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5"/>
  </p:notesMasterIdLst>
  <p:handoutMasterIdLst>
    <p:handoutMasterId r:id="rId286"/>
  </p:handoutMasterIdLst>
  <p:sldIdLst>
    <p:sldId id="751" r:id="rId2"/>
    <p:sldId id="411" r:id="rId3"/>
    <p:sldId id="266" r:id="rId4"/>
    <p:sldId id="414" r:id="rId5"/>
    <p:sldId id="413" r:id="rId6"/>
    <p:sldId id="820" r:id="rId7"/>
    <p:sldId id="597" r:id="rId8"/>
    <p:sldId id="558" r:id="rId9"/>
    <p:sldId id="609" r:id="rId10"/>
    <p:sldId id="880" r:id="rId11"/>
    <p:sldId id="613" r:id="rId12"/>
    <p:sldId id="822" r:id="rId13"/>
    <p:sldId id="882" r:id="rId14"/>
    <p:sldId id="887" r:id="rId15"/>
    <p:sldId id="889" r:id="rId16"/>
    <p:sldId id="891" r:id="rId17"/>
    <p:sldId id="612" r:id="rId18"/>
    <p:sldId id="611" r:id="rId19"/>
    <p:sldId id="615" r:id="rId20"/>
    <p:sldId id="608" r:id="rId21"/>
    <p:sldId id="616" r:id="rId22"/>
    <p:sldId id="617" r:id="rId23"/>
    <p:sldId id="618" r:id="rId24"/>
    <p:sldId id="614" r:id="rId25"/>
    <p:sldId id="626" r:id="rId26"/>
    <p:sldId id="765" r:id="rId27"/>
    <p:sldId id="766" r:id="rId28"/>
    <p:sldId id="767" r:id="rId29"/>
    <p:sldId id="764" r:id="rId30"/>
    <p:sldId id="827" r:id="rId31"/>
    <p:sldId id="829" r:id="rId32"/>
    <p:sldId id="825" r:id="rId33"/>
    <p:sldId id="769" r:id="rId34"/>
    <p:sldId id="770" r:id="rId35"/>
    <p:sldId id="715" r:id="rId36"/>
    <p:sldId id="713" r:id="rId37"/>
    <p:sldId id="714" r:id="rId38"/>
    <p:sldId id="610" r:id="rId39"/>
    <p:sldId id="719" r:id="rId40"/>
    <p:sldId id="720" r:id="rId41"/>
    <p:sldId id="832" r:id="rId42"/>
    <p:sldId id="836" r:id="rId43"/>
    <p:sldId id="833" r:id="rId44"/>
    <p:sldId id="837" r:id="rId45"/>
    <p:sldId id="838" r:id="rId46"/>
    <p:sldId id="839" r:id="rId47"/>
    <p:sldId id="721" r:id="rId48"/>
    <p:sldId id="722" r:id="rId49"/>
    <p:sldId id="637" r:id="rId50"/>
    <p:sldId id="723" r:id="rId51"/>
    <p:sldId id="619" r:id="rId52"/>
    <p:sldId id="584" r:id="rId53"/>
    <p:sldId id="585" r:id="rId54"/>
    <p:sldId id="588" r:id="rId55"/>
    <p:sldId id="586" r:id="rId56"/>
    <p:sldId id="759" r:id="rId57"/>
    <p:sldId id="587" r:id="rId58"/>
    <p:sldId id="559" r:id="rId59"/>
    <p:sldId id="560" r:id="rId60"/>
    <p:sldId id="562" r:id="rId61"/>
    <p:sldId id="905" r:id="rId62"/>
    <p:sldId id="903" r:id="rId63"/>
    <p:sldId id="902" r:id="rId64"/>
    <p:sldId id="906" r:id="rId65"/>
    <p:sldId id="907" r:id="rId66"/>
    <p:sldId id="831" r:id="rId67"/>
    <p:sldId id="733" r:id="rId68"/>
    <p:sldId id="727" r:id="rId69"/>
    <p:sldId id="728" r:id="rId70"/>
    <p:sldId id="850" r:id="rId71"/>
    <p:sldId id="845" r:id="rId72"/>
    <p:sldId id="847" r:id="rId73"/>
    <p:sldId id="729" r:id="rId74"/>
    <p:sldId id="849" r:id="rId75"/>
    <p:sldId id="848" r:id="rId76"/>
    <p:sldId id="846" r:id="rId77"/>
    <p:sldId id="851" r:id="rId78"/>
    <p:sldId id="730" r:id="rId79"/>
    <p:sldId id="852" r:id="rId80"/>
    <p:sldId id="856" r:id="rId81"/>
    <p:sldId id="731" r:id="rId82"/>
    <p:sldId id="858" r:id="rId83"/>
    <p:sldId id="859" r:id="rId84"/>
    <p:sldId id="860" r:id="rId85"/>
    <p:sldId id="857" r:id="rId86"/>
    <p:sldId id="853" r:id="rId87"/>
    <p:sldId id="861" r:id="rId88"/>
    <p:sldId id="862" r:id="rId89"/>
    <p:sldId id="863" r:id="rId90"/>
    <p:sldId id="864" r:id="rId91"/>
    <p:sldId id="735" r:id="rId92"/>
    <p:sldId id="854" r:id="rId93"/>
    <p:sldId id="866" r:id="rId94"/>
    <p:sldId id="865" r:id="rId95"/>
    <p:sldId id="867" r:id="rId96"/>
    <p:sldId id="736" r:id="rId97"/>
    <p:sldId id="738" r:id="rId98"/>
    <p:sldId id="740" r:id="rId99"/>
    <p:sldId id="739" r:id="rId100"/>
    <p:sldId id="737" r:id="rId101"/>
    <p:sldId id="741" r:id="rId102"/>
    <p:sldId id="742" r:id="rId103"/>
    <p:sldId id="743" r:id="rId104"/>
    <p:sldId id="855" r:id="rId105"/>
    <p:sldId id="744" r:id="rId106"/>
    <p:sldId id="747" r:id="rId107"/>
    <p:sldId id="745" r:id="rId108"/>
    <p:sldId id="752" r:id="rId109"/>
    <p:sldId id="753" r:id="rId110"/>
    <p:sldId id="754" r:id="rId111"/>
    <p:sldId id="755" r:id="rId112"/>
    <p:sldId id="563" r:id="rId113"/>
    <p:sldId id="892" r:id="rId114"/>
    <p:sldId id="893" r:id="rId115"/>
    <p:sldId id="894" r:id="rId116"/>
    <p:sldId id="895" r:id="rId117"/>
    <p:sldId id="896" r:id="rId118"/>
    <p:sldId id="897" r:id="rId119"/>
    <p:sldId id="898" r:id="rId120"/>
    <p:sldId id="899" r:id="rId121"/>
    <p:sldId id="900" r:id="rId122"/>
    <p:sldId id="901" r:id="rId123"/>
    <p:sldId id="779" r:id="rId124"/>
    <p:sldId id="806" r:id="rId125"/>
    <p:sldId id="726" r:id="rId126"/>
    <p:sldId id="868" r:id="rId127"/>
    <p:sldId id="869" r:id="rId128"/>
    <p:sldId id="870" r:id="rId129"/>
    <p:sldId id="871" r:id="rId130"/>
    <p:sldId id="566" r:id="rId131"/>
    <p:sldId id="809" r:id="rId132"/>
    <p:sldId id="810" r:id="rId133"/>
    <p:sldId id="872" r:id="rId134"/>
    <p:sldId id="873" r:id="rId135"/>
    <p:sldId id="874" r:id="rId136"/>
    <p:sldId id="811" r:id="rId137"/>
    <p:sldId id="812" r:id="rId138"/>
    <p:sldId id="813" r:id="rId139"/>
    <p:sldId id="814" r:id="rId140"/>
    <p:sldId id="815" r:id="rId141"/>
    <p:sldId id="785" r:id="rId142"/>
    <p:sldId id="807" r:id="rId143"/>
    <p:sldId id="787" r:id="rId144"/>
    <p:sldId id="788" r:id="rId145"/>
    <p:sldId id="908" r:id="rId146"/>
    <p:sldId id="910" r:id="rId147"/>
    <p:sldId id="912" r:id="rId148"/>
    <p:sldId id="913" r:id="rId149"/>
    <p:sldId id="914" r:id="rId150"/>
    <p:sldId id="564" r:id="rId151"/>
    <p:sldId id="565" r:id="rId152"/>
    <p:sldId id="808" r:id="rId153"/>
    <p:sldId id="567" r:id="rId154"/>
    <p:sldId id="568" r:id="rId155"/>
    <p:sldId id="569" r:id="rId156"/>
    <p:sldId id="570" r:id="rId157"/>
    <p:sldId id="789" r:id="rId158"/>
    <p:sldId id="571" r:id="rId159"/>
    <p:sldId id="572" r:id="rId160"/>
    <p:sldId id="573" r:id="rId161"/>
    <p:sldId id="574" r:id="rId162"/>
    <p:sldId id="575" r:id="rId163"/>
    <p:sldId id="706" r:id="rId164"/>
    <p:sldId id="875" r:id="rId165"/>
    <p:sldId id="876" r:id="rId166"/>
    <p:sldId id="877" r:id="rId167"/>
    <p:sldId id="878" r:id="rId168"/>
    <p:sldId id="915" r:id="rId169"/>
    <p:sldId id="918" r:id="rId170"/>
    <p:sldId id="919" r:id="rId171"/>
    <p:sldId id="920" r:id="rId172"/>
    <p:sldId id="921" r:id="rId173"/>
    <p:sldId id="922" r:id="rId174"/>
    <p:sldId id="697" r:id="rId175"/>
    <p:sldId id="791" r:id="rId176"/>
    <p:sldId id="627" r:id="rId177"/>
    <p:sldId id="629" r:id="rId178"/>
    <p:sldId id="631" r:id="rId179"/>
    <p:sldId id="649" r:id="rId180"/>
    <p:sldId id="591" r:id="rId181"/>
    <p:sldId id="650" r:id="rId182"/>
    <p:sldId id="632" r:id="rId183"/>
    <p:sldId id="671" r:id="rId184"/>
    <p:sldId id="633" r:id="rId185"/>
    <p:sldId id="792" r:id="rId186"/>
    <p:sldId id="641" r:id="rId187"/>
    <p:sldId id="672" r:id="rId188"/>
    <p:sldId id="642" r:id="rId189"/>
    <p:sldId id="673" r:id="rId190"/>
    <p:sldId id="923" r:id="rId191"/>
    <p:sldId id="924" r:id="rId192"/>
    <p:sldId id="927" r:id="rId193"/>
    <p:sldId id="940" r:id="rId194"/>
    <p:sldId id="938" r:id="rId195"/>
    <p:sldId id="939" r:id="rId196"/>
    <p:sldId id="925" r:id="rId197"/>
    <p:sldId id="937" r:id="rId198"/>
    <p:sldId id="926" r:id="rId199"/>
    <p:sldId id="929" r:id="rId200"/>
    <p:sldId id="930" r:id="rId201"/>
    <p:sldId id="931" r:id="rId202"/>
    <p:sldId id="933" r:id="rId203"/>
    <p:sldId id="934" r:id="rId204"/>
    <p:sldId id="942" r:id="rId205"/>
    <p:sldId id="780" r:id="rId206"/>
    <p:sldId id="643" r:id="rId207"/>
    <p:sldId id="676" r:id="rId208"/>
    <p:sldId id="677" r:id="rId209"/>
    <p:sldId id="678" r:id="rId210"/>
    <p:sldId id="688" r:id="rId211"/>
    <p:sldId id="681" r:id="rId212"/>
    <p:sldId id="943" r:id="rId213"/>
    <p:sldId id="782" r:id="rId214"/>
    <p:sldId id="783" r:id="rId215"/>
    <p:sldId id="795" r:id="rId216"/>
    <p:sldId id="950" r:id="rId217"/>
    <p:sldId id="951" r:id="rId218"/>
    <p:sldId id="843" r:id="rId219"/>
    <p:sldId id="784" r:id="rId220"/>
    <p:sldId id="944" r:id="rId221"/>
    <p:sldId id="954" r:id="rId222"/>
    <p:sldId id="644" r:id="rId223"/>
    <p:sldId id="786" r:id="rId224"/>
    <p:sldId id="945" r:id="rId225"/>
    <p:sldId id="946" r:id="rId226"/>
    <p:sldId id="947" r:id="rId227"/>
    <p:sldId id="948" r:id="rId228"/>
    <p:sldId id="949" r:id="rId229"/>
    <p:sldId id="881" r:id="rId230"/>
    <p:sldId id="952" r:id="rId231"/>
    <p:sldId id="953" r:id="rId232"/>
    <p:sldId id="645" r:id="rId233"/>
    <p:sldId id="647" r:id="rId234"/>
    <p:sldId id="657" r:id="rId235"/>
    <p:sldId id="656" r:id="rId236"/>
    <p:sldId id="658" r:id="rId237"/>
    <p:sldId id="659" r:id="rId238"/>
    <p:sldId id="660" r:id="rId239"/>
    <p:sldId id="665" r:id="rId240"/>
    <p:sldId id="666" r:id="rId241"/>
    <p:sldId id="667" r:id="rId242"/>
    <p:sldId id="679" r:id="rId243"/>
    <p:sldId id="803" r:id="rId244"/>
    <p:sldId id="680" r:id="rId245"/>
    <p:sldId id="668" r:id="rId246"/>
    <p:sldId id="669" r:id="rId247"/>
    <p:sldId id="670" r:id="rId248"/>
    <p:sldId id="797" r:id="rId249"/>
    <p:sldId id="798" r:id="rId250"/>
    <p:sldId id="879" r:id="rId251"/>
    <p:sldId id="799" r:id="rId252"/>
    <p:sldId id="800" r:id="rId253"/>
    <p:sldId id="693" r:id="rId254"/>
    <p:sldId id="694" r:id="rId255"/>
    <p:sldId id="805" r:id="rId256"/>
    <p:sldId id="707" r:id="rId257"/>
    <p:sldId id="776" r:id="rId258"/>
    <p:sldId id="775" r:id="rId259"/>
    <p:sldId id="804" r:id="rId260"/>
    <p:sldId id="708" r:id="rId261"/>
    <p:sldId id="711" r:id="rId262"/>
    <p:sldId id="773" r:id="rId263"/>
    <p:sldId id="774" r:id="rId264"/>
    <p:sldId id="606" r:id="rId265"/>
    <p:sldId id="700" r:id="rId266"/>
    <p:sldId id="702" r:id="rId267"/>
    <p:sldId id="701" r:id="rId268"/>
    <p:sldId id="704" r:id="rId269"/>
    <p:sldId id="703" r:id="rId270"/>
    <p:sldId id="781" r:id="rId271"/>
    <p:sldId id="756" r:id="rId272"/>
    <p:sldId id="757" r:id="rId273"/>
    <p:sldId id="758" r:id="rId274"/>
    <p:sldId id="661" r:id="rId275"/>
    <p:sldId id="662" r:id="rId276"/>
    <p:sldId id="663" r:id="rId277"/>
    <p:sldId id="790" r:id="rId278"/>
    <p:sldId id="698" r:id="rId279"/>
    <p:sldId id="699" r:id="rId280"/>
    <p:sldId id="648" r:id="rId281"/>
    <p:sldId id="793" r:id="rId282"/>
    <p:sldId id="778" r:id="rId283"/>
    <p:sldId id="801" r:id="rId284"/>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 id="{060B6D59-935A-D841-9E30-1789A65A6018}">
          <p14:sldIdLst>
            <p14:sldId id="751"/>
            <p14:sldId id="411"/>
            <p14:sldId id="266"/>
            <p14:sldId id="414"/>
            <p14:sldId id="413"/>
            <p14:sldId id="820"/>
          </p14:sldIdLst>
        </p14:section>
        <p14:section name="Part 1: Introduction to Microservices" id="{40A4D059-D32C-D448-93E5-38A00B2A87E4}">
          <p14:sldIdLst>
            <p14:sldId id="597"/>
            <p14:sldId id="558"/>
            <p14:sldId id="609"/>
            <p14:sldId id="880"/>
            <p14:sldId id="613"/>
            <p14:sldId id="822"/>
            <p14:sldId id="882"/>
            <p14:sldId id="887"/>
            <p14:sldId id="889"/>
            <p14:sldId id="891"/>
            <p14:sldId id="612"/>
            <p14:sldId id="611"/>
            <p14:sldId id="615"/>
            <p14:sldId id="608"/>
            <p14:sldId id="616"/>
            <p14:sldId id="617"/>
            <p14:sldId id="618"/>
            <p14:sldId id="614"/>
            <p14:sldId id="626"/>
            <p14:sldId id="765"/>
            <p14:sldId id="766"/>
            <p14:sldId id="767"/>
            <p14:sldId id="764"/>
            <p14:sldId id="827"/>
            <p14:sldId id="829"/>
            <p14:sldId id="825"/>
            <p14:sldId id="769"/>
            <p14:sldId id="770"/>
            <p14:sldId id="715"/>
            <p14:sldId id="713"/>
            <p14:sldId id="714"/>
            <p14:sldId id="610"/>
            <p14:sldId id="719"/>
            <p14:sldId id="720"/>
            <p14:sldId id="832"/>
            <p14:sldId id="836"/>
            <p14:sldId id="833"/>
            <p14:sldId id="837"/>
            <p14:sldId id="838"/>
            <p14:sldId id="839"/>
            <p14:sldId id="721"/>
            <p14:sldId id="722"/>
            <p14:sldId id="637"/>
            <p14:sldId id="723"/>
            <p14:sldId id="619"/>
            <p14:sldId id="584"/>
            <p14:sldId id="585"/>
            <p14:sldId id="588"/>
            <p14:sldId id="586"/>
            <p14:sldId id="759"/>
            <p14:sldId id="587"/>
            <p14:sldId id="559"/>
            <p14:sldId id="560"/>
            <p14:sldId id="562"/>
            <p14:sldId id="905"/>
            <p14:sldId id="903"/>
            <p14:sldId id="902"/>
            <p14:sldId id="906"/>
            <p14:sldId id="907"/>
            <p14:sldId id="831"/>
            <p14:sldId id="733"/>
            <p14:sldId id="727"/>
            <p14:sldId id="728"/>
            <p14:sldId id="850"/>
            <p14:sldId id="845"/>
            <p14:sldId id="847"/>
            <p14:sldId id="729"/>
            <p14:sldId id="849"/>
            <p14:sldId id="848"/>
            <p14:sldId id="846"/>
            <p14:sldId id="851"/>
            <p14:sldId id="730"/>
            <p14:sldId id="852"/>
            <p14:sldId id="856"/>
            <p14:sldId id="731"/>
            <p14:sldId id="858"/>
            <p14:sldId id="859"/>
            <p14:sldId id="860"/>
            <p14:sldId id="857"/>
            <p14:sldId id="853"/>
            <p14:sldId id="861"/>
            <p14:sldId id="862"/>
            <p14:sldId id="863"/>
            <p14:sldId id="864"/>
            <p14:sldId id="735"/>
            <p14:sldId id="854"/>
            <p14:sldId id="866"/>
            <p14:sldId id="865"/>
            <p14:sldId id="867"/>
            <p14:sldId id="736"/>
            <p14:sldId id="738"/>
            <p14:sldId id="740"/>
            <p14:sldId id="739"/>
            <p14:sldId id="737"/>
            <p14:sldId id="741"/>
            <p14:sldId id="742"/>
            <p14:sldId id="743"/>
            <p14:sldId id="855"/>
            <p14:sldId id="744"/>
            <p14:sldId id="747"/>
            <p14:sldId id="745"/>
            <p14:sldId id="752"/>
            <p14:sldId id="753"/>
            <p14:sldId id="754"/>
            <p14:sldId id="755"/>
            <p14:sldId id="563"/>
            <p14:sldId id="892"/>
            <p14:sldId id="893"/>
            <p14:sldId id="894"/>
            <p14:sldId id="895"/>
            <p14:sldId id="896"/>
            <p14:sldId id="897"/>
            <p14:sldId id="898"/>
            <p14:sldId id="899"/>
            <p14:sldId id="900"/>
            <p14:sldId id="901"/>
          </p14:sldIdLst>
        </p14:section>
        <p14:section name="Part 2: Microservices in Development" id="{69BCD5D1-CB45-2846-8C2E-D81B8713720A}">
          <p14:sldIdLst>
            <p14:sldId id="779"/>
            <p14:sldId id="806"/>
            <p14:sldId id="726"/>
            <p14:sldId id="868"/>
            <p14:sldId id="869"/>
            <p14:sldId id="870"/>
            <p14:sldId id="871"/>
            <p14:sldId id="566"/>
            <p14:sldId id="809"/>
            <p14:sldId id="810"/>
            <p14:sldId id="872"/>
            <p14:sldId id="873"/>
            <p14:sldId id="874"/>
            <p14:sldId id="811"/>
            <p14:sldId id="812"/>
            <p14:sldId id="813"/>
            <p14:sldId id="814"/>
            <p14:sldId id="815"/>
            <p14:sldId id="785"/>
            <p14:sldId id="807"/>
            <p14:sldId id="787"/>
            <p14:sldId id="788"/>
            <p14:sldId id="908"/>
            <p14:sldId id="910"/>
            <p14:sldId id="912"/>
            <p14:sldId id="913"/>
            <p14:sldId id="914"/>
            <p14:sldId id="564"/>
            <p14:sldId id="565"/>
            <p14:sldId id="808"/>
            <p14:sldId id="567"/>
            <p14:sldId id="568"/>
            <p14:sldId id="569"/>
            <p14:sldId id="570"/>
            <p14:sldId id="789"/>
            <p14:sldId id="571"/>
            <p14:sldId id="572"/>
            <p14:sldId id="573"/>
            <p14:sldId id="574"/>
            <p14:sldId id="575"/>
            <p14:sldId id="706"/>
            <p14:sldId id="875"/>
            <p14:sldId id="876"/>
            <p14:sldId id="877"/>
            <p14:sldId id="878"/>
            <p14:sldId id="915"/>
            <p14:sldId id="918"/>
            <p14:sldId id="919"/>
            <p14:sldId id="920"/>
            <p14:sldId id="921"/>
            <p14:sldId id="922"/>
            <p14:sldId id="697"/>
            <p14:sldId id="791"/>
            <p14:sldId id="627"/>
            <p14:sldId id="629"/>
            <p14:sldId id="631"/>
            <p14:sldId id="649"/>
            <p14:sldId id="591"/>
            <p14:sldId id="650"/>
            <p14:sldId id="632"/>
            <p14:sldId id="671"/>
            <p14:sldId id="633"/>
            <p14:sldId id="792"/>
            <p14:sldId id="641"/>
            <p14:sldId id="672"/>
            <p14:sldId id="642"/>
            <p14:sldId id="673"/>
            <p14:sldId id="923"/>
            <p14:sldId id="924"/>
            <p14:sldId id="927"/>
            <p14:sldId id="940"/>
            <p14:sldId id="938"/>
            <p14:sldId id="939"/>
            <p14:sldId id="925"/>
            <p14:sldId id="937"/>
            <p14:sldId id="926"/>
            <p14:sldId id="929"/>
            <p14:sldId id="930"/>
            <p14:sldId id="931"/>
            <p14:sldId id="933"/>
            <p14:sldId id="934"/>
            <p14:sldId id="942"/>
          </p14:sldIdLst>
        </p14:section>
        <p14:section name="Part 3: Microservice in Production" id="{4A89BD0D-5792-684C-ABDB-64D34266C5A7}">
          <p14:sldIdLst>
            <p14:sldId id="780"/>
            <p14:sldId id="643"/>
            <p14:sldId id="676"/>
            <p14:sldId id="677"/>
            <p14:sldId id="678"/>
            <p14:sldId id="688"/>
            <p14:sldId id="681"/>
            <p14:sldId id="943"/>
            <p14:sldId id="782"/>
            <p14:sldId id="783"/>
            <p14:sldId id="795"/>
            <p14:sldId id="950"/>
            <p14:sldId id="951"/>
            <p14:sldId id="843"/>
            <p14:sldId id="784"/>
            <p14:sldId id="944"/>
            <p14:sldId id="954"/>
            <p14:sldId id="644"/>
            <p14:sldId id="786"/>
            <p14:sldId id="945"/>
            <p14:sldId id="946"/>
            <p14:sldId id="947"/>
            <p14:sldId id="948"/>
            <p14:sldId id="949"/>
            <p14:sldId id="881"/>
            <p14:sldId id="952"/>
            <p14:sldId id="953"/>
            <p14:sldId id="645"/>
            <p14:sldId id="647"/>
            <p14:sldId id="657"/>
            <p14:sldId id="656"/>
            <p14:sldId id="658"/>
            <p14:sldId id="659"/>
            <p14:sldId id="660"/>
            <p14:sldId id="665"/>
            <p14:sldId id="666"/>
            <p14:sldId id="667"/>
            <p14:sldId id="679"/>
            <p14:sldId id="803"/>
            <p14:sldId id="680"/>
            <p14:sldId id="668"/>
            <p14:sldId id="669"/>
            <p14:sldId id="670"/>
            <p14:sldId id="797"/>
            <p14:sldId id="798"/>
            <p14:sldId id="879"/>
            <p14:sldId id="799"/>
            <p14:sldId id="800"/>
            <p14:sldId id="693"/>
            <p14:sldId id="694"/>
            <p14:sldId id="805"/>
            <p14:sldId id="707"/>
            <p14:sldId id="776"/>
            <p14:sldId id="775"/>
            <p14:sldId id="804"/>
            <p14:sldId id="708"/>
            <p14:sldId id="711"/>
            <p14:sldId id="773"/>
            <p14:sldId id="774"/>
            <p14:sldId id="606"/>
            <p14:sldId id="700"/>
            <p14:sldId id="702"/>
            <p14:sldId id="701"/>
            <p14:sldId id="704"/>
            <p14:sldId id="703"/>
          </p14:sldIdLst>
        </p14:section>
        <p14:section name="Summary" id="{7ED32534-4F25-2044-8A34-63A5E73590C7}">
          <p14:sldIdLst>
            <p14:sldId id="781"/>
            <p14:sldId id="756"/>
            <p14:sldId id="757"/>
            <p14:sldId id="758"/>
            <p14:sldId id="661"/>
            <p14:sldId id="662"/>
            <p14:sldId id="663"/>
            <p14:sldId id="790"/>
            <p14:sldId id="698"/>
            <p14:sldId id="699"/>
            <p14:sldId id="648"/>
            <p14:sldId id="793"/>
            <p14:sldId id="778"/>
            <p14:sldId id="80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6" userDrawn="1">
          <p15:clr>
            <a:srgbClr val="A4A3A4"/>
          </p15:clr>
        </p15:guide>
        <p15:guide id="2" pos="2160" userDrawn="1">
          <p15:clr>
            <a:srgbClr val="A4A3A4"/>
          </p15:clr>
        </p15:guide>
        <p15:guide id="3" orient="horz" pos="3125">
          <p15:clr>
            <a:srgbClr val="A4A3A4"/>
          </p15:clr>
        </p15:guide>
        <p15:guide id="4"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779A"/>
    <a:srgbClr val="0882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27" autoAdjust="0"/>
    <p:restoredTop sz="58239" autoAdjust="0"/>
  </p:normalViewPr>
  <p:slideViewPr>
    <p:cSldViewPr>
      <p:cViewPr varScale="1">
        <p:scale>
          <a:sx n="78" d="100"/>
          <a:sy n="78" d="100"/>
        </p:scale>
        <p:origin x="3240" y="168"/>
      </p:cViewPr>
      <p:guideLst>
        <p:guide orient="horz" pos="2160"/>
        <p:guide pos="2880"/>
      </p:guideLst>
    </p:cSldViewPr>
  </p:slideViewPr>
  <p:notesTextViewPr>
    <p:cViewPr>
      <p:scale>
        <a:sx n="1" d="1"/>
        <a:sy n="1" d="1"/>
      </p:scale>
      <p:origin x="0" y="0"/>
    </p:cViewPr>
  </p:notesTextViewPr>
  <p:notesViewPr>
    <p:cSldViewPr snapToGrid="0" snapToObjects="1">
      <p:cViewPr varScale="1">
        <p:scale>
          <a:sx n="96" d="100"/>
          <a:sy n="96" d="100"/>
        </p:scale>
        <p:origin x="3592" y="176"/>
      </p:cViewPr>
      <p:guideLst>
        <p:guide orient="horz" pos="3026"/>
        <p:guide pos="2160"/>
        <p:guide orient="horz" pos="3125"/>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tableStyles" Target="tableStyle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handoutMaster" Target="handoutMasters/handoutMaster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viewProps" Target="viewProp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theme" Target="theme/theme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s>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5A6FFA-B5F0-B149-9558-6698EA2567E1}" type="doc">
      <dgm:prSet loTypeId="urn:microsoft.com/office/officeart/2005/8/layout/pyramid1" loCatId="" qsTypeId="urn:microsoft.com/office/officeart/2005/8/quickstyle/simple4" qsCatId="simple" csTypeId="urn:microsoft.com/office/officeart/2005/8/colors/accent6_5" csCatId="accent6" phldr="1"/>
      <dgm:spPr/>
    </dgm:pt>
    <dgm:pt modelId="{6E9163DB-3CF5-E048-81A3-D7EC27770513}">
      <dgm:prSet phldrT="[Text]"/>
      <dgm:spPr/>
      <dgm:t>
        <a:bodyPr/>
        <a:lstStyle/>
        <a:p>
          <a:r>
            <a:rPr lang="en-US" dirty="0"/>
            <a:t>End-to-End</a:t>
          </a:r>
        </a:p>
      </dgm:t>
    </dgm:pt>
    <dgm:pt modelId="{EF7CF028-D5F0-C042-B817-1D4277A752E0}" type="parTrans" cxnId="{DDA68AA4-189E-194E-A56E-7A28E5E02315}">
      <dgm:prSet/>
      <dgm:spPr/>
      <dgm:t>
        <a:bodyPr/>
        <a:lstStyle/>
        <a:p>
          <a:endParaRPr lang="en-US"/>
        </a:p>
      </dgm:t>
    </dgm:pt>
    <dgm:pt modelId="{AC00F132-2CAB-3448-AB2E-7AFD1B030DC0}" type="sibTrans" cxnId="{DDA68AA4-189E-194E-A56E-7A28E5E02315}">
      <dgm:prSet/>
      <dgm:spPr/>
      <dgm:t>
        <a:bodyPr/>
        <a:lstStyle/>
        <a:p>
          <a:endParaRPr lang="en-US"/>
        </a:p>
      </dgm:t>
    </dgm:pt>
    <dgm:pt modelId="{A2E69CDE-7160-ED46-A828-4CED3417E092}">
      <dgm:prSet phldrT="[Text]"/>
      <dgm:spPr/>
      <dgm:t>
        <a:bodyPr/>
        <a:lstStyle/>
        <a:p>
          <a:r>
            <a:rPr lang="en-US" dirty="0"/>
            <a:t>Integration</a:t>
          </a:r>
        </a:p>
      </dgm:t>
    </dgm:pt>
    <dgm:pt modelId="{2661D1AF-1DAB-3749-AEC9-7B67606FCD33}" type="parTrans" cxnId="{9E9618AB-5A68-C84F-A25F-2200F7B4FA0D}">
      <dgm:prSet/>
      <dgm:spPr/>
      <dgm:t>
        <a:bodyPr/>
        <a:lstStyle/>
        <a:p>
          <a:endParaRPr lang="en-US"/>
        </a:p>
      </dgm:t>
    </dgm:pt>
    <dgm:pt modelId="{008FEA7B-BDFB-6548-A273-5357B962F425}" type="sibTrans" cxnId="{9E9618AB-5A68-C84F-A25F-2200F7B4FA0D}">
      <dgm:prSet/>
      <dgm:spPr/>
      <dgm:t>
        <a:bodyPr/>
        <a:lstStyle/>
        <a:p>
          <a:endParaRPr lang="en-US"/>
        </a:p>
      </dgm:t>
    </dgm:pt>
    <dgm:pt modelId="{6A9EB4AA-1E23-F046-80CB-30BE304732AE}">
      <dgm:prSet phldrT="[Text]"/>
      <dgm:spPr/>
      <dgm:t>
        <a:bodyPr/>
        <a:lstStyle/>
        <a:p>
          <a:r>
            <a:rPr lang="en-US"/>
            <a:t>Unit</a:t>
          </a:r>
        </a:p>
      </dgm:t>
    </dgm:pt>
    <dgm:pt modelId="{2F4BA2D3-D0AD-EF44-9D90-F08A4DB8A38F}" type="parTrans" cxnId="{E9AD9490-AD89-2744-A4AF-8409028EA174}">
      <dgm:prSet/>
      <dgm:spPr/>
      <dgm:t>
        <a:bodyPr/>
        <a:lstStyle/>
        <a:p>
          <a:endParaRPr lang="en-US"/>
        </a:p>
      </dgm:t>
    </dgm:pt>
    <dgm:pt modelId="{2C47BC9B-0437-E340-8ACB-DF205CCCC189}" type="sibTrans" cxnId="{E9AD9490-AD89-2744-A4AF-8409028EA174}">
      <dgm:prSet/>
      <dgm:spPr/>
      <dgm:t>
        <a:bodyPr/>
        <a:lstStyle/>
        <a:p>
          <a:endParaRPr lang="en-US"/>
        </a:p>
      </dgm:t>
    </dgm:pt>
    <dgm:pt modelId="{DB38B694-8C72-754D-8A17-0AC678978B2B}" type="pres">
      <dgm:prSet presAssocID="{E65A6FFA-B5F0-B149-9558-6698EA2567E1}" presName="Name0" presStyleCnt="0">
        <dgm:presLayoutVars>
          <dgm:dir/>
          <dgm:animLvl val="lvl"/>
          <dgm:resizeHandles val="exact"/>
        </dgm:presLayoutVars>
      </dgm:prSet>
      <dgm:spPr/>
    </dgm:pt>
    <dgm:pt modelId="{A1B20ECB-C37C-1C46-8A01-8988E0A53D8C}" type="pres">
      <dgm:prSet presAssocID="{6E9163DB-3CF5-E048-81A3-D7EC27770513}" presName="Name8" presStyleCnt="0"/>
      <dgm:spPr/>
    </dgm:pt>
    <dgm:pt modelId="{95979079-2121-3447-BB71-88B35A21793B}" type="pres">
      <dgm:prSet presAssocID="{6E9163DB-3CF5-E048-81A3-D7EC27770513}" presName="level" presStyleLbl="node1" presStyleIdx="0" presStyleCnt="3" custScaleY="36085">
        <dgm:presLayoutVars>
          <dgm:chMax val="1"/>
          <dgm:bulletEnabled val="1"/>
        </dgm:presLayoutVars>
      </dgm:prSet>
      <dgm:spPr/>
    </dgm:pt>
    <dgm:pt modelId="{631D65A4-6779-2A44-8018-F0AC8BC897BF}" type="pres">
      <dgm:prSet presAssocID="{6E9163DB-3CF5-E048-81A3-D7EC27770513}" presName="levelTx" presStyleLbl="revTx" presStyleIdx="0" presStyleCnt="0">
        <dgm:presLayoutVars>
          <dgm:chMax val="1"/>
          <dgm:bulletEnabled val="1"/>
        </dgm:presLayoutVars>
      </dgm:prSet>
      <dgm:spPr/>
    </dgm:pt>
    <dgm:pt modelId="{3298583D-191A-844D-AC78-E553DEE06516}" type="pres">
      <dgm:prSet presAssocID="{A2E69CDE-7160-ED46-A828-4CED3417E092}" presName="Name8" presStyleCnt="0"/>
      <dgm:spPr/>
    </dgm:pt>
    <dgm:pt modelId="{948F0092-8426-E248-B8E8-657CE4E72940}" type="pres">
      <dgm:prSet presAssocID="{A2E69CDE-7160-ED46-A828-4CED3417E092}" presName="level" presStyleLbl="node1" presStyleIdx="1" presStyleCnt="3" custScaleY="67622">
        <dgm:presLayoutVars>
          <dgm:chMax val="1"/>
          <dgm:bulletEnabled val="1"/>
        </dgm:presLayoutVars>
      </dgm:prSet>
      <dgm:spPr/>
    </dgm:pt>
    <dgm:pt modelId="{A4661D0F-0B1E-9247-803C-84CD70B69522}" type="pres">
      <dgm:prSet presAssocID="{A2E69CDE-7160-ED46-A828-4CED3417E092}" presName="levelTx" presStyleLbl="revTx" presStyleIdx="0" presStyleCnt="0">
        <dgm:presLayoutVars>
          <dgm:chMax val="1"/>
          <dgm:bulletEnabled val="1"/>
        </dgm:presLayoutVars>
      </dgm:prSet>
      <dgm:spPr/>
    </dgm:pt>
    <dgm:pt modelId="{1AFB921F-D4A3-7745-8BB5-850EA7EE9B8F}" type="pres">
      <dgm:prSet presAssocID="{6A9EB4AA-1E23-F046-80CB-30BE304732AE}" presName="Name8" presStyleCnt="0"/>
      <dgm:spPr/>
    </dgm:pt>
    <dgm:pt modelId="{9872A6FB-1366-1744-A67D-94BF8343E3BA}" type="pres">
      <dgm:prSet presAssocID="{6A9EB4AA-1E23-F046-80CB-30BE304732AE}" presName="level" presStyleLbl="node1" presStyleIdx="2" presStyleCnt="3" custScaleY="166833">
        <dgm:presLayoutVars>
          <dgm:chMax val="1"/>
          <dgm:bulletEnabled val="1"/>
        </dgm:presLayoutVars>
      </dgm:prSet>
      <dgm:spPr/>
    </dgm:pt>
    <dgm:pt modelId="{71C7EE9B-2B9D-D547-8113-BEBCB54747C9}" type="pres">
      <dgm:prSet presAssocID="{6A9EB4AA-1E23-F046-80CB-30BE304732AE}" presName="levelTx" presStyleLbl="revTx" presStyleIdx="0" presStyleCnt="0">
        <dgm:presLayoutVars>
          <dgm:chMax val="1"/>
          <dgm:bulletEnabled val="1"/>
        </dgm:presLayoutVars>
      </dgm:prSet>
      <dgm:spPr/>
    </dgm:pt>
  </dgm:ptLst>
  <dgm:cxnLst>
    <dgm:cxn modelId="{1459381E-398F-E84D-A907-00D5350AA128}" type="presOf" srcId="{6E9163DB-3CF5-E048-81A3-D7EC27770513}" destId="{631D65A4-6779-2A44-8018-F0AC8BC897BF}" srcOrd="1" destOrd="0" presId="urn:microsoft.com/office/officeart/2005/8/layout/pyramid1"/>
    <dgm:cxn modelId="{7F520C34-5545-8049-A747-BE74CE4EB471}" type="presOf" srcId="{6A9EB4AA-1E23-F046-80CB-30BE304732AE}" destId="{71C7EE9B-2B9D-D547-8113-BEBCB54747C9}" srcOrd="1" destOrd="0" presId="urn:microsoft.com/office/officeart/2005/8/layout/pyramid1"/>
    <dgm:cxn modelId="{402DE94C-8DFB-3143-BB90-66FCA17A44A7}" type="presOf" srcId="{A2E69CDE-7160-ED46-A828-4CED3417E092}" destId="{948F0092-8426-E248-B8E8-657CE4E72940}" srcOrd="0" destOrd="0" presId="urn:microsoft.com/office/officeart/2005/8/layout/pyramid1"/>
    <dgm:cxn modelId="{3D2ACB58-0583-7449-A1FD-172D413AE04A}" type="presOf" srcId="{6A9EB4AA-1E23-F046-80CB-30BE304732AE}" destId="{9872A6FB-1366-1744-A67D-94BF8343E3BA}" srcOrd="0" destOrd="0" presId="urn:microsoft.com/office/officeart/2005/8/layout/pyramid1"/>
    <dgm:cxn modelId="{E9AD9490-AD89-2744-A4AF-8409028EA174}" srcId="{E65A6FFA-B5F0-B149-9558-6698EA2567E1}" destId="{6A9EB4AA-1E23-F046-80CB-30BE304732AE}" srcOrd="2" destOrd="0" parTransId="{2F4BA2D3-D0AD-EF44-9D90-F08A4DB8A38F}" sibTransId="{2C47BC9B-0437-E340-8ACB-DF205CCCC189}"/>
    <dgm:cxn modelId="{DDA68AA4-189E-194E-A56E-7A28E5E02315}" srcId="{E65A6FFA-B5F0-B149-9558-6698EA2567E1}" destId="{6E9163DB-3CF5-E048-81A3-D7EC27770513}" srcOrd="0" destOrd="0" parTransId="{EF7CF028-D5F0-C042-B817-1D4277A752E0}" sibTransId="{AC00F132-2CAB-3448-AB2E-7AFD1B030DC0}"/>
    <dgm:cxn modelId="{9E9618AB-5A68-C84F-A25F-2200F7B4FA0D}" srcId="{E65A6FFA-B5F0-B149-9558-6698EA2567E1}" destId="{A2E69CDE-7160-ED46-A828-4CED3417E092}" srcOrd="1" destOrd="0" parTransId="{2661D1AF-1DAB-3749-AEC9-7B67606FCD33}" sibTransId="{008FEA7B-BDFB-6548-A273-5357B962F425}"/>
    <dgm:cxn modelId="{6EF4B2CA-650E-A745-89C5-42517D708A50}" type="presOf" srcId="{E65A6FFA-B5F0-B149-9558-6698EA2567E1}" destId="{DB38B694-8C72-754D-8A17-0AC678978B2B}" srcOrd="0" destOrd="0" presId="urn:microsoft.com/office/officeart/2005/8/layout/pyramid1"/>
    <dgm:cxn modelId="{FDED2AEE-5C17-314B-8F30-3D117D56C371}" type="presOf" srcId="{6E9163DB-3CF5-E048-81A3-D7EC27770513}" destId="{95979079-2121-3447-BB71-88B35A21793B}" srcOrd="0" destOrd="0" presId="urn:microsoft.com/office/officeart/2005/8/layout/pyramid1"/>
    <dgm:cxn modelId="{908005EF-6287-9542-8102-EA11588DD7E7}" type="presOf" srcId="{A2E69CDE-7160-ED46-A828-4CED3417E092}" destId="{A4661D0F-0B1E-9247-803C-84CD70B69522}" srcOrd="1" destOrd="0" presId="urn:microsoft.com/office/officeart/2005/8/layout/pyramid1"/>
    <dgm:cxn modelId="{E671683D-B42B-8D4E-B8AF-CADF88A7A483}" type="presParOf" srcId="{DB38B694-8C72-754D-8A17-0AC678978B2B}" destId="{A1B20ECB-C37C-1C46-8A01-8988E0A53D8C}" srcOrd="0" destOrd="0" presId="urn:microsoft.com/office/officeart/2005/8/layout/pyramid1"/>
    <dgm:cxn modelId="{864E9ABF-21B8-4845-B6D3-0E65CD49CEBF}" type="presParOf" srcId="{A1B20ECB-C37C-1C46-8A01-8988E0A53D8C}" destId="{95979079-2121-3447-BB71-88B35A21793B}" srcOrd="0" destOrd="0" presId="urn:microsoft.com/office/officeart/2005/8/layout/pyramid1"/>
    <dgm:cxn modelId="{486059BB-C695-A14A-B167-187D84C4336C}" type="presParOf" srcId="{A1B20ECB-C37C-1C46-8A01-8988E0A53D8C}" destId="{631D65A4-6779-2A44-8018-F0AC8BC897BF}" srcOrd="1" destOrd="0" presId="urn:microsoft.com/office/officeart/2005/8/layout/pyramid1"/>
    <dgm:cxn modelId="{A22938F2-79E2-054F-A3AB-A419FB9775AB}" type="presParOf" srcId="{DB38B694-8C72-754D-8A17-0AC678978B2B}" destId="{3298583D-191A-844D-AC78-E553DEE06516}" srcOrd="1" destOrd="0" presId="urn:microsoft.com/office/officeart/2005/8/layout/pyramid1"/>
    <dgm:cxn modelId="{FECA4707-A66C-D24D-87B4-B28CDD341C17}" type="presParOf" srcId="{3298583D-191A-844D-AC78-E553DEE06516}" destId="{948F0092-8426-E248-B8E8-657CE4E72940}" srcOrd="0" destOrd="0" presId="urn:microsoft.com/office/officeart/2005/8/layout/pyramid1"/>
    <dgm:cxn modelId="{FC204BC6-53B7-0F49-83DB-7808D6820A47}" type="presParOf" srcId="{3298583D-191A-844D-AC78-E553DEE06516}" destId="{A4661D0F-0B1E-9247-803C-84CD70B69522}" srcOrd="1" destOrd="0" presId="urn:microsoft.com/office/officeart/2005/8/layout/pyramid1"/>
    <dgm:cxn modelId="{61708C9F-195D-D14F-9AB9-1223A2708A98}" type="presParOf" srcId="{DB38B694-8C72-754D-8A17-0AC678978B2B}" destId="{1AFB921F-D4A3-7745-8BB5-850EA7EE9B8F}" srcOrd="2" destOrd="0" presId="urn:microsoft.com/office/officeart/2005/8/layout/pyramid1"/>
    <dgm:cxn modelId="{8A1F640C-42B9-494C-9CCC-D586BC14D833}" type="presParOf" srcId="{1AFB921F-D4A3-7745-8BB5-850EA7EE9B8F}" destId="{9872A6FB-1366-1744-A67D-94BF8343E3BA}" srcOrd="0" destOrd="0" presId="urn:microsoft.com/office/officeart/2005/8/layout/pyramid1"/>
    <dgm:cxn modelId="{E6B2CEE5-CD55-EC4E-A977-3B7F33144B79}" type="presParOf" srcId="{1AFB921F-D4A3-7745-8BB5-850EA7EE9B8F}" destId="{71C7EE9B-2B9D-D547-8113-BEBCB54747C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79079-2121-3447-BB71-88B35A21793B}">
      <dsp:nvSpPr>
        <dsp:cNvPr id="0" name=""/>
        <dsp:cNvSpPr/>
      </dsp:nvSpPr>
      <dsp:spPr>
        <a:xfrm>
          <a:off x="2961665" y="0"/>
          <a:ext cx="911660" cy="538542"/>
        </a:xfrm>
        <a:prstGeom prst="trapezoid">
          <a:avLst>
            <a:gd name="adj" fmla="val 84642"/>
          </a:avLst>
        </a:prstGeom>
        <a:gradFill rotWithShape="0">
          <a:gsLst>
            <a:gs pos="0">
              <a:schemeClr val="accent6">
                <a:alpha val="90000"/>
                <a:hueOff val="0"/>
                <a:satOff val="0"/>
                <a:lumOff val="0"/>
                <a:alphaOff val="0"/>
                <a:satMod val="103000"/>
                <a:lumMod val="102000"/>
                <a:tint val="94000"/>
              </a:schemeClr>
            </a:gs>
            <a:gs pos="50000">
              <a:schemeClr val="accent6">
                <a:alpha val="90000"/>
                <a:hueOff val="0"/>
                <a:satOff val="0"/>
                <a:lumOff val="0"/>
                <a:alphaOff val="0"/>
                <a:satMod val="110000"/>
                <a:lumMod val="100000"/>
                <a:shade val="100000"/>
              </a:schemeClr>
            </a:gs>
            <a:gs pos="100000">
              <a:schemeClr val="accent6">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End-to-End</a:t>
          </a:r>
        </a:p>
      </dsp:txBody>
      <dsp:txXfrm>
        <a:off x="2961665" y="0"/>
        <a:ext cx="911660" cy="538542"/>
      </dsp:txXfrm>
    </dsp:sp>
    <dsp:sp modelId="{948F0092-8426-E248-B8E8-657CE4E72940}">
      <dsp:nvSpPr>
        <dsp:cNvPr id="0" name=""/>
        <dsp:cNvSpPr/>
      </dsp:nvSpPr>
      <dsp:spPr>
        <a:xfrm>
          <a:off x="2107455" y="538542"/>
          <a:ext cx="2620080" cy="1009208"/>
        </a:xfrm>
        <a:prstGeom prst="trapezoid">
          <a:avLst>
            <a:gd name="adj" fmla="val 84642"/>
          </a:avLst>
        </a:prstGeom>
        <a:gradFill rotWithShape="0">
          <a:gsLst>
            <a:gs pos="0">
              <a:schemeClr val="accent6">
                <a:alpha val="90000"/>
                <a:hueOff val="0"/>
                <a:satOff val="0"/>
                <a:lumOff val="0"/>
                <a:alphaOff val="-20000"/>
                <a:satMod val="103000"/>
                <a:lumMod val="102000"/>
                <a:tint val="94000"/>
              </a:schemeClr>
            </a:gs>
            <a:gs pos="50000">
              <a:schemeClr val="accent6">
                <a:alpha val="90000"/>
                <a:hueOff val="0"/>
                <a:satOff val="0"/>
                <a:lumOff val="0"/>
                <a:alphaOff val="-20000"/>
                <a:satMod val="110000"/>
                <a:lumMod val="100000"/>
                <a:shade val="100000"/>
              </a:schemeClr>
            </a:gs>
            <a:gs pos="100000">
              <a:schemeClr val="accent6">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Integration</a:t>
          </a:r>
        </a:p>
      </dsp:txBody>
      <dsp:txXfrm>
        <a:off x="2565969" y="538542"/>
        <a:ext cx="1703052" cy="1009208"/>
      </dsp:txXfrm>
    </dsp:sp>
    <dsp:sp modelId="{9872A6FB-1366-1744-A67D-94BF8343E3BA}">
      <dsp:nvSpPr>
        <dsp:cNvPr id="0" name=""/>
        <dsp:cNvSpPr/>
      </dsp:nvSpPr>
      <dsp:spPr>
        <a:xfrm>
          <a:off x="0" y="1547750"/>
          <a:ext cx="6834992" cy="2489859"/>
        </a:xfrm>
        <a:prstGeom prst="trapezoid">
          <a:avLst>
            <a:gd name="adj" fmla="val 84642"/>
          </a:avLst>
        </a:prstGeom>
        <a:gradFill rotWithShape="0">
          <a:gsLst>
            <a:gs pos="0">
              <a:schemeClr val="accent6">
                <a:alpha val="90000"/>
                <a:hueOff val="0"/>
                <a:satOff val="0"/>
                <a:lumOff val="0"/>
                <a:alphaOff val="-40000"/>
                <a:satMod val="103000"/>
                <a:lumMod val="102000"/>
                <a:tint val="94000"/>
              </a:schemeClr>
            </a:gs>
            <a:gs pos="50000">
              <a:schemeClr val="accent6">
                <a:alpha val="90000"/>
                <a:hueOff val="0"/>
                <a:satOff val="0"/>
                <a:lumOff val="0"/>
                <a:alphaOff val="-40000"/>
                <a:satMod val="110000"/>
                <a:lumMod val="100000"/>
                <a:shade val="100000"/>
              </a:schemeClr>
            </a:gs>
            <a:gs pos="100000">
              <a:schemeClr val="accent6">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Unit</a:t>
          </a:r>
        </a:p>
      </dsp:txBody>
      <dsp:txXfrm>
        <a:off x="1196123" y="1547750"/>
        <a:ext cx="4442744" cy="2489859"/>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37" tIns="48319" rIns="96637" bIns="48319"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37" tIns="48319" rIns="96637" bIns="48319" rtlCol="0"/>
          <a:lstStyle>
            <a:lvl1pPr algn="r">
              <a:defRPr sz="1300"/>
            </a:lvl1pPr>
          </a:lstStyle>
          <a:p>
            <a:fld id="{B6E3D876-0093-5447-BB31-3E47A43DD827}" type="datetimeFigureOut">
              <a:rPr lang="en-US" smtClean="0"/>
              <a:t>8/13/18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37" tIns="48319" rIns="96637" bIns="48319"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37" tIns="48319" rIns="96637" bIns="48319" rtlCol="0" anchor="b"/>
          <a:lstStyle>
            <a:lvl1pPr algn="r">
              <a:defRPr sz="1300"/>
            </a:lvl1pPr>
          </a:lstStyle>
          <a:p>
            <a:fld id="{0B183865-64FE-344E-BCAB-DE9F23F4514E}" type="slidenum">
              <a:rPr lang="en-US" smtClean="0"/>
              <a:t>‹#›</a:t>
            </a:fld>
            <a:endParaRPr lang="en-US"/>
          </a:p>
        </p:txBody>
      </p:sp>
    </p:spTree>
    <p:extLst>
      <p:ext uri="{BB962C8B-B14F-4D97-AF65-F5344CB8AC3E}">
        <p14:creationId xmlns:p14="http://schemas.microsoft.com/office/powerpoint/2010/main" val="514151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52475" y="341313"/>
            <a:ext cx="5810250" cy="4357687"/>
          </a:xfrm>
          <a:prstGeom prst="rect">
            <a:avLst/>
          </a:prstGeom>
          <a:noFill/>
          <a:ln w="12700">
            <a:solidFill>
              <a:schemeClr val="tx1"/>
            </a:solidFill>
          </a:ln>
        </p:spPr>
        <p:txBody>
          <a:bodyPr vert="horz" lIns="96637" tIns="48319" rIns="96637" bIns="48319" rtlCol="0" anchor="ctr"/>
          <a:lstStyle/>
          <a:p>
            <a:endParaRPr lang="en-US"/>
          </a:p>
        </p:txBody>
      </p:sp>
      <p:sp>
        <p:nvSpPr>
          <p:cNvPr id="7" name="TextBox 6"/>
          <p:cNvSpPr txBox="1">
            <a:spLocks noChangeArrowheads="1"/>
          </p:cNvSpPr>
          <p:nvPr/>
        </p:nvSpPr>
        <p:spPr bwMode="auto">
          <a:xfrm>
            <a:off x="197466" y="8886704"/>
            <a:ext cx="6875390" cy="239289"/>
          </a:xfrm>
          <a:prstGeom prst="rect">
            <a:avLst/>
          </a:prstGeom>
          <a:noFill/>
          <a:ln w="9525">
            <a:noFill/>
            <a:miter lim="800000"/>
            <a:headEnd/>
            <a:tailEnd/>
          </a:ln>
        </p:spPr>
        <p:txBody>
          <a:bodyPr wrap="square" lIns="96637" tIns="48319" rIns="96637" bIns="48319">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err="1">
                <a:latin typeface="+mj-lt"/>
                <a:cs typeface="Arial" charset="0"/>
                <a:sym typeface="Helvetica Neue Light" charset="0"/>
              </a:rPr>
              <a:t>Microservices</a:t>
            </a:r>
            <a:r>
              <a:rPr lang="en-US" sz="900" dirty="0">
                <a:latin typeface="+mj-lt"/>
                <a:cs typeface="Arial" charset="0"/>
                <a:sym typeface="Helvetica Neue Light" charset="0"/>
              </a:rPr>
              <a:t> Engineering Boot Camp © </a:t>
            </a:r>
            <a:r>
              <a:rPr lang="en-US" sz="900" dirty="0">
                <a:latin typeface="+mj-lt"/>
                <a:cs typeface="Helvetica Neue" charset="0"/>
              </a:rPr>
              <a:t>2018 ASPE</a:t>
            </a:r>
            <a:r>
              <a:rPr lang="en-US" sz="900" baseline="0" dirty="0">
                <a:latin typeface="+mj-lt"/>
                <a:cs typeface="Helvetica Neue" charset="0"/>
              </a:rPr>
              <a:t>  </a:t>
            </a:r>
            <a:r>
              <a:rPr lang="en-US" sz="900" dirty="0">
                <a:latin typeface="+mj-lt"/>
                <a:cs typeface="Helvetica Neue" charset="0"/>
              </a:rPr>
              <a:t>|  Licensed for Classroom Distribution Only  | All Other Rights Reserved</a:t>
            </a:r>
          </a:p>
        </p:txBody>
      </p:sp>
      <p:sp>
        <p:nvSpPr>
          <p:cNvPr id="11" name="Rectangle 10"/>
          <p:cNvSpPr>
            <a:spLocks noChangeArrowheads="1"/>
          </p:cNvSpPr>
          <p:nvPr/>
        </p:nvSpPr>
        <p:spPr bwMode="auto">
          <a:xfrm>
            <a:off x="1952417" y="9153855"/>
            <a:ext cx="3390053" cy="29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877" tIns="74605" rIns="151877" bIns="74605" anchor="ctr">
            <a:spAutoFit/>
          </a:bodyPr>
          <a:lstStyle/>
          <a:p>
            <a:pPr algn="ctr" defTabSz="1464659"/>
            <a:r>
              <a:rPr lang="en-US" sz="900" b="1" kern="1200" dirty="0">
                <a:solidFill>
                  <a:srgbClr val="3F3F3F"/>
                </a:solidFill>
                <a:latin typeface="+mj-lt"/>
                <a:ea typeface="ヒラギノ明朝 ProN W3" charset="0"/>
                <a:cs typeface="Arial" charset="0"/>
                <a:sym typeface="Palatino" charset="0"/>
              </a:rPr>
              <a:t>Page </a:t>
            </a:r>
            <a:fld id="{CD4CF8DB-9E3C-E54E-A37F-F19D3E47D2B1}" type="slidenum">
              <a:rPr lang="en-US" sz="900" b="1" kern="1200" smtClean="0">
                <a:solidFill>
                  <a:srgbClr val="3F3F3F"/>
                </a:solidFill>
                <a:latin typeface="+mj-lt"/>
                <a:ea typeface="ヒラギノ明朝 ProN W3" charset="0"/>
                <a:cs typeface="Arial" charset="0"/>
                <a:sym typeface="Palatino" charset="0"/>
              </a:rPr>
              <a:pPr algn="ctr" defTabSz="1464659"/>
              <a:t>‹#›</a:t>
            </a:fld>
            <a:endParaRPr lang="en-US" sz="900" b="1" kern="1200" dirty="0">
              <a:solidFill>
                <a:srgbClr val="3F3F3F"/>
              </a:solidFill>
              <a:latin typeface="+mj-lt"/>
              <a:ea typeface="ヒラギノ明朝 ProN W3" charset="0"/>
              <a:cs typeface="Arial" charset="0"/>
              <a:sym typeface="Palatino" charset="0"/>
            </a:endParaRPr>
          </a:p>
        </p:txBody>
      </p:sp>
      <p:cxnSp>
        <p:nvCxnSpPr>
          <p:cNvPr id="9" name="Straight Connector 8"/>
          <p:cNvCxnSpPr/>
          <p:nvPr/>
        </p:nvCxnSpPr>
        <p:spPr>
          <a:xfrm>
            <a:off x="726836" y="5404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6" y="5709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6" y="6013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6" y="6318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6" y="6623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6" y="6928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6" y="72331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6" y="75379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6" y="78427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26836" y="81475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6836" y="8452350"/>
            <a:ext cx="58674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0634" y="5096575"/>
            <a:ext cx="1295401" cy="307777"/>
          </a:xfrm>
          <a:prstGeom prst="rect">
            <a:avLst/>
          </a:prstGeom>
          <a:noFill/>
        </p:spPr>
        <p:txBody>
          <a:bodyPr wrap="square" lIns="91418" tIns="45708" rIns="91418" bIns="45708" rtlCol="0">
            <a:spAutoFit/>
          </a:bodyPr>
          <a:lstStyle/>
          <a:p>
            <a:r>
              <a:rPr lang="en-US" sz="1400" b="1" dirty="0">
                <a:solidFill>
                  <a:schemeClr val="bg1">
                    <a:lumMod val="75000"/>
                  </a:schemeClr>
                </a:solidFill>
              </a:rPr>
              <a:t>NOTES:</a:t>
            </a:r>
          </a:p>
        </p:txBody>
      </p:sp>
    </p:spTree>
    <p:extLst>
      <p:ext uri="{BB962C8B-B14F-4D97-AF65-F5344CB8AC3E}">
        <p14:creationId xmlns:p14="http://schemas.microsoft.com/office/powerpoint/2010/main" val="3578476029"/>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microservices.io/patterns/observability/distributed-tracing.htm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microservices.io/patterns/observability/exception-tracking.html"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codeascraft.com/2010/12/08/track-every-release/" TargetMode="Externa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www.zdnet.com/article/businesses-take-over-six-months-to-detect-data-breaches/" TargetMode="External"/><Relationship Id="rId2" Type="http://schemas.openxmlformats.org/officeDocument/2006/relationships/slide" Target="../slides/slide102.xml"/><Relationship Id="rId1" Type="http://schemas.openxmlformats.org/officeDocument/2006/relationships/notesMaster" Target="../notesMasters/notesMaster1.xml"/><Relationship Id="rId5" Type="http://schemas.openxmlformats.org/officeDocument/2006/relationships/hyperlink" Target="http://microservices.io/patterns/observability/application-logging.html" TargetMode="External"/><Relationship Id="rId4" Type="http://schemas.openxmlformats.org/officeDocument/2006/relationships/hyperlink" Target="http://microservices.io/patterns/observability/audit-logging.html" TargetMode="Externa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testing.googleblog.com/2015/04/just-say-no-to-more-end-to-end-tests.html"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martinfowler.com/bliki/DesignStaminaHypothesis.html"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www.safaribooksonline.com/library/view/Managing+Software+Debt:+Building+for+Inevitable+Change/9780321700582/footnote.html#ftn.ch02fn3" TargetMode="External"/><Relationship Id="rId4" Type="http://schemas.openxmlformats.org/officeDocument/2006/relationships/hyperlink" Target="https://martinfowler.com/bliki/TechnicalDebt.html" TargetMode="Externa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insights.sei.cmu.edu/devops/2015/03/addressing-the-detrimental-effects-of-context-switching-with-devops.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safaribooksonline.com/search/?query=author:%22Wouter%20de%20Kort%22&amp;sort=relevance&amp;highlight=true"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www.safaribooksonline.com/library/view/devops-on-the/9781484214466/A346706_1_En_8_Chapter.html" TargetMode="External"/><Relationship Id="rId4" Type="http://schemas.openxmlformats.org/officeDocument/2006/relationships/hyperlink" Target="https://www.safaribooksonline.com/library/publisher/apress/"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thenewstack.io/microservices-changed-matter/"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blog.octo.com/docker-en-production-la-bataille-sanglante-des-orchestrateurs-de-conteneurs/"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github.com/kubernetes/minikube"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cloud.google.com/container-engine/docs/quickstart"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aws.amazon.com/quickstart/architecture/heptio-kubernetes/" TargetMode="External"/><Relationship Id="rId2" Type="http://schemas.openxmlformats.org/officeDocument/2006/relationships/slide" Target="../slides/slide143.xml"/><Relationship Id="rId1" Type="http://schemas.openxmlformats.org/officeDocument/2006/relationships/notesMaster" Target="../notesMasters/notesMaster1.xml"/><Relationship Id="rId4" Type="http://schemas.openxmlformats.org/officeDocument/2006/relationships/hyperlink" Target="https://kubernetes.io/docs/getting-started-guides/kops/" TargetMode="Externa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3" Type="http://schemas.openxmlformats.org/officeDocument/2006/relationships/hyperlink" Target="https://aws.amazon.com/blogs/aws/ge-oil-gas-digital-transformation-in-the-cloud/" TargetMode="External"/><Relationship Id="rId2" Type="http://schemas.openxmlformats.org/officeDocument/2006/relationships/slide" Target="../slides/slide162.xml"/><Relationship Id="rId1" Type="http://schemas.openxmlformats.org/officeDocument/2006/relationships/notesMaster" Target="../notesMasters/notesMaster1.xml"/><Relationship Id="rId5" Type="http://schemas.openxmlformats.org/officeDocument/2006/relationships/hyperlink" Target="http://www.slideshare.net/AmazonWebServices/ism209-acceleration-of-aws-enterprise-adoption-in-ge" TargetMode="External"/><Relationship Id="rId4" Type="http://schemas.openxmlformats.org/officeDocument/2006/relationships/hyperlink" Target="https://www.youtube.com/watch?v=DFGFaJZFtuk" TargetMode="Externa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75.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76.xml.rels><?xml version="1.0" encoding="UTF-8" standalone="yes"?>
<Relationships xmlns="http://schemas.openxmlformats.org/package/2006/relationships"><Relationship Id="rId3" Type="http://schemas.openxmlformats.org/officeDocument/2006/relationships/hyperlink" Target="http://www.etymonline.com/index.php?term=cybernetics" TargetMode="External"/><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3" Type="http://schemas.openxmlformats.org/officeDocument/2006/relationships/hyperlink" Target="https://kubernetes.io/docs/concepts/workloads/controllers/deployment/#creating-a-deployment" TargetMode="External"/><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s://kubernetes.io/docs/concepts/cluster-administration/logging/" TargetMode="External"/><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kubernetesbyexample.com/nodes/"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185.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windows-walkthroug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hackernoon.com/kubernetes-adventures-on-azure-part-2-windows-cluster-and-trick-for-scaling-pods-27e769edde15"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3" Type="http://schemas.openxmlformats.org/officeDocument/2006/relationships/hyperlink" Target="https://kubernetes.io/docs/user-guide/kubectl-cheatsheet/" TargetMode="External"/><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3" Type="http://schemas.openxmlformats.org/officeDocument/2006/relationships/hyperlink" Target="https://docs.microsoft.com/en-us/azure/aks/kubernetes-dashboard" TargetMode="External"/><Relationship Id="rId2" Type="http://schemas.openxmlformats.org/officeDocument/2006/relationships/slide" Target="../slides/slide215.xml"/><Relationship Id="rId1" Type="http://schemas.openxmlformats.org/officeDocument/2006/relationships/notesMaster" Target="../notesMasters/notesMaster1.xml"/><Relationship Id="rId4" Type="http://schemas.openxmlformats.org/officeDocument/2006/relationships/hyperlink" Target="https://docs.microsoft.com/en-us/azure/container-service/kubernetes/container-service-kubernetes-ui" TargetMode="Externa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3" Type="http://schemas.openxmlformats.org/officeDocument/2006/relationships/hyperlink" Target="https://highfive.com/blog/how-spotify-built-one-of-the-best-engineering-cultures/" TargetMode="External"/><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3" Type="http://schemas.openxmlformats.org/officeDocument/2006/relationships/hyperlink" Target="http://www.computerworlduk.com/it-management/spotify-uses-automation-microservices-gain-speed-advantage-3645974/" TargetMode="External"/><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8" Type="http://schemas.openxmlformats.org/officeDocument/2006/relationships/hyperlink" Target="https://qconnewyork.com/ny2017/ny2017/presentation/spotify-lessons-learning-let-go-machines.html" TargetMode="External"/><Relationship Id="rId3" Type="http://schemas.openxmlformats.org/officeDocument/2006/relationships/hyperlink" Target="https://en.wikipedia.org/wiki/Spotify" TargetMode="External"/><Relationship Id="rId7" Type="http://schemas.openxmlformats.org/officeDocument/2006/relationships/hyperlink" Target="http://blog.honeypot.io/2015-11-13-what's-it-like-to-work-at-Spotify/" TargetMode="External"/><Relationship Id="rId2" Type="http://schemas.openxmlformats.org/officeDocument/2006/relationships/slide" Target="../slides/slide238.xml"/><Relationship Id="rId1" Type="http://schemas.openxmlformats.org/officeDocument/2006/relationships/notesMaster" Target="../notesMasters/notesMaster1.xml"/><Relationship Id="rId6" Type="http://schemas.openxmlformats.org/officeDocument/2006/relationships/hyperlink" Target="https://clusterhq.com/2016/03/22/microservices-spotify-petter-mahlen/" TargetMode="External"/><Relationship Id="rId11" Type="http://schemas.openxmlformats.org/officeDocument/2006/relationships/hyperlink" Target="http://www.full-stackagile.com/2016/02/14/team-organisation-squads-chapters-tribes-and-guilds/" TargetMode="External"/><Relationship Id="rId5" Type="http://schemas.openxmlformats.org/officeDocument/2006/relationships/hyperlink" Target="https://www.infoq.com/news/2015/12/microservices-spotify" TargetMode="External"/><Relationship Id="rId10" Type="http://schemas.openxmlformats.org/officeDocument/2006/relationships/hyperlink" Target="http://nomad8.com/wp-content/uploads/2014/02/Squads-Chapters-Guilds-in-one-page.graffle.pdf" TargetMode="External"/><Relationship Id="rId4" Type="http://schemas.openxmlformats.org/officeDocument/2006/relationships/hyperlink" Target="https://dzone.com/articles/modeling-microservices-at-spotify-with-petter-mari" TargetMode="External"/><Relationship Id="rId9" Type="http://schemas.openxmlformats.org/officeDocument/2006/relationships/hyperlink" Target="https://www.infoq.com/news/2016/10/no-spotify-model" TargetMode="Externa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3" Type="http://schemas.openxmlformats.org/officeDocument/2006/relationships/hyperlink" Target="https://www.cnbc.com/2017/09/08/were-you-affected-by-the-equifax-data-breach-one-click-could-cost-you-your-rights-in-court.html" TargetMode="External"/><Relationship Id="rId2" Type="http://schemas.openxmlformats.org/officeDocument/2006/relationships/slide" Target="../slides/slide240.xml"/><Relationship Id="rId1" Type="http://schemas.openxmlformats.org/officeDocument/2006/relationships/notesMaster" Target="../notesMasters/notesMaster1.xml"/><Relationship Id="rId4" Type="http://schemas.openxmlformats.org/officeDocument/2006/relationships/hyperlink" Target="http://www.bbc.com/news/technology-41257576" TargetMode="External"/></Relationships>
</file>

<file path=ppt/notesSlides/_rels/notesSlide241.xml.rels><?xml version="1.0" encoding="UTF-8" standalone="yes"?>
<Relationships xmlns="http://schemas.openxmlformats.org/package/2006/relationships"><Relationship Id="rId3" Type="http://schemas.openxmlformats.org/officeDocument/2006/relationships/hyperlink" Target="https://blogs.apache.org/foundation/entry/apache-struts-statement-on-equifax" TargetMode="External"/><Relationship Id="rId2" Type="http://schemas.openxmlformats.org/officeDocument/2006/relationships/slide" Target="../slides/slide241.xml"/><Relationship Id="rId1" Type="http://schemas.openxmlformats.org/officeDocument/2006/relationships/notesMaster" Target="../notesMasters/notesMaster1.xml"/><Relationship Id="rId4" Type="http://schemas.openxmlformats.org/officeDocument/2006/relationships/hyperlink" Target="https://arstechnica.com/information-technology/2017/09/massive-equifax-breach-caused-by-failure-to-patch-two-month-old-bug/" TargetMode="External"/></Relationships>
</file>

<file path=ppt/notesSlides/_rels/notesSlide242.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42.xml"/><Relationship Id="rId1" Type="http://schemas.openxmlformats.org/officeDocument/2006/relationships/notesMaster" Target="../notesMasters/notesMaster1.xml"/><Relationship Id="rId5" Type="http://schemas.openxmlformats.org/officeDocument/2006/relationships/hyperlink" Target="https://www.owasp.org/index.php/OWASP_Top_10/Mapping_to_WHID" TargetMode="External"/><Relationship Id="rId4" Type="http://schemas.openxmlformats.org/officeDocument/2006/relationships/hyperlink" Target="http://emergentchaos.com/the-security-principles-of-saltzer-and-schroeder" TargetMode="Externa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3" Type="http://schemas.openxmlformats.org/officeDocument/2006/relationships/hyperlink" Target="https://github.com/coreinfrastructure/best-practices-badge/blob/master/doc/criteria.md#know_secure_design" TargetMode="External"/><Relationship Id="rId2" Type="http://schemas.openxmlformats.org/officeDocument/2006/relationships/slide" Target="../slides/slide244.xml"/><Relationship Id="rId1" Type="http://schemas.openxmlformats.org/officeDocument/2006/relationships/notesMaster" Target="../notesMasters/notesMaster1.xml"/><Relationship Id="rId4" Type="http://schemas.openxmlformats.org/officeDocument/2006/relationships/hyperlink" Target="http://emergentchaos.com/the-security-principles-of-saltzer-and-schroeder" TargetMode="Externa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8" Type="http://schemas.openxmlformats.org/officeDocument/2006/relationships/hyperlink" Target="https://www.bankinfosecurity.com/equifax-breach-8-takeaways-a-10278" TargetMode="External"/><Relationship Id="rId3" Type="http://schemas.openxmlformats.org/officeDocument/2006/relationships/hyperlink" Target="https://blogs.apache.org/foundation/entry/apache-struts-statement-on-equifax" TargetMode="External"/><Relationship Id="rId7" Type="http://schemas.openxmlformats.org/officeDocument/2006/relationships/hyperlink" Target="https://www.databreachtoday.com/apache-struts-2-under-zero-day-attack-update-now-a-9761" TargetMode="External"/><Relationship Id="rId2" Type="http://schemas.openxmlformats.org/officeDocument/2006/relationships/slide" Target="../slides/slide247.xml"/><Relationship Id="rId1" Type="http://schemas.openxmlformats.org/officeDocument/2006/relationships/notesMaster" Target="../notesMasters/notesMaster1.xml"/><Relationship Id="rId6" Type="http://schemas.openxmlformats.org/officeDocument/2006/relationships/hyperlink" Target="https://www.bankinfosecurity.com/equifax-breach-exposed-data-143-million-consumers-a-10275" TargetMode="External"/><Relationship Id="rId5" Type="http://schemas.openxmlformats.org/officeDocument/2006/relationships/hyperlink" Target="https://www.carbonblack.com/2017/09/07/lessons-equifax-breach/" TargetMode="External"/><Relationship Id="rId4" Type="http://schemas.openxmlformats.org/officeDocument/2006/relationships/hyperlink" Target="https://news.ycombinator.com/item?id=15207575" TargetMode="External"/><Relationship Id="rId9" Type="http://schemas.openxmlformats.org/officeDocument/2006/relationships/hyperlink" Target="https://investor.equifax.com/news-and-events/news/2017/09-15-2017-224018832" TargetMode="External"/></Relationships>
</file>

<file path=ppt/notesSlides/_rels/notesSlide248.xml.rels><?xml version="1.0" encoding="UTF-8" standalone="yes"?>
<Relationships xmlns="http://schemas.openxmlformats.org/package/2006/relationships"><Relationship Id="rId3" Type="http://schemas.openxmlformats.org/officeDocument/2006/relationships/hyperlink" Target="https://developer.ibm.com/recipes/tutorials/use-kubernetes-secrets-to-make-your-app-portable-across-clouds/"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3" Type="http://schemas.openxmlformats.org/officeDocument/2006/relationships/hyperlink" Target="http://kubernetesbyexample.com/secrets/" TargetMode="External"/><Relationship Id="rId2" Type="http://schemas.openxmlformats.org/officeDocument/2006/relationships/slide" Target="../slides/slide249.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secrets/pod.yaml"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3" Type="http://schemas.openxmlformats.org/officeDocument/2006/relationships/hyperlink" Target="https://github.com/kelseyhightower/oscon-2017-kubernetes-tutorial/blob/master/labs/04-tutorial-secrets.md" TargetMode="External"/><Relationship Id="rId2" Type="http://schemas.openxmlformats.org/officeDocument/2006/relationships/slide" Target="../slides/slide250.xml"/><Relationship Id="rId1" Type="http://schemas.openxmlformats.org/officeDocument/2006/relationships/notesMaster" Target="../notesMasters/notesMaster1.xml"/><Relationship Id="rId4" Type="http://schemas.openxmlformats.org/officeDocument/2006/relationships/hyperlink" Target="https://github.com/kelseyhightower/oscon-2017-kubernetes-tutorial/blob/master/labs/05-challege-secrets.md" TargetMode="External"/></Relationships>
</file>

<file path=ppt/notesSlides/_rels/notesSlide251.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51.xml"/><Relationship Id="rId1" Type="http://schemas.openxmlformats.org/officeDocument/2006/relationships/notesMaster" Target="../notesMasters/notesMaster1.xml"/><Relationship Id="rId4" Type="http://schemas.openxmlformats.org/officeDocument/2006/relationships/hyperlink" Target="https://docs.openshift.org/latest/dev_guide/configmaps.html" TargetMode="External"/></Relationships>
</file>

<file path=ppt/notesSlides/_rels/notesSlide252.xml.rels><?xml version="1.0" encoding="UTF-8" standalone="yes"?>
<Relationships xmlns="http://schemas.openxmlformats.org/package/2006/relationships"><Relationship Id="rId3" Type="http://schemas.openxmlformats.org/officeDocument/2006/relationships/hyperlink" Target="http://pwittrock.github.io/docs/user-guide/configmap/" TargetMode="External"/><Relationship Id="rId2" Type="http://schemas.openxmlformats.org/officeDocument/2006/relationships/slide" Target="../slides/slide252.xml"/><Relationship Id="rId1" Type="http://schemas.openxmlformats.org/officeDocument/2006/relationships/notesMaster" Target="../notesMasters/notesMaster1.xml"/><Relationship Id="rId4" Type="http://schemas.openxmlformats.org/officeDocument/2006/relationships/hyperlink" Target="http://pwittrock.github.io/docs/user-guide/configmap/configmap.yaml" TargetMode="Externa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3" Type="http://schemas.openxmlformats.org/officeDocument/2006/relationships/hyperlink" Target="https://raw.githubusercontent.com/mhausenblas/kbe/master/specs/volumes/pod.yaml" TargetMode="External"/><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3" Type="http://schemas.openxmlformats.org/officeDocument/2006/relationships/hyperlink" Target="https://github.com/openshift-evangelists/kbe/blob/master/specs/volumes/pod.yaml" TargetMode="External"/><Relationship Id="rId2" Type="http://schemas.openxmlformats.org/officeDocument/2006/relationships/slide" Target="../slides/slide255.xml"/><Relationship Id="rId1" Type="http://schemas.openxmlformats.org/officeDocument/2006/relationships/notesMaster" Target="../notesMasters/notesMaster1.xml"/><Relationship Id="rId4" Type="http://schemas.openxmlformats.org/officeDocument/2006/relationships/hyperlink" Target="http://kubernetesbyexample.com/volumes/" TargetMode="Externa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3" Type="http://schemas.openxmlformats.org/officeDocument/2006/relationships/hyperlink" Target="https://raw.githubusercontent.com/mhausenblas/kbe/master/specs/logging/pod.yaml" TargetMode="External"/><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3" Type="http://schemas.openxmlformats.org/officeDocument/2006/relationships/hyperlink" Target="https://raw.githubusercontent.com/mhausenblas/kbe/master/specs/logging/oneshotpod.yaml" TargetMode="External"/><Relationship Id="rId2" Type="http://schemas.openxmlformats.org/officeDocument/2006/relationships/slide" Target="../slides/slide259.xml"/><Relationship Id="rId1" Type="http://schemas.openxmlformats.org/officeDocument/2006/relationships/notesMaster" Target="../notesMasters/notesMaster1.xml"/><Relationship Id="rId4" Type="http://schemas.openxmlformats.org/officeDocument/2006/relationships/hyperlink" Target="http://kubernetesbyexample.com/logging/"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3" Type="http://schemas.openxmlformats.org/officeDocument/2006/relationships/hyperlink" Target="https://kubernetes.io/docs/concepts/workloads/controllers/statefulset/" TargetMode="External"/><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3" Type="http://schemas.openxmlformats.org/officeDocument/2006/relationships/hyperlink" Target="https://kubernetes.io/docs/tasks/run-application/run-replicated-stateful-application/" TargetMode="External"/><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3" Type="http://schemas.openxmlformats.org/officeDocument/2006/relationships/hyperlink" Target="https://raw.githubusercontent.com/mhausenblas/kbe/master/specs/ns/ns.yaml" TargetMode="External"/><Relationship Id="rId2" Type="http://schemas.openxmlformats.org/officeDocument/2006/relationships/slide" Target="../slides/slide263.xml"/><Relationship Id="rId1" Type="http://schemas.openxmlformats.org/officeDocument/2006/relationships/notesMaster" Target="../notesMasters/notesMaster1.xml"/><Relationship Id="rId4" Type="http://schemas.openxmlformats.org/officeDocument/2006/relationships/hyperlink" Target="https://raw.githubusercontent.com/mhausenblas/kbe/master/specs/ns/pod.yaml" TargetMode="Externa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3" Type="http://schemas.openxmlformats.org/officeDocument/2006/relationships/hyperlink" Target="https://github.com/spiffe/spire" TargetMode="External"/><Relationship Id="rId2" Type="http://schemas.openxmlformats.org/officeDocument/2006/relationships/slide" Target="../slides/slide265.xml"/><Relationship Id="rId1" Type="http://schemas.openxmlformats.org/officeDocument/2006/relationships/notesMaster" Target="../notesMasters/notesMaster1.xml"/><Relationship Id="rId4" Type="http://schemas.openxmlformats.org/officeDocument/2006/relationships/hyperlink" Target="https://istio.io/" TargetMode="Externa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3" Type="http://schemas.openxmlformats.org/officeDocument/2006/relationships/hyperlink" Target="https://kubernetes.io/docs/tutorials/stateful-application/cassandra/" TargetMode="External"/><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3" Type="http://schemas.openxmlformats.org/officeDocument/2006/relationships/hyperlink" Target="https://docs.microsoft.com/en-us/azure/container-service/kubernetes/container-service-kubernetes-helm" TargetMode="External"/><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3" Type="http://schemas.openxmlformats.org/officeDocument/2006/relationships/hyperlink" Target="http://www.full-stackagile.com/2016/02/14/team-organisation-squads-chapters-tribes-and-guilds/" TargetMode="External"/><Relationship Id="rId2" Type="http://schemas.openxmlformats.org/officeDocument/2006/relationships/slide" Target="../slides/slide274.xml"/><Relationship Id="rId1" Type="http://schemas.openxmlformats.org/officeDocument/2006/relationships/notesMaster" Target="../notesMasters/notesMaster1.xml"/><Relationship Id="rId5" Type="http://schemas.openxmlformats.org/officeDocument/2006/relationships/hyperlink" Target="https://ucvox.files.wordpress.com/2012/11/113617905-scaling-agile-spotify-11.pdf" TargetMode="External"/><Relationship Id="rId4" Type="http://schemas.openxmlformats.org/officeDocument/2006/relationships/hyperlink" Target="http://nomad8.com/wp-content/uploads/2014/02/Squads-Chapters-Guilds-in-one-page.graffle.pdf" TargetMode="Externa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3" Type="http://schemas.openxmlformats.org/officeDocument/2006/relationships/hyperlink" Target="https://outcrawl.com/getting-started-microservices-go-grpc-kubernetes/" TargetMode="External"/><Relationship Id="rId2" Type="http://schemas.openxmlformats.org/officeDocument/2006/relationships/slide" Target="../slides/slide277.xml"/><Relationship Id="rId1" Type="http://schemas.openxmlformats.org/officeDocument/2006/relationships/notesMaster" Target="../notesMasters/notesMaster1.xml"/><Relationship Id="rId4" Type="http://schemas.openxmlformats.org/officeDocument/2006/relationships/hyperlink" Target="https://github.com/tinrab/kubernetes-go-grpc-tutorial" TargetMode="External"/></Relationships>
</file>

<file path=ppt/notesSlides/_rels/notesSlide278.xml.rels><?xml version="1.0" encoding="UTF-8" standalone="yes"?>
<Relationships xmlns="http://schemas.openxmlformats.org/package/2006/relationships"><Relationship Id="rId3" Type="http://schemas.openxmlformats.org/officeDocument/2006/relationships/hyperlink" Target="http://www.devoperandi.com/load-balancing-in-kubernetes/" TargetMode="External"/><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3" Type="http://schemas.openxmlformats.org/officeDocument/2006/relationships/hyperlink" Target="https://kubernetes.io/docs/getting-started-guides/minikube/" TargetMode="External"/><Relationship Id="rId2" Type="http://schemas.openxmlformats.org/officeDocument/2006/relationships/slide" Target="../slides/slide280.xml"/><Relationship Id="rId1" Type="http://schemas.openxmlformats.org/officeDocument/2006/relationships/notesMaster" Target="../notesMasters/notesMaster1.xml"/><Relationship Id="rId4" Type="http://schemas.openxmlformats.org/officeDocument/2006/relationships/hyperlink" Target="https://kubernetes.io/docs/setup/pick-right-solution/" TargetMode="External"/></Relationships>
</file>

<file path=ppt/notesSlides/_rels/notesSlide281.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slide" Target="../slides/slide281.xml"/><Relationship Id="rId1" Type="http://schemas.openxmlformats.org/officeDocument/2006/relationships/notesMaster" Target="../notesMasters/notesMaster1.xml"/><Relationship Id="rId4" Type="http://schemas.openxmlformats.org/officeDocument/2006/relationships/hyperlink" Target="https://github.com/gravitational/workshop.git" TargetMode="External"/></Relationships>
</file>

<file path=ppt/notesSlides/_rels/notesSlide282.xml.rels><?xml version="1.0" encoding="UTF-8" standalone="yes"?>
<Relationships xmlns="http://schemas.openxmlformats.org/package/2006/relationships"><Relationship Id="rId3" Type="http://schemas.openxmlformats.org/officeDocument/2006/relationships/hyperlink" Target="https://github.com/kubernetes/examples.git" TargetMode="External"/><Relationship Id="rId2" Type="http://schemas.openxmlformats.org/officeDocument/2006/relationships/slide" Target="../slides/slide282.xml"/><Relationship Id="rId1" Type="http://schemas.openxmlformats.org/officeDocument/2006/relationships/notesMaster" Target="../notesMasters/notesMaster1.xml"/><Relationship Id="rId4" Type="http://schemas.openxmlformats.org/officeDocument/2006/relationships/hyperlink" Target="https://github.com/kubernetes/examples/tree/master/staging/elasticsearch" TargetMode="External"/></Relationships>
</file>

<file path=ppt/notesSlides/_rels/notesSlide283.xml.rels><?xml version="1.0" encoding="UTF-8" standalone="yes"?>
<Relationships xmlns="http://schemas.openxmlformats.org/package/2006/relationships"><Relationship Id="rId3" Type="http://schemas.openxmlformats.org/officeDocument/2006/relationships/hyperlink" Target="https://prometheus.io/docs/introduction/overview/" TargetMode="External"/><Relationship Id="rId7" Type="http://schemas.openxmlformats.org/officeDocument/2006/relationships/hyperlink" Target="https://koudingspawn.de/kubernetes-monitoring-prometheus/" TargetMode="External"/><Relationship Id="rId2" Type="http://schemas.openxmlformats.org/officeDocument/2006/relationships/slide" Target="../slides/slide283.xml"/><Relationship Id="rId1" Type="http://schemas.openxmlformats.org/officeDocument/2006/relationships/notesMaster" Target="../notesMasters/notesMaster1.xml"/><Relationship Id="rId6" Type="http://schemas.openxmlformats.org/officeDocument/2006/relationships/hyperlink" Target="https://coreos.com/blog/prometheus-and-kubernetes-up-and-running.html" TargetMode="External"/><Relationship Id="rId5" Type="http://schemas.openxmlformats.org/officeDocument/2006/relationships/hyperlink" Target="https://www.weave.works/blog/monitoring-kubernetes-infrastructure/" TargetMode="External"/><Relationship Id="rId4" Type="http://schemas.openxmlformats.org/officeDocument/2006/relationships/hyperlink" Target="https://github.com/kelseyhightower/oscon-2017-kubernetes-tutorial/blob/master/labs/06-tutorial-metrics.md"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slideshare.net/kvnwbbr/revitalizing-walmarts-aging-architecture-for-web-scale"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www.youtube.com/watch?v=SPGCdziXlHU"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martinfowler.com/bliki/BoundedContext.html"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microservices.io/articles/scalecube.html"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itrevolution.com/conways-law/"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clusterhq.com/2016/03/22/microservices-spotify-petter-mahlen"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itrevolution.com/conways-law/"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puppet.com/resources/white-paper/2014-state-of-devops-report/thank-you"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microservices.io/patterns/index.html"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henewstack.io/microservices-changed-matt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microservices.io/patterns/data/database-per-service.html"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microservices.io/patterns/data/shared-database.html" TargetMode="Externa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microservices.io/patterns/data/saga.html"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microservices.io/patterns/data/api-composition.html"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microservices.io/patterns/communication-style/rpi.html"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microservices.io/patterns/communication-style/domain-specific.html" TargetMode="External"/><Relationship Id="rId4" Type="http://schemas.openxmlformats.org/officeDocument/2006/relationships/hyperlink" Target="http://microservices.io/patterns/communication-style/messaging.html"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1.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3.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4.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microservices.io/patterns/deployment/service-per-container.html" TargetMode="External"/><Relationship Id="rId2" Type="http://schemas.openxmlformats.org/officeDocument/2006/relationships/slide" Target="../slides/slide85.xml"/><Relationship Id="rId1" Type="http://schemas.openxmlformats.org/officeDocument/2006/relationships/notesMaster" Target="../notesMasters/notesMaster1.xml"/><Relationship Id="rId5" Type="http://schemas.openxmlformats.org/officeDocument/2006/relationships/hyperlink" Target="http://microservices.io/patterns/deployment/service-per-vm.html" TargetMode="External"/><Relationship Id="rId4" Type="http://schemas.openxmlformats.org/officeDocument/2006/relationships/hyperlink" Target="http://microservices.io/patterns/deployment/serverless-deployment.html"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microservices.io/patterns/client-side-discovery.html"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microservices.io/patterns/apigateway.html"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microservices.io/patterns/observability/application-logging.html"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microservices.io/patterns/observability/application-metrics.html" TargetMode="Externa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www.brendangregg.com/linuxperf.htm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www.brendangregg.com/usemethod.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9" y="4848045"/>
            <a:ext cx="5851525" cy="3553005"/>
          </a:xfrm>
          <a:prstGeom prst="rect">
            <a:avLst/>
          </a:prstGeom>
        </p:spPr>
        <p:txBody>
          <a:bodyPr lIns="91429" tIns="45714" rIns="91429" bIns="45714"/>
          <a:lstStyle/>
          <a:p>
            <a:endParaRPr lang="en-US" dirty="0"/>
          </a:p>
        </p:txBody>
      </p:sp>
    </p:spTree>
    <p:extLst>
      <p:ext uri="{BB962C8B-B14F-4D97-AF65-F5344CB8AC3E}">
        <p14:creationId xmlns:p14="http://schemas.microsoft.com/office/powerpoint/2010/main" val="139114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174124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992137"/>
            <a:ext cx="6005545" cy="667683"/>
          </a:xfrm>
          <a:prstGeom prst="rect">
            <a:avLst/>
          </a:prstGeom>
          <a:solidFill>
            <a:schemeClr val="bg1"/>
          </a:solidFill>
        </p:spPr>
        <p:txBody>
          <a:bodyPr lIns="95747" tIns="47873" rIns="95747" bIns="47873"/>
          <a:lstStyle/>
          <a:p>
            <a:r>
              <a:rPr lang="en-US" dirty="0">
                <a:hlinkClick r:id="rId3"/>
              </a:rPr>
              <a:t>http://microservices.io/patterns/observability/distributed-tracing.html</a:t>
            </a:r>
            <a:r>
              <a:rPr lang="en-US" dirty="0"/>
              <a:t> </a:t>
            </a:r>
          </a:p>
        </p:txBody>
      </p:sp>
    </p:spTree>
    <p:extLst>
      <p:ext uri="{BB962C8B-B14F-4D97-AF65-F5344CB8AC3E}">
        <p14:creationId xmlns:p14="http://schemas.microsoft.com/office/powerpoint/2010/main" val="17528437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57503"/>
            <a:ext cx="6183918" cy="859973"/>
          </a:xfrm>
          <a:prstGeom prst="rect">
            <a:avLst/>
          </a:prstGeom>
          <a:solidFill>
            <a:schemeClr val="bg1"/>
          </a:solidFill>
        </p:spPr>
        <p:txBody>
          <a:bodyPr lIns="95747" tIns="47873" rIns="95747" bIns="47873"/>
          <a:lstStyle/>
          <a:p>
            <a:r>
              <a:rPr lang="en-US" dirty="0">
                <a:hlinkClick r:id="rId3"/>
              </a:rPr>
              <a:t>http://microservices.io/patterns/observability/exception-tracking.html</a:t>
            </a:r>
            <a:endParaRPr lang="en-US" dirty="0"/>
          </a:p>
          <a:p>
            <a:r>
              <a:rPr lang="en-US" dirty="0">
                <a:hlinkClick r:id="rId4"/>
              </a:rPr>
              <a:t>https://codeascraft.com/2010/12/08/track-every-release/</a:t>
            </a:r>
            <a:endParaRPr lang="en-US" dirty="0"/>
          </a:p>
          <a:p>
            <a:endParaRPr lang="en-US" dirty="0"/>
          </a:p>
          <a:p>
            <a:endParaRPr lang="en-US" dirty="0"/>
          </a:p>
        </p:txBody>
      </p:sp>
    </p:spTree>
    <p:extLst>
      <p:ext uri="{BB962C8B-B14F-4D97-AF65-F5344CB8AC3E}">
        <p14:creationId xmlns:p14="http://schemas.microsoft.com/office/powerpoint/2010/main" val="8194828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367" y="5078786"/>
            <a:ext cx="5983533" cy="1277409"/>
          </a:xfrm>
          <a:prstGeom prst="rect">
            <a:avLst/>
          </a:prstGeom>
          <a:solidFill>
            <a:schemeClr val="bg1"/>
          </a:solidFill>
        </p:spPr>
        <p:txBody>
          <a:bodyPr lIns="95747" tIns="47873" rIns="95747" bIns="47873"/>
          <a:lstStyle/>
          <a:p>
            <a:r>
              <a:rPr lang="en-US" b="1" dirty="0"/>
              <a:t>Days to intrusion: </a:t>
            </a:r>
            <a:r>
              <a:rPr lang="en-US" dirty="0">
                <a:hlinkClick r:id="rId3"/>
              </a:rPr>
              <a:t>http://www.zdnet.com/article/businesses-take-over-six-months-to-detect-data-breaches/</a:t>
            </a:r>
            <a:r>
              <a:rPr lang="en-US" dirty="0"/>
              <a:t> </a:t>
            </a:r>
          </a:p>
          <a:p>
            <a:endParaRPr lang="en-US" dirty="0"/>
          </a:p>
          <a:p>
            <a:r>
              <a:rPr lang="en-US" dirty="0">
                <a:hlinkClick r:id="rId4"/>
              </a:rPr>
              <a:t>http://microservices.io/patterns/observability/audit-logging.html</a:t>
            </a:r>
            <a:r>
              <a:rPr lang="en-US" dirty="0"/>
              <a:t> </a:t>
            </a:r>
          </a:p>
          <a:p>
            <a:r>
              <a:rPr lang="en-US" dirty="0">
                <a:hlinkClick r:id="rId5"/>
              </a:rPr>
              <a:t>http://microservices.io/patterns/observability/application-logging.html</a:t>
            </a:r>
            <a:r>
              <a:rPr lang="en-US" dirty="0"/>
              <a:t> </a:t>
            </a:r>
          </a:p>
        </p:txBody>
      </p:sp>
    </p:spTree>
    <p:extLst>
      <p:ext uri="{BB962C8B-B14F-4D97-AF65-F5344CB8AC3E}">
        <p14:creationId xmlns:p14="http://schemas.microsoft.com/office/powerpoint/2010/main" val="13255479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3773576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1790826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992504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917056"/>
            <a:ext cx="6031589" cy="3674853"/>
          </a:xfrm>
          <a:prstGeom prst="rect">
            <a:avLst/>
          </a:prstGeom>
          <a:solidFill>
            <a:schemeClr val="bg1"/>
          </a:solidFill>
        </p:spPr>
        <p:txBody>
          <a:bodyPr lIns="95747" tIns="47873" rIns="95747" bIns="47873"/>
          <a:lstStyle/>
          <a:p>
            <a:r>
              <a:rPr lang="en-US" dirty="0"/>
              <a:t>Reference: </a:t>
            </a:r>
            <a:r>
              <a:rPr lang="en-US" dirty="0">
                <a:hlinkClick r:id="rId3"/>
              </a:rPr>
              <a:t>https://testing.googleblog.com/2015/04/just-say-no-to-more-end-to-end-tests.html</a:t>
            </a:r>
            <a:r>
              <a:rPr lang="en-US" dirty="0"/>
              <a:t> </a:t>
            </a:r>
          </a:p>
          <a:p>
            <a:endParaRPr lang="en-US" dirty="0"/>
          </a:p>
          <a:p>
            <a:r>
              <a:rPr lang="en-US" b="1" dirty="0"/>
              <a:t>Analysis </a:t>
            </a:r>
          </a:p>
          <a:p>
            <a:r>
              <a:rPr lang="en-US" dirty="0"/>
              <a:t>Despite numerous problems, the tests ultimately did catch real bugs. </a:t>
            </a:r>
            <a:br>
              <a:rPr lang="en-US" dirty="0"/>
            </a:br>
            <a:br>
              <a:rPr lang="en-US" dirty="0"/>
            </a:br>
            <a:r>
              <a:rPr lang="en-US" b="1" dirty="0"/>
              <a:t>What Went Well </a:t>
            </a:r>
          </a:p>
          <a:p>
            <a:r>
              <a:rPr lang="en-US" dirty="0"/>
              <a:t>Customer-impacting bugs were identified and fixed before they reached the customer.</a:t>
            </a:r>
          </a:p>
          <a:p>
            <a:br>
              <a:rPr lang="en-US" b="1" dirty="0"/>
            </a:br>
            <a:r>
              <a:rPr lang="en-US" b="1" dirty="0"/>
              <a:t>What Went Wrong </a:t>
            </a:r>
          </a:p>
          <a:p>
            <a:pPr marL="179525" indent="-179525">
              <a:buFont typeface="Arial" pitchFamily="34" charset="0"/>
              <a:buChar char="•"/>
            </a:pPr>
            <a:r>
              <a:rPr lang="en-US" dirty="0"/>
              <a:t>The team completed their coding milestone a week late (and worked a lot of overtime). </a:t>
            </a:r>
          </a:p>
          <a:p>
            <a:pPr marL="179525" indent="-179525">
              <a:buFont typeface="Arial" pitchFamily="34" charset="0"/>
              <a:buChar char="•"/>
            </a:pPr>
            <a:r>
              <a:rPr lang="en-US" dirty="0"/>
              <a:t>Finding the root cause for a failing end-to-end test is painful and can take a long time. </a:t>
            </a:r>
          </a:p>
          <a:p>
            <a:pPr marL="179525" indent="-179525">
              <a:buFont typeface="Arial" pitchFamily="34" charset="0"/>
              <a:buChar char="•"/>
            </a:pPr>
            <a:r>
              <a:rPr lang="en-US" dirty="0"/>
              <a:t>Partner failures and lab failures ruined the test results on multiple days. </a:t>
            </a:r>
          </a:p>
          <a:p>
            <a:pPr marL="179525" indent="-179525">
              <a:buFont typeface="Arial" pitchFamily="34" charset="0"/>
              <a:buChar char="•"/>
            </a:pPr>
            <a:r>
              <a:rPr lang="en-US" dirty="0"/>
              <a:t>Many smaller bugs were hidden behind bigger bugs. </a:t>
            </a:r>
          </a:p>
          <a:p>
            <a:pPr marL="179525" indent="-179525">
              <a:buFont typeface="Arial" pitchFamily="34" charset="0"/>
              <a:buChar char="•"/>
            </a:pPr>
            <a:r>
              <a:rPr lang="en-US" dirty="0"/>
              <a:t>End-to-end tests were flaky at times. </a:t>
            </a:r>
          </a:p>
          <a:p>
            <a:endParaRPr lang="en-US" dirty="0"/>
          </a:p>
          <a:p>
            <a:r>
              <a:rPr lang="en-US" dirty="0"/>
              <a:t>Developers had to wait until the following day to know if a fix worked or not. </a:t>
            </a:r>
          </a:p>
          <a:p>
            <a:endParaRPr lang="en-US" dirty="0"/>
          </a:p>
        </p:txBody>
      </p:sp>
    </p:spTree>
    <p:extLst>
      <p:ext uri="{BB962C8B-B14F-4D97-AF65-F5344CB8AC3E}">
        <p14:creationId xmlns:p14="http://schemas.microsoft.com/office/powerpoint/2010/main" val="15335204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4959067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99804"/>
            <a:ext cx="6035292" cy="1248748"/>
          </a:xfrm>
          <a:prstGeom prst="rect">
            <a:avLst/>
          </a:prstGeom>
          <a:solidFill>
            <a:schemeClr val="bg1"/>
          </a:solidFill>
        </p:spPr>
        <p:txBody>
          <a:bodyPr lIns="95747" tIns="47873" rIns="95747" bIns="47873"/>
          <a:lstStyle/>
          <a:p>
            <a:pPr marL="179525" indent="-179525">
              <a:buFont typeface="Arial" pitchFamily="34" charset="0"/>
              <a:buChar char="•"/>
            </a:pPr>
            <a:r>
              <a:rPr lang="en-US" dirty="0">
                <a:hlinkClick r:id="rId3"/>
              </a:rPr>
              <a:t>https://martinfowler.com/bliki/DesignStaminaHypothesis.html</a:t>
            </a:r>
            <a:r>
              <a:rPr lang="en-US" dirty="0"/>
              <a:t> </a:t>
            </a:r>
          </a:p>
          <a:p>
            <a:pPr marL="179525" indent="-179525">
              <a:buFont typeface="Arial" pitchFamily="34" charset="0"/>
              <a:buChar char="•"/>
            </a:pPr>
            <a:r>
              <a:rPr lang="en-US" dirty="0">
                <a:hlinkClick r:id="rId4"/>
              </a:rPr>
              <a:t>https://martinfowler.com/bliki/TechnicalDebt.html</a:t>
            </a:r>
            <a:r>
              <a:rPr lang="en-US" dirty="0"/>
              <a:t> </a:t>
            </a:r>
          </a:p>
          <a:p>
            <a:pPr marL="179525" indent="-179525">
              <a:buFont typeface="Arial" pitchFamily="34" charset="0"/>
              <a:buChar char="•"/>
            </a:pPr>
            <a:r>
              <a:rPr lang="en-US" dirty="0">
                <a:hlinkClick r:id="rId5"/>
              </a:rPr>
              <a:t>https://www.safaribooksonline.com/library/view/Managing+Software+Debt:+Building+for+Inevitable+Change/9780321700582/footnote.html#ftn.ch02fn3</a:t>
            </a:r>
            <a:r>
              <a:rPr lang="en-US" dirty="0"/>
              <a:t> </a:t>
            </a:r>
          </a:p>
          <a:p>
            <a:pPr marL="179525" indent="-179525">
              <a:buFont typeface="Arial" pitchFamily="34" charset="0"/>
              <a:buChar char="•"/>
            </a:pPr>
            <a:endParaRPr lang="en-US" dirty="0"/>
          </a:p>
        </p:txBody>
      </p:sp>
    </p:spTree>
    <p:extLst>
      <p:ext uri="{BB962C8B-B14F-4D97-AF65-F5344CB8AC3E}">
        <p14:creationId xmlns:p14="http://schemas.microsoft.com/office/powerpoint/2010/main" val="12047542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99804"/>
            <a:ext cx="6047652" cy="3835714"/>
          </a:xfrm>
          <a:prstGeom prst="rect">
            <a:avLst/>
          </a:prstGeom>
          <a:solidFill>
            <a:schemeClr val="bg1"/>
          </a:solidFill>
        </p:spPr>
        <p:txBody>
          <a:bodyPr lIns="95747" tIns="47873" rIns="95747" bIns="47873"/>
          <a:lstStyle/>
          <a:p>
            <a:pPr lvl="0"/>
            <a:r>
              <a:rPr lang="en-US" b="1" dirty="0">
                <a:latin typeface="+mj-lt"/>
              </a:rPr>
              <a:t>Cyclomatic Complexity</a:t>
            </a:r>
          </a:p>
          <a:p>
            <a:pPr lvl="0"/>
            <a:endParaRPr lang="en-US" b="1" dirty="0">
              <a:latin typeface="+mj-lt"/>
            </a:endParaRPr>
          </a:p>
          <a:p>
            <a:pPr marL="781267" lvl="4" indent="-359051">
              <a:buFont typeface="Arial" pitchFamily="34" charset="0"/>
              <a:buChar char="•"/>
            </a:pPr>
            <a:r>
              <a:rPr lang="en-US" dirty="0">
                <a:latin typeface="+mj-lt"/>
              </a:rPr>
              <a:t>Describes the number of paths that go through your code and correlates to the number of unit tests you have to write</a:t>
            </a:r>
          </a:p>
          <a:p>
            <a:pPr marL="781267" lvl="4" indent="-359051">
              <a:buFont typeface="Arial" pitchFamily="34" charset="0"/>
              <a:buChar char="•"/>
            </a:pPr>
            <a:r>
              <a:rPr lang="en-US" dirty="0">
                <a:latin typeface="+mj-lt"/>
              </a:rPr>
              <a:t>Soft recommendation of 1-5. Values 6-10 warrants investigation and 10+ are strong candidates for refactoring</a:t>
            </a:r>
          </a:p>
          <a:p>
            <a:pPr fontAlgn="base"/>
            <a:endParaRPr lang="en-US" dirty="0">
              <a:latin typeface="+mj-lt"/>
            </a:endParaRPr>
          </a:p>
          <a:p>
            <a:pPr fontAlgn="base"/>
            <a:r>
              <a:rPr lang="en-US" dirty="0"/>
              <a:t>Consider these topics: NPS, Defects, Risk GAP, Supply chain, how brittle, cycle time, uptime. Teams that never address these will have more brittle, harder to update products.</a:t>
            </a:r>
          </a:p>
          <a:p>
            <a:pPr fontAlgn="base"/>
            <a:endParaRPr lang="en-US" dirty="0">
              <a:latin typeface="+mj-lt"/>
            </a:endParaRPr>
          </a:p>
          <a:p>
            <a:pPr lvl="1" fontAlgn="base"/>
            <a:r>
              <a:rPr lang="en-US" i="1" dirty="0">
                <a:latin typeface="+mj-lt"/>
              </a:rPr>
              <a:t>Reference: </a:t>
            </a:r>
            <a:r>
              <a:rPr lang="en-US" b="0" i="1" kern="1200" dirty="0">
                <a:solidFill>
                  <a:schemeClr val="tx1"/>
                </a:solidFill>
                <a:effectLst/>
                <a:latin typeface="+mj-lt"/>
              </a:rPr>
              <a:t>DevOps on the Microsoft Stack</a:t>
            </a:r>
          </a:p>
          <a:p>
            <a:pPr lvl="1" fontAlgn="base"/>
            <a:r>
              <a:rPr lang="en-US" b="0" i="0" kern="1200" dirty="0">
                <a:solidFill>
                  <a:schemeClr val="tx1"/>
                </a:solidFill>
                <a:effectLst/>
                <a:latin typeface="+mj-lt"/>
              </a:rPr>
              <a:t>by </a:t>
            </a:r>
            <a:r>
              <a:rPr lang="en-US" b="0" i="0" u="none" strike="noStrike" kern="1200" dirty="0">
                <a:solidFill>
                  <a:schemeClr val="tx1"/>
                </a:solidFill>
                <a:effectLst/>
                <a:latin typeface="+mj-lt"/>
                <a:hlinkClick r:id="rId3" invalidUrl="https://www.safaribooksonline.com/search/?query=author:&quot;Wouter de Kort&quot;&amp;sort=relevance&amp;highlight=true"/>
              </a:rPr>
              <a:t>Wouter de Kort</a:t>
            </a:r>
            <a:endParaRPr lang="en-US" b="0" i="0" kern="1200" dirty="0">
              <a:solidFill>
                <a:schemeClr val="tx1"/>
              </a:solidFill>
              <a:effectLst/>
              <a:latin typeface="+mj-lt"/>
            </a:endParaRPr>
          </a:p>
          <a:p>
            <a:pPr lvl="1" fontAlgn="base"/>
            <a:r>
              <a:rPr lang="en-US" b="0" i="0" kern="1200" dirty="0">
                <a:solidFill>
                  <a:schemeClr val="tx1"/>
                </a:solidFill>
                <a:effectLst/>
                <a:latin typeface="+mj-lt"/>
              </a:rPr>
              <a:t>Publisher: </a:t>
            </a:r>
            <a:r>
              <a:rPr lang="en-US" b="0" i="0" u="none" strike="noStrike" kern="1200" dirty="0">
                <a:solidFill>
                  <a:schemeClr val="tx1"/>
                </a:solidFill>
                <a:effectLst/>
                <a:latin typeface="+mj-lt"/>
                <a:hlinkClick r:id="rId4"/>
              </a:rPr>
              <a:t>Apress</a:t>
            </a:r>
            <a:endParaRPr lang="en-US" b="0" i="0" kern="1200" dirty="0">
              <a:solidFill>
                <a:schemeClr val="tx1"/>
              </a:solidFill>
              <a:effectLst/>
              <a:latin typeface="+mj-lt"/>
            </a:endParaRPr>
          </a:p>
          <a:p>
            <a:pPr lvl="1" fontAlgn="base"/>
            <a:r>
              <a:rPr lang="en-US" b="0" i="1" kern="1200" dirty="0">
                <a:solidFill>
                  <a:schemeClr val="tx1"/>
                </a:solidFill>
                <a:effectLst/>
                <a:latin typeface="+mj-lt"/>
              </a:rPr>
              <a:t>Release Date: May 2016</a:t>
            </a:r>
          </a:p>
          <a:p>
            <a:pPr lvl="1" fontAlgn="base"/>
            <a:r>
              <a:rPr lang="en-US" b="0" i="1" kern="1200" dirty="0">
                <a:solidFill>
                  <a:schemeClr val="tx1"/>
                </a:solidFill>
                <a:effectLst/>
                <a:latin typeface="+mj-lt"/>
                <a:hlinkClick r:id="rId5"/>
              </a:rPr>
              <a:t>https://www.safaribooksonline.com/library/view/devops-on-the/9781484214466/A346706_1_En_8_Chapter.html</a:t>
            </a:r>
            <a:endParaRPr lang="en-US" b="0" i="1" kern="1200" dirty="0">
              <a:solidFill>
                <a:schemeClr val="tx1"/>
              </a:solidFill>
              <a:effectLst/>
              <a:latin typeface="+mj-lt"/>
            </a:endParaRPr>
          </a:p>
          <a:p>
            <a:pPr lvl="1" fontAlgn="base"/>
            <a:endParaRPr lang="en-US" b="0" i="1" kern="1200" dirty="0">
              <a:solidFill>
                <a:schemeClr val="tx1"/>
              </a:solidFill>
              <a:effectLst/>
              <a:latin typeface="+mj-lt"/>
            </a:endParaRPr>
          </a:p>
          <a:p>
            <a:pPr fontAlgn="base"/>
            <a:endParaRPr lang="en-US" sz="1300" i="1" dirty="0">
              <a:latin typeface="+mj-lt"/>
            </a:endParaRPr>
          </a:p>
          <a:p>
            <a:pPr fontAlgn="base"/>
            <a:endParaRPr lang="en-US" dirty="0">
              <a:latin typeface="+mj-lt"/>
            </a:endParaRPr>
          </a:p>
          <a:p>
            <a:pPr fontAlgn="base"/>
            <a:endParaRPr lang="en-US" sz="1300" i="1" dirty="0">
              <a:latin typeface="+mj-lt"/>
            </a:endParaRPr>
          </a:p>
          <a:p>
            <a:pPr fontAlgn="base"/>
            <a:endParaRPr lang="en-US" sz="1300" dirty="0">
              <a:latin typeface="+mj-lt"/>
            </a:endParaRPr>
          </a:p>
        </p:txBody>
      </p:sp>
    </p:spTree>
    <p:extLst>
      <p:ext uri="{BB962C8B-B14F-4D97-AF65-F5344CB8AC3E}">
        <p14:creationId xmlns:p14="http://schemas.microsoft.com/office/powerpoint/2010/main" val="70173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968815"/>
            <a:ext cx="5982208" cy="3653501"/>
          </a:xfrm>
          <a:prstGeom prst="rect">
            <a:avLst/>
          </a:prstGeom>
          <a:solidFill>
            <a:schemeClr val="bg1"/>
          </a:solidFill>
        </p:spPr>
        <p:txBody>
          <a:bodyPr lIns="95747" tIns="47873" rIns="95747" bIns="47873"/>
          <a:lstStyle/>
          <a:p>
            <a:r>
              <a:rPr lang="en-US" dirty="0">
                <a:hlinkClick r:id="rId3"/>
              </a:rPr>
              <a:t>https://insights.sei.cmu.edu/devops/2015/03/addressing-the-detrimental-effects-of-context-switching-with-devops.html</a:t>
            </a:r>
            <a:r>
              <a:rPr lang="en-US" dirty="0"/>
              <a:t> </a:t>
            </a:r>
          </a:p>
          <a:p>
            <a:endParaRPr lang="en-US" dirty="0"/>
          </a:p>
          <a:p>
            <a:r>
              <a:rPr lang="en-US" b="1" dirty="0"/>
              <a:t>Joel </a:t>
            </a:r>
            <a:r>
              <a:rPr lang="en-US" b="1" dirty="0" err="1"/>
              <a:t>Spolsky</a:t>
            </a:r>
            <a:r>
              <a:rPr lang="en-US" b="1" dirty="0"/>
              <a:t> on the particular challenges of task-switching for programmers:</a:t>
            </a:r>
          </a:p>
          <a:p>
            <a:endParaRPr lang="en-US" b="1" dirty="0"/>
          </a:p>
          <a:p>
            <a:r>
              <a:rPr lang="en-US" dirty="0"/>
              <a:t>The trick here is that when you manage programmers, specifically, task switches take a really, really, really long time. That's because programming is the kind of task where you have to keep a lot of things in your head at once. The more things you remember at once, the more productive you are at programming. A programmer coding at full throttle is keeping zillions of things in their [sic] head at once: everything from names of variables, data structures, important APIs, the names of utility functions that they wrote and call a lot, even the name of the subdirectory where they store their source code. If you send that programmer to Crete for a three week vacation, they will forget it all. The human brain seems to move it out of short-term RAM and swaps it out onto a backup tape where it takes forever to retrieve.</a:t>
            </a:r>
          </a:p>
          <a:p>
            <a:endParaRPr lang="en-US" dirty="0"/>
          </a:p>
          <a:p>
            <a:r>
              <a:rPr lang="en-US" b="1" dirty="0"/>
              <a:t>Joel calls this the “task switching penalty.”</a:t>
            </a:r>
          </a:p>
        </p:txBody>
      </p:sp>
    </p:spTree>
    <p:extLst>
      <p:ext uri="{BB962C8B-B14F-4D97-AF65-F5344CB8AC3E}">
        <p14:creationId xmlns:p14="http://schemas.microsoft.com/office/powerpoint/2010/main" val="154080642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4700" y="627063"/>
            <a:ext cx="5845175" cy="4383087"/>
          </a:xfrm>
        </p:spPr>
      </p:sp>
      <p:sp>
        <p:nvSpPr>
          <p:cNvPr id="3" name="Notes Placeholder 2"/>
          <p:cNvSpPr>
            <a:spLocks noGrp="1"/>
          </p:cNvSpPr>
          <p:nvPr>
            <p:ph type="body" idx="1"/>
          </p:nvPr>
        </p:nvSpPr>
        <p:spPr>
          <a:xfrm>
            <a:off x="731519" y="5188613"/>
            <a:ext cx="6031887" cy="3340532"/>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p>
          <a:p>
            <a:pPr marL="179516" indent="-179516">
              <a:buFont typeface="Arial" panose="020B0604020202020204" pitchFamily="34" charset="0"/>
              <a:buChar char="•"/>
            </a:pPr>
            <a:r>
              <a:rPr lang="en-US" dirty="0"/>
              <a:t>The individual measures that make up IT performance are </a:t>
            </a:r>
            <a:r>
              <a:rPr lang="en-US" b="1" dirty="0"/>
              <a:t>deployment frequency</a:t>
            </a:r>
            <a:r>
              <a:rPr lang="en-US" dirty="0"/>
              <a:t>, </a:t>
            </a:r>
            <a:r>
              <a:rPr lang="en-US" b="1" dirty="0"/>
              <a:t>lead time for changes</a:t>
            </a:r>
            <a:r>
              <a:rPr lang="en-US" dirty="0"/>
              <a:t>, and </a:t>
            </a:r>
            <a:r>
              <a:rPr lang="en-US" b="1" dirty="0"/>
              <a:t>mean time to recover from failure</a:t>
            </a:r>
          </a:p>
          <a:p>
            <a:endParaRPr lang="en-US" dirty="0"/>
          </a:p>
          <a:p>
            <a:r>
              <a:rPr lang="en-US" dirty="0">
                <a:hlinkClick r:id="rId3"/>
              </a:rPr>
              <a:t>https://puppet.com/resources/white-paper/2014-state-of-devops-report/thank-you</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5749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7"/>
            <a:ext cx="5984590" cy="3847381"/>
          </a:xfrm>
          <a:prstGeom prst="rect">
            <a:avLst/>
          </a:prstGeom>
          <a:solidFill>
            <a:schemeClr val="bg1"/>
          </a:solidFill>
        </p:spPr>
        <p:txBody>
          <a:bodyPr lIns="95747" tIns="47873" rIns="95747" bIns="47873"/>
          <a:lstStyle/>
          <a:p>
            <a:pPr indent="-61504"/>
            <a:r>
              <a:rPr lang="en-US" b="1" dirty="0">
                <a:latin typeface="+mj-lt"/>
              </a:rPr>
              <a:t>Lines of code</a:t>
            </a:r>
          </a:p>
          <a:p>
            <a:pPr marL="21534" lvl="2" indent="-478734">
              <a:buFont typeface="Arial" pitchFamily="34" charset="0"/>
              <a:buChar char="•"/>
            </a:pPr>
            <a:r>
              <a:rPr lang="en-US" dirty="0">
                <a:latin typeface="+mj-lt"/>
              </a:rPr>
              <a:t>Advise a recommended lines of code per method, </a:t>
            </a:r>
            <a:r>
              <a:rPr lang="en-US" dirty="0" err="1">
                <a:latin typeface="+mj-lt"/>
              </a:rPr>
              <a:t>approx</a:t>
            </a:r>
            <a:r>
              <a:rPr lang="en-US" dirty="0">
                <a:latin typeface="+mj-lt"/>
              </a:rPr>
              <a:t> 20</a:t>
            </a:r>
          </a:p>
          <a:p>
            <a:pPr marL="478734" lvl="3" indent="-478734">
              <a:buFont typeface="Arial" pitchFamily="34" charset="0"/>
              <a:buChar char="•"/>
            </a:pPr>
            <a:r>
              <a:rPr lang="en-US" dirty="0">
                <a:latin typeface="+mj-lt"/>
              </a:rPr>
              <a:t>Single Responsibility Pattern: A class should have only one reason to change. Meaning that a class should have no more than one responsibility.</a:t>
            </a:r>
          </a:p>
          <a:p>
            <a:pPr marL="478734" lvl="3" indent="-478734">
              <a:buFont typeface="Arial" pitchFamily="34" charset="0"/>
              <a:buChar char="•"/>
            </a:pPr>
            <a:r>
              <a:rPr lang="en-US" dirty="0">
                <a:latin typeface="+mj-lt"/>
              </a:rPr>
              <a:t>Open/Closed Principle: Software entities should be open for extension but closed for modification</a:t>
            </a:r>
          </a:p>
          <a:p>
            <a:pPr marL="478734" lvl="3" indent="-478734">
              <a:buFont typeface="Arial" pitchFamily="34" charset="0"/>
              <a:buChar char="•"/>
            </a:pPr>
            <a:r>
              <a:rPr lang="en-US" dirty="0" err="1">
                <a:latin typeface="+mj-lt"/>
              </a:rPr>
              <a:t>Liskov</a:t>
            </a:r>
            <a:r>
              <a:rPr lang="en-US" dirty="0">
                <a:latin typeface="+mj-lt"/>
              </a:rPr>
              <a:t> Substitution Principle : Derived classes can be used everywhere a base class is expected</a:t>
            </a:r>
          </a:p>
          <a:p>
            <a:pPr marL="478734" lvl="3" indent="-478734">
              <a:buFont typeface="Arial" pitchFamily="34" charset="0"/>
              <a:buChar char="•"/>
            </a:pPr>
            <a:r>
              <a:rPr lang="en-US" dirty="0">
                <a:latin typeface="+mj-lt"/>
              </a:rPr>
              <a:t>Interface Segregation Principle : A client shouldn’t be forced to depend on methods he doesn’t use</a:t>
            </a:r>
          </a:p>
          <a:p>
            <a:pPr marL="478734" lvl="3" indent="-478734">
              <a:buFont typeface="Arial" pitchFamily="34" charset="0"/>
              <a:buChar char="•"/>
            </a:pPr>
            <a:r>
              <a:rPr lang="en-US" dirty="0">
                <a:latin typeface="+mj-lt"/>
              </a:rPr>
              <a:t>Dependency Inversion Principle : Depend upon abstractions, not implementations</a:t>
            </a:r>
          </a:p>
          <a:p>
            <a:pPr fontAlgn="base"/>
            <a:endParaRPr lang="en-US" dirty="0">
              <a:latin typeface="+mj-lt"/>
            </a:endParaRPr>
          </a:p>
          <a:p>
            <a:pPr fontAlgn="base"/>
            <a:r>
              <a:rPr lang="en-US" dirty="0">
                <a:latin typeface="+mj-lt"/>
              </a:rPr>
              <a:t>Reference: </a:t>
            </a:r>
            <a:r>
              <a:rPr lang="en-US" i="1" dirty="0">
                <a:latin typeface="+mj-lt"/>
              </a:rPr>
              <a:t>DevOps on the Microsoft Stack</a:t>
            </a:r>
          </a:p>
          <a:p>
            <a:pPr fontAlgn="base"/>
            <a:r>
              <a:rPr lang="en-US" dirty="0">
                <a:latin typeface="+mj-lt"/>
              </a:rPr>
              <a:t>by </a:t>
            </a:r>
            <a:r>
              <a:rPr lang="en-US" dirty="0">
                <a:latin typeface="+mj-lt"/>
                <a:hlinkClick r:id="rId3" invalidUrl="https://www.safaribooksonline.com/search/?query=author:&quot;Wouter de Kort&quot;&amp;sort=relevance&amp;highlight=true"/>
              </a:rPr>
              <a:t>Wouter de Kort</a:t>
            </a:r>
            <a:endParaRPr lang="en-US" dirty="0">
              <a:latin typeface="+mj-lt"/>
            </a:endParaRPr>
          </a:p>
          <a:p>
            <a:pPr fontAlgn="base"/>
            <a:r>
              <a:rPr lang="en-US" dirty="0">
                <a:latin typeface="+mj-lt"/>
              </a:rPr>
              <a:t>Publisher: </a:t>
            </a:r>
            <a:r>
              <a:rPr lang="en-US" dirty="0">
                <a:latin typeface="+mj-lt"/>
                <a:hlinkClick r:id="rId4"/>
              </a:rPr>
              <a:t>Apress</a:t>
            </a:r>
            <a:endParaRPr lang="en-US" dirty="0">
              <a:latin typeface="+mj-lt"/>
            </a:endParaRPr>
          </a:p>
          <a:p>
            <a:pPr fontAlgn="base"/>
            <a:r>
              <a:rPr lang="en-US" i="1" dirty="0">
                <a:latin typeface="+mj-lt"/>
              </a:rPr>
              <a:t>Release Date: May 2016</a:t>
            </a:r>
          </a:p>
          <a:p>
            <a:pPr fontAlgn="base"/>
            <a:r>
              <a:rPr lang="en-US" i="1" dirty="0">
                <a:latin typeface="+mj-lt"/>
                <a:hlinkClick r:id="rId5"/>
              </a:rPr>
              <a:t>https://www.safaribooksonline.com/library/view/devops-on-the/9781484214466/A346706_1_En_8_Chapter.html</a:t>
            </a:r>
            <a:endParaRPr lang="en-US" i="1" dirty="0">
              <a:latin typeface="+mj-lt"/>
            </a:endParaRPr>
          </a:p>
          <a:p>
            <a:pPr fontAlgn="base"/>
            <a:endParaRPr lang="en-US" i="1" dirty="0">
              <a:latin typeface="+mj-lt"/>
            </a:endParaRPr>
          </a:p>
          <a:p>
            <a:endParaRPr lang="en-US" dirty="0">
              <a:latin typeface="+mj-lt"/>
            </a:endParaRPr>
          </a:p>
        </p:txBody>
      </p:sp>
    </p:spTree>
    <p:extLst>
      <p:ext uri="{BB962C8B-B14F-4D97-AF65-F5344CB8AC3E}">
        <p14:creationId xmlns:p14="http://schemas.microsoft.com/office/powerpoint/2010/main" val="20402899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366200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r>
              <a:rPr lang="en-US" dirty="0"/>
              <a:t>One hour long video.  I usually let students watch this</a:t>
            </a:r>
          </a:p>
        </p:txBody>
      </p:sp>
    </p:spTree>
    <p:extLst>
      <p:ext uri="{BB962C8B-B14F-4D97-AF65-F5344CB8AC3E}">
        <p14:creationId xmlns:p14="http://schemas.microsoft.com/office/powerpoint/2010/main" val="11760868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54527015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70546963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2173613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r>
              <a:rPr lang="en-US" dirty="0"/>
              <a:t>To long to watch in class</a:t>
            </a:r>
          </a:p>
        </p:txBody>
      </p:sp>
    </p:spTree>
    <p:extLst>
      <p:ext uri="{BB962C8B-B14F-4D97-AF65-F5344CB8AC3E}">
        <p14:creationId xmlns:p14="http://schemas.microsoft.com/office/powerpoint/2010/main" val="354124346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43727767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485978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7517" y="4968815"/>
            <a:ext cx="6112467" cy="3653501"/>
          </a:xfrm>
          <a:prstGeom prst="rect">
            <a:avLst/>
          </a:prstGeom>
          <a:solidFill>
            <a:schemeClr val="bg1"/>
          </a:solidFill>
        </p:spPr>
        <p:txBody>
          <a:bodyPr lIns="95747" tIns="47873" rIns="95747" bIns="47873"/>
          <a:lstStyle/>
          <a:p>
            <a:r>
              <a:rPr lang="en-US" b="1" dirty="0"/>
              <a:t>https://nordicapis.com/microservices-architecture-the-good-the-bad-and-what-you-could-be-doing-better/</a:t>
            </a:r>
          </a:p>
          <a:p>
            <a:endParaRPr lang="en-US" b="1" dirty="0"/>
          </a:p>
          <a:p>
            <a:r>
              <a:rPr lang="en-US" b="1" dirty="0"/>
              <a:t>https://blog.trello.com/why-context-switching-ruins-productivity</a:t>
            </a:r>
          </a:p>
          <a:p>
            <a:endParaRPr lang="en-US" b="1" dirty="0"/>
          </a:p>
          <a:p>
            <a:r>
              <a:rPr lang="en-US" b="1" dirty="0"/>
              <a:t>https://insights.sei.cmu.edu/devops/2015/03/addressing-the-detrimental-effects-of-context-switching-with-devops.html</a:t>
            </a:r>
          </a:p>
          <a:p>
            <a:endParaRPr lang="en-US" b="1" dirty="0"/>
          </a:p>
          <a:p>
            <a:r>
              <a:rPr lang="en-US" b="1" dirty="0"/>
              <a:t>https://particular.net/blog/microservices-future-or-empty-hype</a:t>
            </a:r>
          </a:p>
          <a:p>
            <a:endParaRPr lang="en-US" b="1" dirty="0"/>
          </a:p>
        </p:txBody>
      </p:sp>
    </p:spTree>
    <p:extLst>
      <p:ext uri="{BB962C8B-B14F-4D97-AF65-F5344CB8AC3E}">
        <p14:creationId xmlns:p14="http://schemas.microsoft.com/office/powerpoint/2010/main" val="330919342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1851032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7902343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7532792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16073" y="4848045"/>
            <a:ext cx="6015802" cy="4019910"/>
          </a:xfrm>
          <a:prstGeom prst="rect">
            <a:avLst/>
          </a:prstGeom>
          <a:solidFill>
            <a:schemeClr val="bg1"/>
          </a:solidFill>
        </p:spPr>
        <p:txBody>
          <a:bodyPr lIns="91429" tIns="45714" rIns="91429" bIns="45714"/>
          <a:lstStyle/>
          <a:p>
            <a:r>
              <a:rPr lang="en-US" b="1" dirty="0"/>
              <a:t>Recommended reading: </a:t>
            </a:r>
          </a:p>
          <a:p>
            <a:r>
              <a:rPr lang="en-US" dirty="0">
                <a:hlinkClick r:id="rId3"/>
              </a:rPr>
              <a:t>https://thenewstack.io/microservices-changed-matter/</a:t>
            </a:r>
            <a:r>
              <a:rPr lang="en-US" dirty="0"/>
              <a:t> </a:t>
            </a:r>
          </a:p>
          <a:p>
            <a:endParaRPr lang="en-US" dirty="0"/>
          </a:p>
          <a:p>
            <a:r>
              <a:rPr lang="en-US" b="1" dirty="0"/>
              <a:t>Excerpt: </a:t>
            </a:r>
          </a:p>
          <a:p>
            <a:r>
              <a:rPr lang="en-US" dirty="0"/>
              <a:t>“…What works? It starts with the organization and the API: A </a:t>
            </a:r>
            <a:r>
              <a:rPr lang="en-US" dirty="0" err="1"/>
              <a:t>microservices</a:t>
            </a:r>
            <a:r>
              <a:rPr lang="en-US" dirty="0"/>
              <a:t>-based product team and a separate backend-based platform team with an API between them, where the API calls are made and the infrastructure responds consistently and accordingly.</a:t>
            </a:r>
          </a:p>
          <a:p>
            <a:endParaRPr lang="en-US" dirty="0"/>
          </a:p>
          <a:p>
            <a:r>
              <a:rPr lang="en-US" dirty="0" err="1"/>
              <a:t>Microservices</a:t>
            </a:r>
            <a:r>
              <a:rPr lang="en-US" dirty="0"/>
              <a:t> is defined as a loosely-coupled, service-oriented architecture with bounded context. It allows updates without needing to understand how everything else works. Services are built across organizations, and ownership stays in one place. </a:t>
            </a:r>
            <a:r>
              <a:rPr lang="en-US" dirty="0" err="1"/>
              <a:t>Microservices</a:t>
            </a:r>
            <a:r>
              <a:rPr lang="en-US" dirty="0"/>
              <a:t> architecture serves more as point-to-point calls between systems. You must have flexible message formats; irrespective of the versions, everything still works. That means when building a </a:t>
            </a:r>
            <a:r>
              <a:rPr lang="en-US" dirty="0" err="1"/>
              <a:t>microservices</a:t>
            </a:r>
            <a:r>
              <a:rPr lang="en-US" dirty="0"/>
              <a:t> architecture, you need some tooling to configure, discover, route traffic and observe and build systems.</a:t>
            </a:r>
          </a:p>
          <a:p>
            <a:endParaRPr lang="en-US" dirty="0"/>
          </a:p>
          <a:p>
            <a:endParaRPr lang="en-US" dirty="0"/>
          </a:p>
          <a:p>
            <a:endParaRPr lang="en-US" dirty="0"/>
          </a:p>
          <a:p>
            <a:endParaRPr lang="en-US" dirty="0"/>
          </a:p>
          <a:p>
            <a:endParaRPr lang="en-US" dirty="0"/>
          </a:p>
          <a:p>
            <a:r>
              <a:rPr lang="en-US" dirty="0"/>
              <a:t>								</a:t>
            </a:r>
            <a:r>
              <a:rPr lang="en-US" i="1" dirty="0"/>
              <a:t>(continued on next page)</a:t>
            </a:r>
          </a:p>
        </p:txBody>
      </p:sp>
    </p:spTree>
    <p:extLst>
      <p:ext uri="{BB962C8B-B14F-4D97-AF65-F5344CB8AC3E}">
        <p14:creationId xmlns:p14="http://schemas.microsoft.com/office/powerpoint/2010/main" val="106984635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9" y="4848045"/>
            <a:ext cx="6047333" cy="3812876"/>
          </a:xfrm>
          <a:prstGeom prst="rect">
            <a:avLst/>
          </a:prstGeom>
          <a:solidFill>
            <a:schemeClr val="bg1"/>
          </a:solidFill>
        </p:spPr>
        <p:txBody>
          <a:bodyPr lIns="91429" tIns="45714" rIns="91429" bIns="45714"/>
          <a:lstStyle/>
          <a:p>
            <a:r>
              <a:rPr lang="en-US" dirty="0"/>
              <a:t>IBM’s Andrew </a:t>
            </a:r>
            <a:r>
              <a:rPr lang="en-US" dirty="0" err="1"/>
              <a:t>Hately</a:t>
            </a:r>
            <a:r>
              <a:rPr lang="en-US" dirty="0"/>
              <a:t>,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p>
        </p:txBody>
      </p:sp>
    </p:spTree>
    <p:extLst>
      <p:ext uri="{BB962C8B-B14F-4D97-AF65-F5344CB8AC3E}">
        <p14:creationId xmlns:p14="http://schemas.microsoft.com/office/powerpoint/2010/main" val="10698463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9981127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8777640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26480"/>
            <a:ext cx="6087050" cy="3717188"/>
          </a:xfrm>
          <a:prstGeom prst="rect">
            <a:avLst/>
          </a:prstGeom>
          <a:solidFill>
            <a:schemeClr val="bg1"/>
          </a:solidFill>
        </p:spPr>
        <p:txBody>
          <a:bodyPr lIns="95747" tIns="47873" rIns="95747" bIns="47873"/>
          <a:lstStyle/>
          <a:p>
            <a:r>
              <a:rPr lang="en-US" b="1" dirty="0"/>
              <a:t>Traditional Methods of deploying applications</a:t>
            </a:r>
          </a:p>
          <a:p>
            <a:pPr marL="179525" indent="-179525">
              <a:buFont typeface="Arial" charset="0"/>
              <a:buChar char="•"/>
            </a:pPr>
            <a:r>
              <a:rPr lang="en-US" dirty="0"/>
              <a:t>Typically virtualize the hardware layer (i.e. virtual server)</a:t>
            </a:r>
          </a:p>
          <a:p>
            <a:pPr marL="179525" indent="-179525">
              <a:buFont typeface="Arial" charset="0"/>
              <a:buChar char="•"/>
            </a:pPr>
            <a:r>
              <a:rPr lang="en-US" dirty="0"/>
              <a:t>Entangled executable, libraries, configuration and lifecycle with host OS</a:t>
            </a:r>
          </a:p>
          <a:p>
            <a:pPr marL="179525" indent="-179525">
              <a:buFont typeface="Arial" charset="0"/>
              <a:buChar char="•"/>
            </a:pPr>
            <a:r>
              <a:rPr lang="en-US" dirty="0"/>
              <a:t>VMs tend to be heavier, </a:t>
            </a:r>
            <a:r>
              <a:rPr lang="en-US" dirty="0" err="1"/>
              <a:t>approx</a:t>
            </a:r>
            <a:r>
              <a:rPr lang="en-US" dirty="0"/>
              <a:t> 600MB to several GB</a:t>
            </a:r>
          </a:p>
          <a:p>
            <a:pPr marL="179525" indent="-179525">
              <a:buFont typeface="Arial" charset="0"/>
              <a:buChar char="•"/>
            </a:pPr>
            <a:r>
              <a:rPr lang="en-US" dirty="0"/>
              <a:t>Hypervisor layer can take up to 33% of CPU overhead</a:t>
            </a:r>
          </a:p>
          <a:p>
            <a:pPr marL="179525" indent="-179525">
              <a:buFont typeface="Arial" charset="0"/>
              <a:buChar char="•"/>
            </a:pPr>
            <a:endParaRPr lang="en-US" dirty="0"/>
          </a:p>
          <a:p>
            <a:r>
              <a:rPr lang="en-US" b="1" dirty="0"/>
              <a:t>Container based approaches</a:t>
            </a:r>
          </a:p>
          <a:p>
            <a:pPr marL="179525" indent="-179525">
              <a:buFont typeface="Arial" charset="0"/>
              <a:buChar char="•"/>
            </a:pPr>
            <a:r>
              <a:rPr lang="en-US" dirty="0"/>
              <a:t>Operating system virtualization (i.e. virtual Linux machine)</a:t>
            </a:r>
          </a:p>
          <a:p>
            <a:pPr marL="179525" indent="-179525">
              <a:buFont typeface="Arial" charset="0"/>
              <a:buChar char="•"/>
            </a:pPr>
            <a:r>
              <a:rPr lang="en-US" dirty="0"/>
              <a:t>Encapsulated executables, libraries, configuration, and lifecycle</a:t>
            </a:r>
          </a:p>
          <a:p>
            <a:pPr marL="179525" indent="-179525">
              <a:buFont typeface="Arial" charset="0"/>
              <a:buChar char="•"/>
            </a:pPr>
            <a:r>
              <a:rPr lang="en-US" dirty="0"/>
              <a:t>Containers tend to be lighter, approx. 20MB to several hundred MB.</a:t>
            </a:r>
          </a:p>
          <a:p>
            <a:pPr marL="179525" indent="-179525">
              <a:buFont typeface="Arial" charset="0"/>
              <a:buChar char="•"/>
            </a:pPr>
            <a:r>
              <a:rPr lang="en-US" dirty="0"/>
              <a:t>Container layer can typically take between 2-5% CPU overhead </a:t>
            </a:r>
          </a:p>
        </p:txBody>
      </p:sp>
    </p:spTree>
    <p:extLst>
      <p:ext uri="{BB962C8B-B14F-4D97-AF65-F5344CB8AC3E}">
        <p14:creationId xmlns:p14="http://schemas.microsoft.com/office/powerpoint/2010/main" val="8267892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625450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47404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2329460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5160411"/>
            <a:ext cx="6204256" cy="3600450"/>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developer centric</a:t>
            </a:r>
            <a:r>
              <a:rPr lang="en-US" baseline="0" dirty="0"/>
              <a:t> technology</a:t>
            </a:r>
          </a:p>
          <a:p>
            <a:pPr marL="171450" indent="-171450">
              <a:buFont typeface="Arial" panose="020B0604020202020204" pitchFamily="34" charset="0"/>
              <a:buChar char="•"/>
            </a:pPr>
            <a:r>
              <a:rPr lang="en-US" baseline="0" dirty="0"/>
              <a:t>Immutable artifact for your application – that can easily be replicated and recreated in many different environments and platforms that has a Linux host. In order to share your application across many machines and development environments.</a:t>
            </a:r>
          </a:p>
          <a:p>
            <a:pPr marL="171450" indent="-171450">
              <a:buFont typeface="Arial" panose="020B0604020202020204" pitchFamily="34" charset="0"/>
              <a:buChar char="•"/>
            </a:pPr>
            <a:r>
              <a:rPr lang="en-US" baseline="0" dirty="0"/>
              <a:t>Each container image has all the things listed and have complete portability across machines and environments that contains docker engine</a:t>
            </a:r>
          </a:p>
          <a:p>
            <a:endParaRPr lang="en-US" dirty="0"/>
          </a:p>
        </p:txBody>
      </p:sp>
    </p:spTree>
    <p:extLst>
      <p:ext uri="{BB962C8B-B14F-4D97-AF65-F5344CB8AC3E}">
        <p14:creationId xmlns:p14="http://schemas.microsoft.com/office/powerpoint/2010/main" val="15472831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815069" cy="4361688"/>
          </a:xfrm>
        </p:spPr>
      </p:sp>
      <p:sp>
        <p:nvSpPr>
          <p:cNvPr id="3" name="Notes Placeholder 2"/>
          <p:cNvSpPr>
            <a:spLocks noGrp="1"/>
          </p:cNvSpPr>
          <p:nvPr>
            <p:ph type="body" idx="1"/>
          </p:nvPr>
        </p:nvSpPr>
        <p:spPr>
          <a:xfrm>
            <a:off x="701040" y="5173084"/>
            <a:ext cx="6042659" cy="3600450"/>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Docker is great for running few containers or a collection and is built around abstraction on</a:t>
            </a:r>
            <a:r>
              <a:rPr lang="en-US" baseline="0" dirty="0"/>
              <a:t> single machine. </a:t>
            </a:r>
          </a:p>
          <a:p>
            <a:pPr marL="171450" indent="-171450">
              <a:buFont typeface="Arial" panose="020B0604020202020204" pitchFamily="34" charset="0"/>
              <a:buChar char="•"/>
            </a:pPr>
            <a:r>
              <a:rPr lang="en-US" baseline="0" dirty="0"/>
              <a:t>When you move to production – you start dealing with distributed system challenges that require much more sophisticated tooling</a:t>
            </a:r>
            <a:endParaRPr lang="en-US" dirty="0"/>
          </a:p>
        </p:txBody>
      </p:sp>
    </p:spTree>
    <p:extLst>
      <p:ext uri="{BB962C8B-B14F-4D97-AF65-F5344CB8AC3E}">
        <p14:creationId xmlns:p14="http://schemas.microsoft.com/office/powerpoint/2010/main" val="11080757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815069" cy="4361688"/>
          </a:xfrm>
        </p:spPr>
      </p:sp>
      <p:sp>
        <p:nvSpPr>
          <p:cNvPr id="3" name="Notes Placeholder 2"/>
          <p:cNvSpPr>
            <a:spLocks noGrp="1"/>
          </p:cNvSpPr>
          <p:nvPr>
            <p:ph type="body" idx="1"/>
          </p:nvPr>
        </p:nvSpPr>
        <p:spPr>
          <a:xfrm>
            <a:off x="394139" y="5078467"/>
            <a:ext cx="6495392" cy="84936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t>Idea</a:t>
            </a:r>
            <a:r>
              <a:rPr lang="en-US" baseline="0" dirty="0"/>
              <a:t> from google – instead of considering the abstraction of running few containers on a single machine – google thought the entire data center as a server.</a:t>
            </a:r>
            <a:endParaRPr lang="en-US" dirty="0"/>
          </a:p>
        </p:txBody>
      </p:sp>
    </p:spTree>
    <p:extLst>
      <p:ext uri="{BB962C8B-B14F-4D97-AF65-F5344CB8AC3E}">
        <p14:creationId xmlns:p14="http://schemas.microsoft.com/office/powerpoint/2010/main" val="355671016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917057"/>
            <a:ext cx="6016121" cy="3692105"/>
          </a:xfrm>
          <a:prstGeom prst="rect">
            <a:avLst/>
          </a:prstGeom>
          <a:solidFill>
            <a:schemeClr val="bg1"/>
          </a:solidFill>
        </p:spPr>
        <p:txBody>
          <a:bodyPr lIns="95747" tIns="47873" rIns="95747" bIns="47873"/>
          <a:lstStyle/>
          <a:p>
            <a:r>
              <a:rPr lang="en-US" dirty="0"/>
              <a:t>Google started creation of its own open source orchestration tool ‘Kubernetes’. It has slowly gained dominance as the standard container orchestration tool except for niche use cases. </a:t>
            </a:r>
          </a:p>
          <a:p>
            <a:endParaRPr lang="en-US" dirty="0"/>
          </a:p>
          <a:p>
            <a:pPr marL="179525" indent="-179525">
              <a:buFont typeface="Arial" charset="0"/>
              <a:buChar char="•"/>
            </a:pPr>
            <a:r>
              <a:rPr lang="en-US" b="1" dirty="0" err="1"/>
              <a:t>Mesos</a:t>
            </a:r>
            <a:endParaRPr lang="en-US" b="1" dirty="0"/>
          </a:p>
          <a:p>
            <a:pPr marL="658259" lvl="1" indent="-179525">
              <a:buFont typeface="Arial" charset="0"/>
              <a:buChar char="•"/>
            </a:pPr>
            <a:r>
              <a:rPr lang="en-US" dirty="0"/>
              <a:t>Still used in early container adoption shops and big data applications</a:t>
            </a:r>
          </a:p>
          <a:p>
            <a:pPr marL="658259" lvl="1" indent="-179525">
              <a:buFont typeface="Arial" charset="0"/>
              <a:buChar char="•"/>
            </a:pPr>
            <a:endParaRPr lang="en-US" dirty="0"/>
          </a:p>
          <a:p>
            <a:pPr marL="179525" indent="-179525">
              <a:buFont typeface="Arial" charset="0"/>
              <a:buChar char="•"/>
            </a:pPr>
            <a:r>
              <a:rPr lang="en-US" b="1" dirty="0"/>
              <a:t>Docker Swarm</a:t>
            </a:r>
          </a:p>
          <a:p>
            <a:pPr marL="658259" lvl="1" indent="-179525">
              <a:buFont typeface="Arial" charset="0"/>
              <a:buChar char="•"/>
            </a:pPr>
            <a:r>
              <a:rPr lang="en-US" dirty="0"/>
              <a:t>Lightweight and may be useful for rapid prototyping. With the ease of deploying Kubernetes to public cloud and greater feature set of Kubernetes this use case is increasingly shrinking.</a:t>
            </a:r>
          </a:p>
        </p:txBody>
      </p:sp>
    </p:spTree>
    <p:extLst>
      <p:ext uri="{BB962C8B-B14F-4D97-AF65-F5344CB8AC3E}">
        <p14:creationId xmlns:p14="http://schemas.microsoft.com/office/powerpoint/2010/main" val="37365173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6016105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1793" y="4861427"/>
            <a:ext cx="6258909" cy="1429014"/>
          </a:xfrm>
          <a:prstGeom prst="rect">
            <a:avLst/>
          </a:prstGeom>
          <a:solidFill>
            <a:schemeClr val="bg1"/>
          </a:solidFill>
        </p:spPr>
        <p:txBody>
          <a:bodyPr lIns="95747" tIns="47873" rIns="95747" bIns="47873"/>
          <a:lstStyle/>
          <a:p>
            <a:r>
              <a:rPr lang="en-US" dirty="0"/>
              <a:t>This is a rapidly changing patch work. This snapshot is of 03/2016. (</a:t>
            </a:r>
            <a:r>
              <a:rPr lang="en-US" dirty="0">
                <a:hlinkClick r:id="rId3"/>
              </a:rPr>
              <a:t>https://blog.octo.com/docker-en-production-la-bataille-sanglante-des-orchestrateurs-de-conteneurs/</a:t>
            </a:r>
            <a:r>
              <a:rPr lang="en-US" dirty="0"/>
              <a:t>)</a:t>
            </a:r>
          </a:p>
          <a:p>
            <a:endParaRPr lang="en-US" dirty="0"/>
          </a:p>
          <a:p>
            <a:r>
              <a:rPr lang="en-US" dirty="0"/>
              <a:t>Since then Kubernetes has an improved </a:t>
            </a:r>
            <a:r>
              <a:rPr lang="en-US" dirty="0" err="1"/>
              <a:t>WebUI</a:t>
            </a:r>
            <a:r>
              <a:rPr lang="en-US" dirty="0"/>
              <a:t>, </a:t>
            </a:r>
            <a:r>
              <a:rPr lang="en-US" dirty="0" err="1"/>
              <a:t>Autoscaling</a:t>
            </a:r>
            <a:r>
              <a:rPr lang="en-US" dirty="0"/>
              <a:t> and Multi-tenancy features among others. It</a:t>
            </a:r>
            <a:r>
              <a:rPr lang="mr-IN" dirty="0"/>
              <a:t>’</a:t>
            </a:r>
            <a:r>
              <a:rPr lang="en-US" dirty="0"/>
              <a:t>s a fast moving space!</a:t>
            </a:r>
          </a:p>
        </p:txBody>
      </p:sp>
    </p:spTree>
    <p:extLst>
      <p:ext uri="{BB962C8B-B14F-4D97-AF65-F5344CB8AC3E}">
        <p14:creationId xmlns:p14="http://schemas.microsoft.com/office/powerpoint/2010/main" val="26249787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26480"/>
            <a:ext cx="6087050" cy="3717188"/>
          </a:xfrm>
          <a:prstGeom prst="rect">
            <a:avLst/>
          </a:prstGeom>
          <a:solidFill>
            <a:schemeClr val="bg1"/>
          </a:solidFill>
        </p:spPr>
        <p:txBody>
          <a:bodyPr lIns="95747" tIns="47873" rIns="95747" bIns="47873"/>
          <a:lstStyle/>
          <a:p>
            <a:r>
              <a:rPr lang="en-US" dirty="0"/>
              <a:t>Fundamental shift</a:t>
            </a:r>
            <a:r>
              <a:rPr lang="en-US" baseline="0" dirty="0"/>
              <a:t> is happening in the way the applications are package and deployed.</a:t>
            </a:r>
          </a:p>
          <a:p>
            <a:r>
              <a:rPr lang="en-US" b="1" baseline="0" dirty="0"/>
              <a:t>Currently</a:t>
            </a:r>
            <a:r>
              <a:rPr lang="en-US" baseline="0" dirty="0"/>
              <a:t> one application is dedicated to one VM, and for scaling we spin more VMs. It happens that the application is using just 20-25% of the VM, and that’s why VMs cannot be considered as unit of scale.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Microservices</a:t>
            </a:r>
            <a:r>
              <a:rPr lang="en-US" baseline="0" dirty="0"/>
              <a:t> - group of homogeneous containers working together to deliver a meaningful application. </a:t>
            </a:r>
            <a:r>
              <a:rPr lang="en-US" dirty="0"/>
              <a:t>In Microservices, we create multiple isolated partition and logical boundaries within group of VMs to form clusters, and clusters are used to run</a:t>
            </a:r>
            <a:r>
              <a:rPr lang="en-US" baseline="0" dirty="0"/>
              <a:t> applications.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Now, we have multiple layers to manage --- here’s why we use </a:t>
            </a:r>
            <a:r>
              <a:rPr lang="en-US" b="1" baseline="0" dirty="0"/>
              <a:t>Kubernetes</a:t>
            </a:r>
            <a:r>
              <a:rPr lang="en-US" b="0" baseline="0" dirty="0"/>
              <a:t>, This is the face of the cluster and applications are submitted through it, no need to interact with individual machines. It decide the following -- Application scheduling, provisioning, resources are sufficient, spin more VMs.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a:p>
        </p:txBody>
      </p:sp>
    </p:spTree>
    <p:extLst>
      <p:ext uri="{BB962C8B-B14F-4D97-AF65-F5344CB8AC3E}">
        <p14:creationId xmlns:p14="http://schemas.microsoft.com/office/powerpoint/2010/main" val="2936450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815069" cy="4361688"/>
          </a:xfrm>
        </p:spPr>
      </p:sp>
      <p:sp>
        <p:nvSpPr>
          <p:cNvPr id="3" name="Notes Placeholder 2"/>
          <p:cNvSpPr>
            <a:spLocks noGrp="1"/>
          </p:cNvSpPr>
          <p:nvPr>
            <p:ph type="body" idx="1"/>
          </p:nvPr>
        </p:nvSpPr>
        <p:spPr>
          <a:xfrm>
            <a:off x="701040" y="5110020"/>
            <a:ext cx="6042659" cy="3600450"/>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1" dirty="0"/>
              <a:t>Unified API</a:t>
            </a:r>
            <a:r>
              <a:rPr lang="en-US" baseline="0" dirty="0"/>
              <a:t> – Rest API to call various applications.</a:t>
            </a:r>
          </a:p>
          <a:p>
            <a:pPr marL="171450" indent="-171450">
              <a:buFont typeface="Arial" panose="020B0604020202020204" pitchFamily="34" charset="0"/>
              <a:buChar char="•"/>
            </a:pPr>
            <a:r>
              <a:rPr lang="en-US" b="1" baseline="0" dirty="0"/>
              <a:t>Decouple</a:t>
            </a:r>
            <a:r>
              <a:rPr lang="en-US" baseline="0" dirty="0"/>
              <a:t> – Works on abstraction or logical pool of infrastructure, and apps are not tied directly to machines</a:t>
            </a:r>
          </a:p>
          <a:p>
            <a:pPr marL="171450" indent="-171450">
              <a:buFont typeface="Arial" panose="020B0604020202020204" pitchFamily="34" charset="0"/>
              <a:buChar char="•"/>
            </a:pPr>
            <a:r>
              <a:rPr lang="en-US" b="1" baseline="0" dirty="0"/>
              <a:t>Declarative approach</a:t>
            </a:r>
            <a:r>
              <a:rPr lang="en-US" baseline="0" dirty="0"/>
              <a:t> – define/declare the entire requirement or specs in JSON or </a:t>
            </a:r>
            <a:r>
              <a:rPr lang="en-US" baseline="0" dirty="0" err="1"/>
              <a:t>Yaml</a:t>
            </a:r>
            <a:r>
              <a:rPr lang="en-US" baseline="0" dirty="0"/>
              <a:t> files and submit to Kubernetes. An example:- I need a </a:t>
            </a:r>
            <a:r>
              <a:rPr lang="en-US" baseline="0" dirty="0" err="1"/>
              <a:t>stateful</a:t>
            </a:r>
            <a:r>
              <a:rPr lang="en-US" baseline="0" dirty="0"/>
              <a:t> application, that use SSD back-end; better I/O; 20 instances to be run anywhere in cluster; expose set of containers following under this group and expose these ports, etc.</a:t>
            </a:r>
          </a:p>
          <a:p>
            <a:pPr marL="171450" indent="-171450">
              <a:buFont typeface="Arial" panose="020B0604020202020204" pitchFamily="34" charset="0"/>
              <a:buChar char="•"/>
            </a:pPr>
            <a:r>
              <a:rPr lang="en-US" b="1" dirty="0"/>
              <a:t>Service discovery</a:t>
            </a:r>
            <a:r>
              <a:rPr lang="en-US" dirty="0"/>
              <a:t> – Earlier, when apps are hosted in physical drives, the network protocols used to be static.</a:t>
            </a:r>
            <a:r>
              <a:rPr lang="en-US" baseline="0" dirty="0"/>
              <a:t> Now, we use containers and we need massive scaling and </a:t>
            </a:r>
            <a:r>
              <a:rPr lang="en-US" baseline="0" dirty="0" err="1"/>
              <a:t>autoscaling</a:t>
            </a:r>
            <a:r>
              <a:rPr lang="en-US" baseline="0" dirty="0"/>
              <a:t>, here network protocols like IP/ports are dynamic, service discovery is used to manage</a:t>
            </a:r>
          </a:p>
        </p:txBody>
      </p:sp>
    </p:spTree>
    <p:extLst>
      <p:ext uri="{BB962C8B-B14F-4D97-AF65-F5344CB8AC3E}">
        <p14:creationId xmlns:p14="http://schemas.microsoft.com/office/powerpoint/2010/main" val="402318637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815069" cy="4361688"/>
          </a:xfrm>
        </p:spPr>
      </p:sp>
      <p:sp>
        <p:nvSpPr>
          <p:cNvPr id="3" name="Notes Placeholder 2"/>
          <p:cNvSpPr>
            <a:spLocks noGrp="1"/>
          </p:cNvSpPr>
          <p:nvPr>
            <p:ph type="body" idx="1"/>
          </p:nvPr>
        </p:nvSpPr>
        <p:spPr>
          <a:xfrm>
            <a:off x="646392" y="5188850"/>
            <a:ext cx="6270733" cy="3600450"/>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Kubernetes is a distributed system, it has a </a:t>
            </a:r>
            <a:r>
              <a:rPr lang="en-US" b="1" baseline="0" dirty="0"/>
              <a:t>master</a:t>
            </a:r>
            <a:r>
              <a:rPr lang="en-US" baseline="0" dirty="0"/>
              <a:t> that maintains the global view and has access to set of nodes that runs the workloads.</a:t>
            </a:r>
          </a:p>
          <a:p>
            <a:pPr marL="171450" indent="-171450">
              <a:buFont typeface="Arial" panose="020B0604020202020204" pitchFamily="34" charset="0"/>
              <a:buChar char="•"/>
            </a:pPr>
            <a:r>
              <a:rPr lang="en-US" b="1" baseline="0" dirty="0"/>
              <a:t>API, UI (has dashboard) or CLI</a:t>
            </a:r>
            <a:r>
              <a:rPr lang="en-US" baseline="0" dirty="0"/>
              <a:t> (</a:t>
            </a:r>
            <a:r>
              <a:rPr lang="en-US" baseline="0" dirty="0" err="1"/>
              <a:t>kubectl</a:t>
            </a:r>
            <a:r>
              <a:rPr lang="en-US" baseline="0" dirty="0"/>
              <a:t>) are used to submit the workload or interact with the master. They submit using </a:t>
            </a:r>
            <a:r>
              <a:rPr lang="en-US" baseline="0" dirty="0" err="1"/>
              <a:t>Yaml</a:t>
            </a:r>
            <a:r>
              <a:rPr lang="en-US" baseline="0" dirty="0"/>
              <a:t> or Json (</a:t>
            </a:r>
            <a:r>
              <a:rPr lang="en-US" baseline="0" dirty="0" err="1"/>
              <a:t>config</a:t>
            </a:r>
            <a:r>
              <a:rPr lang="en-US" baseline="0" dirty="0"/>
              <a:t>) file. The role of the </a:t>
            </a:r>
            <a:r>
              <a:rPr lang="en-US" b="1" baseline="0" dirty="0"/>
              <a:t>master</a:t>
            </a:r>
            <a:r>
              <a:rPr lang="en-US" baseline="0" dirty="0"/>
              <a:t> is to understand the definition of </a:t>
            </a:r>
            <a:r>
              <a:rPr lang="en-US" baseline="0" dirty="0" err="1"/>
              <a:t>Yaml</a:t>
            </a:r>
            <a:r>
              <a:rPr lang="en-US" baseline="0" dirty="0"/>
              <a:t>, figure out constraints/policies/requirements, cores/memory requirements, any specific node or type of hardware like </a:t>
            </a:r>
            <a:r>
              <a:rPr lang="en-US" baseline="0" dirty="0" err="1"/>
              <a:t>ssd</a:t>
            </a:r>
            <a:r>
              <a:rPr lang="en-US" baseline="0" dirty="0"/>
              <a:t>, if required, and finally t</a:t>
            </a:r>
            <a:r>
              <a:rPr lang="en-US" baseline="0" dirty="0">
                <a:sym typeface="Wingdings" panose="05000000000000000000" pitchFamily="2" charset="2"/>
              </a:rPr>
              <a:t>hrows the container to schedule the environments. All these are pushed to nodes.</a:t>
            </a:r>
          </a:p>
          <a:p>
            <a:pPr marL="171450" indent="-171450">
              <a:buFont typeface="Arial" panose="020B0604020202020204" pitchFamily="34" charset="0"/>
              <a:buChar char="•"/>
            </a:pPr>
            <a:r>
              <a:rPr lang="en-US" baseline="0" dirty="0">
                <a:sym typeface="Wingdings" panose="05000000000000000000" pitchFamily="2" charset="2"/>
              </a:rPr>
              <a:t>The job of a </a:t>
            </a:r>
            <a:r>
              <a:rPr lang="en-US" b="1" baseline="0" dirty="0">
                <a:sym typeface="Wingdings" panose="05000000000000000000" pitchFamily="2" charset="2"/>
              </a:rPr>
              <a:t>node</a:t>
            </a:r>
            <a:r>
              <a:rPr lang="en-US" baseline="0" dirty="0">
                <a:sym typeface="Wingdings" panose="05000000000000000000" pitchFamily="2" charset="2"/>
              </a:rPr>
              <a:t> is to pull appropriate container images from private/public registry and translates the entire spec into deployment.</a:t>
            </a:r>
            <a:endParaRPr lang="en-US" baseline="0" dirty="0"/>
          </a:p>
        </p:txBody>
      </p:sp>
    </p:spTree>
    <p:extLst>
      <p:ext uri="{BB962C8B-B14F-4D97-AF65-F5344CB8AC3E}">
        <p14:creationId xmlns:p14="http://schemas.microsoft.com/office/powerpoint/2010/main" val="28560208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815069" cy="4361688"/>
          </a:xfrm>
        </p:spPr>
      </p:sp>
      <p:sp>
        <p:nvSpPr>
          <p:cNvPr id="3" name="Notes Placeholder 2"/>
          <p:cNvSpPr>
            <a:spLocks noGrp="1"/>
          </p:cNvSpPr>
          <p:nvPr>
            <p:ph type="body" idx="1"/>
          </p:nvPr>
        </p:nvSpPr>
        <p:spPr>
          <a:xfrm>
            <a:off x="622210" y="5078488"/>
            <a:ext cx="6125429" cy="1574560"/>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baseline="0" dirty="0"/>
              <a:t>Since a long time now, configuring Kubernetes was painful and requires bit of work, spinning machines and need massive infra. Then version 1.3 rolled out, and with the help of a project called </a:t>
            </a:r>
            <a:r>
              <a:rPr lang="en-US" b="1" baseline="0" dirty="0" err="1"/>
              <a:t>Minikube</a:t>
            </a:r>
            <a:r>
              <a:rPr lang="en-US" baseline="0" dirty="0"/>
              <a:t>, it became easy to start a tiny but fully functional Kubernetes single node cluster either on Windows/</a:t>
            </a:r>
            <a:r>
              <a:rPr lang="en-US" baseline="0" dirty="0" err="1"/>
              <a:t>MacOSx</a:t>
            </a:r>
            <a:r>
              <a:rPr lang="en-US" baseline="0" dirty="0"/>
              <a:t> machine.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err="1"/>
              <a:t>Github</a:t>
            </a:r>
            <a:r>
              <a:rPr lang="en-US" baseline="0" dirty="0"/>
              <a:t> of </a:t>
            </a:r>
            <a:r>
              <a:rPr lang="en-US" baseline="0" dirty="0" err="1"/>
              <a:t>coreOS</a:t>
            </a:r>
            <a:endParaRPr lang="en-US" baseline="0" dirty="0"/>
          </a:p>
        </p:txBody>
      </p:sp>
    </p:spTree>
    <p:extLst>
      <p:ext uri="{BB962C8B-B14F-4D97-AF65-F5344CB8AC3E}">
        <p14:creationId xmlns:p14="http://schemas.microsoft.com/office/powerpoint/2010/main" val="2463362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2762196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67573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463" y="5072334"/>
            <a:ext cx="6064178" cy="477127"/>
          </a:xfrm>
          <a:prstGeom prst="rect">
            <a:avLst/>
          </a:prstGeom>
          <a:solidFill>
            <a:schemeClr val="bg1"/>
          </a:solidFill>
        </p:spPr>
        <p:txBody>
          <a:bodyPr/>
          <a:lstStyle/>
          <a:p>
            <a:r>
              <a:rPr lang="en-US" dirty="0"/>
              <a:t>Get prerequisites</a:t>
            </a:r>
            <a:r>
              <a:rPr lang="en-US" baseline="0" dirty="0"/>
              <a:t> and install from </a:t>
            </a:r>
            <a:r>
              <a:rPr lang="en-US" baseline="0" dirty="0">
                <a:hlinkClick r:id="rId3"/>
              </a:rPr>
              <a:t>https://github.com/kubernetes/minikube</a:t>
            </a:r>
            <a:endParaRPr lang="en-US" baseline="0" dirty="0"/>
          </a:p>
          <a:p>
            <a:endParaRPr lang="en-US" baseline="0" dirty="0"/>
          </a:p>
          <a:p>
            <a:endParaRPr lang="en-US" dirty="0"/>
          </a:p>
        </p:txBody>
      </p:sp>
    </p:spTree>
    <p:extLst>
      <p:ext uri="{BB962C8B-B14F-4D97-AF65-F5344CB8AC3E}">
        <p14:creationId xmlns:p14="http://schemas.microsoft.com/office/powerpoint/2010/main" val="6280745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txBox="1">
            <a:spLocks/>
          </p:cNvSpPr>
          <p:nvPr/>
        </p:nvSpPr>
        <p:spPr>
          <a:xfrm>
            <a:off x="690114" y="4830792"/>
            <a:ext cx="6045141" cy="3726612"/>
          </a:xfrm>
          <a:prstGeom prst="rect">
            <a:avLst/>
          </a:prstGeom>
          <a:solidFill>
            <a:schemeClr val="bg1"/>
          </a:solidFill>
        </p:spPr>
        <p:txBody>
          <a:bodyPr/>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fontAlgn="auto">
              <a:spcBef>
                <a:spcPts val="0"/>
              </a:spcBef>
              <a:spcAft>
                <a:spcPts val="0"/>
              </a:spcAft>
              <a:buClr>
                <a:schemeClr val="dk1"/>
              </a:buClr>
              <a:buSzPct val="91666"/>
            </a:pPr>
            <a:r>
              <a:rPr lang="en-US">
                <a:solidFill>
                  <a:schemeClr val="dk1"/>
                </a:solidFill>
                <a:ea typeface="Calibri"/>
                <a:cs typeface="Calibri"/>
                <a:sym typeface="Calibri"/>
                <a:hlinkClick r:id="rId3"/>
              </a:rPr>
              <a:t>https://cloud.google.com/container-engine/docs/quickstart</a:t>
            </a:r>
            <a:endParaRPr lang="en-US">
              <a:solidFill>
                <a:schemeClr val="dk1"/>
              </a:solidFill>
              <a:ea typeface="Calibri"/>
              <a:cs typeface="Calibri"/>
              <a:sym typeface="Calibri"/>
            </a:endParaRPr>
          </a:p>
          <a:p>
            <a:pPr fontAlgn="auto">
              <a:spcBef>
                <a:spcPts val="0"/>
              </a:spcBef>
              <a:spcAft>
                <a:spcPts val="0"/>
              </a:spcAft>
              <a:buClr>
                <a:schemeClr val="dk1"/>
              </a:buClr>
              <a:buSzPct val="91666"/>
            </a:pPr>
            <a:endParaRPr lang="en-US">
              <a:solidFill>
                <a:schemeClr val="dk1"/>
              </a:solidFill>
              <a:ea typeface="Calibri"/>
              <a:cs typeface="Calibri"/>
              <a:sym typeface="Calibri"/>
            </a:endParaRPr>
          </a:p>
          <a:p>
            <a:pPr fontAlgn="auto">
              <a:spcBef>
                <a:spcPts val="0"/>
              </a:spcBef>
              <a:spcAft>
                <a:spcPts val="0"/>
              </a:spcAft>
              <a:buClr>
                <a:schemeClr val="dk1"/>
              </a:buClr>
              <a:buSzPct val="91666"/>
            </a:pPr>
            <a:r>
              <a:rPr lang="en-US"/>
              <a:t>Once you have gcloud installed, first set a default zone:</a:t>
            </a:r>
          </a:p>
          <a:p>
            <a:pPr fontAlgn="auto">
              <a:spcBef>
                <a:spcPts val="0"/>
              </a:spcBef>
              <a:spcAft>
                <a:spcPts val="0"/>
              </a:spcAft>
              <a:buClr>
                <a:schemeClr val="dk1"/>
              </a:buClr>
              <a:buSzPct val="91666"/>
            </a:pPr>
            <a:endParaRPr lang="en-US"/>
          </a:p>
          <a:p>
            <a:pPr fontAlgn="auto">
              <a:spcBef>
                <a:spcPts val="0"/>
              </a:spcBef>
              <a:spcAft>
                <a:spcPts val="0"/>
              </a:spcAft>
              <a:buClr>
                <a:schemeClr val="dk1"/>
              </a:buClr>
              <a:buSzPct val="91666"/>
            </a:pPr>
            <a:r>
              <a:rPr lang="en-US"/>
              <a:t>$ gcloud config set compute/zone us-west1-a</a:t>
            </a:r>
          </a:p>
          <a:p>
            <a:pPr fontAlgn="auto">
              <a:spcBef>
                <a:spcPts val="0"/>
              </a:spcBef>
              <a:spcAft>
                <a:spcPts val="0"/>
              </a:spcAft>
              <a:buClr>
                <a:schemeClr val="dk1"/>
              </a:buClr>
              <a:buSzPct val="91666"/>
            </a:pPr>
            <a:endParaRPr lang="en-US"/>
          </a:p>
          <a:p>
            <a:pPr fontAlgn="auto">
              <a:spcBef>
                <a:spcPts val="0"/>
              </a:spcBef>
              <a:spcAft>
                <a:spcPts val="0"/>
              </a:spcAft>
              <a:buClr>
                <a:schemeClr val="dk1"/>
              </a:buClr>
              <a:buSzPct val="91666"/>
            </a:pPr>
            <a:r>
              <a:rPr lang="en-US"/>
              <a:t>Then you can create a cluster:</a:t>
            </a:r>
          </a:p>
          <a:p>
            <a:pPr fontAlgn="auto">
              <a:spcBef>
                <a:spcPts val="0"/>
              </a:spcBef>
              <a:spcAft>
                <a:spcPts val="0"/>
              </a:spcAft>
              <a:buClr>
                <a:schemeClr val="dk1"/>
              </a:buClr>
              <a:buSzPct val="91666"/>
            </a:pPr>
            <a:endParaRPr lang="en-US"/>
          </a:p>
          <a:p>
            <a:pPr fontAlgn="auto">
              <a:spcBef>
                <a:spcPts val="0"/>
              </a:spcBef>
              <a:spcAft>
                <a:spcPts val="0"/>
              </a:spcAft>
              <a:buClr>
                <a:schemeClr val="dk1"/>
              </a:buClr>
              <a:buSzPct val="91666"/>
            </a:pPr>
            <a:r>
              <a:rPr lang="en-US"/>
              <a:t>$ gcloud container clusters create kuar-cluster</a:t>
            </a:r>
          </a:p>
          <a:p>
            <a:pPr fontAlgn="auto">
              <a:spcBef>
                <a:spcPts val="0"/>
              </a:spcBef>
              <a:spcAft>
                <a:spcPts val="0"/>
              </a:spcAft>
              <a:buClr>
                <a:schemeClr val="dk1"/>
              </a:buClr>
              <a:buSzPct val="91666"/>
            </a:pPr>
            <a:endParaRPr lang="en-US"/>
          </a:p>
          <a:p>
            <a:pPr fontAlgn="auto">
              <a:spcBef>
                <a:spcPts val="0"/>
              </a:spcBef>
              <a:spcAft>
                <a:spcPts val="0"/>
              </a:spcAft>
              <a:buClr>
                <a:schemeClr val="dk1"/>
              </a:buClr>
              <a:buSzPct val="91666"/>
            </a:pPr>
            <a:r>
              <a:rPr lang="en-US"/>
              <a:t>This will take a few minutes. When the cluster is ready you can get credentials for the cluster using:</a:t>
            </a:r>
          </a:p>
          <a:p>
            <a:pPr fontAlgn="auto">
              <a:spcBef>
                <a:spcPts val="0"/>
              </a:spcBef>
              <a:spcAft>
                <a:spcPts val="0"/>
              </a:spcAft>
              <a:buClr>
                <a:schemeClr val="dk1"/>
              </a:buClr>
              <a:buSzPct val="91666"/>
            </a:pPr>
            <a:endParaRPr lang="en-US"/>
          </a:p>
          <a:p>
            <a:pPr fontAlgn="auto">
              <a:spcBef>
                <a:spcPts val="0"/>
              </a:spcBef>
              <a:spcAft>
                <a:spcPts val="0"/>
              </a:spcAft>
              <a:buClr>
                <a:schemeClr val="dk1"/>
              </a:buClr>
              <a:buSzPct val="91666"/>
            </a:pPr>
            <a:r>
              <a:rPr lang="en-US"/>
              <a:t>$ gcloud auth application-default login</a:t>
            </a:r>
          </a:p>
          <a:p>
            <a:pPr fontAlgn="auto">
              <a:spcBef>
                <a:spcPts val="0"/>
              </a:spcBef>
              <a:spcAft>
                <a:spcPts val="0"/>
              </a:spcAft>
              <a:buClr>
                <a:schemeClr val="dk1"/>
              </a:buClr>
              <a:buSzPct val="91666"/>
            </a:pPr>
            <a:endParaRPr lang="en-US"/>
          </a:p>
          <a:p>
            <a:pPr fontAlgn="auto">
              <a:spcBef>
                <a:spcPts val="0"/>
              </a:spcBef>
              <a:spcAft>
                <a:spcPts val="0"/>
              </a:spcAft>
              <a:buClr>
                <a:schemeClr val="dk1"/>
              </a:buClr>
              <a:buSzPct val="91666"/>
            </a:pPr>
            <a:r>
              <a:rPr lang="en-US"/>
              <a:t>At this point, you should have a cluster configured and ready to go. Unless you would prefer to install Kubernetes elsewhere, you can skip to “The Kubernetes Client”.</a:t>
            </a:r>
            <a:endParaRPr lang="en-US" dirty="0"/>
          </a:p>
        </p:txBody>
      </p:sp>
    </p:spTree>
    <p:extLst>
      <p:ext uri="{BB962C8B-B14F-4D97-AF65-F5344CB8AC3E}">
        <p14:creationId xmlns:p14="http://schemas.microsoft.com/office/powerpoint/2010/main" val="26599925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917057"/>
            <a:ext cx="6142007" cy="1893646"/>
          </a:xfrm>
          <a:prstGeom prst="rect">
            <a:avLst/>
          </a:prstGeom>
          <a:solidFill>
            <a:schemeClr val="bg1"/>
          </a:solidFill>
        </p:spPr>
        <p:txBody>
          <a:bodyPr/>
          <a:lstStyle/>
          <a:p>
            <a:pPr>
              <a:buClr>
                <a:schemeClr val="dk1"/>
              </a:buClr>
              <a:buSzPct val="91666"/>
            </a:pPr>
            <a:r>
              <a:rPr lang="en-US" dirty="0" err="1">
                <a:solidFill>
                  <a:schemeClr val="dk1"/>
                </a:solidFill>
                <a:latin typeface="+mn-lt"/>
                <a:ea typeface="Calibri"/>
                <a:cs typeface="Calibri"/>
                <a:sym typeface="Calibri"/>
              </a:rPr>
              <a:t>Heptio</a:t>
            </a:r>
            <a:r>
              <a:rPr lang="en-US" dirty="0">
                <a:solidFill>
                  <a:schemeClr val="dk1"/>
                </a:solidFill>
                <a:latin typeface="+mn-lt"/>
                <a:ea typeface="Calibri"/>
                <a:cs typeface="Calibri"/>
                <a:sym typeface="Calibri"/>
              </a:rPr>
              <a:t> Cloud Formation </a:t>
            </a:r>
            <a:r>
              <a:rPr lang="en-US" dirty="0" err="1">
                <a:solidFill>
                  <a:schemeClr val="dk1"/>
                </a:solidFill>
                <a:latin typeface="+mn-lt"/>
                <a:ea typeface="Calibri"/>
                <a:cs typeface="Calibri"/>
                <a:sym typeface="Calibri"/>
              </a:rPr>
              <a:t>Quickstart</a:t>
            </a:r>
            <a:r>
              <a:rPr lang="en-US" dirty="0">
                <a:solidFill>
                  <a:schemeClr val="dk1"/>
                </a:solidFill>
                <a:latin typeface="+mn-lt"/>
                <a:ea typeface="Calibri"/>
                <a:cs typeface="Calibri"/>
                <a:sym typeface="Calibri"/>
              </a:rPr>
              <a:t>:</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hlinkClick r:id="rId3"/>
              </a:rPr>
              <a:t>https://aws.amazon.com/quickstart/architecture/heptio-kubernetes/</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r>
              <a:rPr lang="en-US" dirty="0"/>
              <a:t>Kops </a:t>
            </a:r>
            <a:r>
              <a:rPr lang="en-US" dirty="0" err="1"/>
              <a:t>Quickstart</a:t>
            </a:r>
            <a:r>
              <a:rPr lang="en-US" baseline="0" dirty="0"/>
              <a:t> (requires a domain):</a:t>
            </a:r>
          </a:p>
          <a:p>
            <a:endParaRPr lang="en-US" baseline="0" dirty="0"/>
          </a:p>
          <a:p>
            <a:r>
              <a:rPr lang="en-US" dirty="0">
                <a:hlinkClick r:id="rId4"/>
              </a:rPr>
              <a:t>https://kubernetes.io/docs/getting-started-guides/kops/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06063655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0310415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754069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110855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37564604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39185449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70856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7239875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05549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891214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89236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8" name="Notes Placeholder 2"/>
          <p:cNvSpPr txBox="1">
            <a:spLocks/>
          </p:cNvSpPr>
          <p:nvPr/>
        </p:nvSpPr>
        <p:spPr>
          <a:xfrm>
            <a:off x="718294" y="5065483"/>
            <a:ext cx="6006803" cy="893884"/>
          </a:xfrm>
          <a:prstGeom prst="rect">
            <a:avLst/>
          </a:prstGeom>
          <a:solidFill>
            <a:schemeClr val="bg1"/>
          </a:solidFill>
        </p:spPr>
        <p:txBody>
          <a:bodyPr lIns="95747" tIns="47873" rIns="95747" bIns="47873"/>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defTabSz="975661" fontAlgn="auto">
              <a:spcBef>
                <a:spcPts val="0"/>
              </a:spcBef>
              <a:spcAft>
                <a:spcPts val="0"/>
              </a:spcAft>
              <a:defRPr/>
            </a:pPr>
            <a:r>
              <a:rPr lang="en-US"/>
              <a:t>By focusing on scalability and component independence, Amazon has been able to increase their speed of delivery while also improving the safety—in the form of scalability and availability—of their environment.</a:t>
            </a:r>
          </a:p>
          <a:p>
            <a:pPr fontAlgn="auto">
              <a:spcBef>
                <a:spcPts val="0"/>
              </a:spcBef>
              <a:spcAft>
                <a:spcPts val="0"/>
              </a:spcAft>
            </a:pPr>
            <a:endParaRPr lang="en-US" dirty="0"/>
          </a:p>
        </p:txBody>
      </p:sp>
    </p:spTree>
    <p:extLst>
      <p:ext uri="{BB962C8B-B14F-4D97-AF65-F5344CB8AC3E}">
        <p14:creationId xmlns:p14="http://schemas.microsoft.com/office/powerpoint/2010/main" val="6192474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67531055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5920727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29889885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txBox="1">
            <a:spLocks/>
          </p:cNvSpPr>
          <p:nvPr/>
        </p:nvSpPr>
        <p:spPr>
          <a:xfrm>
            <a:off x="685800" y="4882551"/>
            <a:ext cx="6042804" cy="3726610"/>
          </a:xfrm>
          <a:prstGeom prst="rect">
            <a:avLst/>
          </a:prstGeom>
          <a:solidFill>
            <a:schemeClr val="bg1"/>
          </a:solidFill>
        </p:spPr>
        <p:txBody>
          <a:bodyPr/>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marL="228600" indent="-228600" fontAlgn="auto">
              <a:spcBef>
                <a:spcPts val="0"/>
              </a:spcBef>
              <a:spcAft>
                <a:spcPts val="0"/>
              </a:spcAft>
              <a:buClr>
                <a:schemeClr val="dk1"/>
              </a:buClr>
              <a:buSzPct val="91666"/>
              <a:buFontTx/>
              <a:buAutoNum type="arabicPeriod"/>
            </a:pPr>
            <a:r>
              <a:rPr lang="en-US">
                <a:solidFill>
                  <a:schemeClr val="dk1"/>
                </a:solidFill>
                <a:ea typeface="Calibri"/>
                <a:cs typeface="Calibri"/>
                <a:sym typeface="Calibri"/>
              </a:rPr>
              <a:t>Create a cluster (or reuse a cluster from earlier exercises) and connect to it</a:t>
            </a:r>
          </a:p>
          <a:p>
            <a:pPr marL="685800" lvl="1" indent="-228600" fontAlgn="auto">
              <a:spcBef>
                <a:spcPts val="0"/>
              </a:spcBef>
              <a:spcAft>
                <a:spcPts val="0"/>
              </a:spcAft>
              <a:buClr>
                <a:schemeClr val="dk1"/>
              </a:buClr>
              <a:buSzPct val="91666"/>
              <a:buFontTx/>
              <a:buAutoNum type="arabicPeriod"/>
            </a:pPr>
            <a:endParaRPr lang="en-US">
              <a:solidFill>
                <a:schemeClr val="dk1"/>
              </a:solidFill>
              <a:ea typeface="Calibri"/>
              <a:cs typeface="Calibri"/>
              <a:sym typeface="Calibri"/>
            </a:endParaRPr>
          </a:p>
          <a:p>
            <a:pPr marL="228600" indent="-228600" fontAlgn="auto">
              <a:spcBef>
                <a:spcPts val="0"/>
              </a:spcBef>
              <a:spcAft>
                <a:spcPts val="0"/>
              </a:spcAft>
              <a:buClr>
                <a:schemeClr val="dk1"/>
              </a:buClr>
              <a:buSzPct val="91666"/>
              <a:buFontTx/>
              <a:buAutoNum type="arabicPeriod"/>
            </a:pPr>
            <a:r>
              <a:rPr lang="en-US">
                <a:solidFill>
                  <a:schemeClr val="dk1"/>
                </a:solidFill>
                <a:ea typeface="Calibri"/>
                <a:cs typeface="Calibri"/>
                <a:sym typeface="Calibri"/>
              </a:rPr>
              <a:t>Execute the nginx example</a:t>
            </a:r>
          </a:p>
          <a:p>
            <a:pPr lvl="1" fontAlgn="auto">
              <a:spcBef>
                <a:spcPts val="0"/>
              </a:spcBef>
              <a:spcAft>
                <a:spcPts val="0"/>
              </a:spcAft>
              <a:buClr>
                <a:schemeClr val="dk1"/>
              </a:buClr>
              <a:buSzPct val="91666"/>
            </a:pPr>
            <a:endParaRPr lang="en-US">
              <a:hlinkClick r:id="rId3"/>
            </a:endParaRPr>
          </a:p>
          <a:p>
            <a:pPr lvl="1" fontAlgn="auto">
              <a:spcBef>
                <a:spcPts val="0"/>
              </a:spcBef>
              <a:spcAft>
                <a:spcPts val="0"/>
              </a:spcAft>
              <a:buClr>
                <a:schemeClr val="dk1"/>
              </a:buClr>
              <a:buSzPct val="91666"/>
            </a:pPr>
            <a:r>
              <a:rPr lang="en-US">
                <a:hlinkClick r:id="rId3"/>
              </a:rPr>
              <a:t>https://github.com/kubernetes/kubernetes/blob/master/examples/simple-nginx.md</a:t>
            </a:r>
            <a:endParaRPr lang="en-US"/>
          </a:p>
          <a:p>
            <a:pPr fontAlgn="auto">
              <a:spcBef>
                <a:spcPts val="0"/>
              </a:spcBef>
              <a:spcAft>
                <a:spcPts val="0"/>
              </a:spcAft>
              <a:buClr>
                <a:schemeClr val="dk1"/>
              </a:buClr>
              <a:buSzPct val="91666"/>
            </a:pPr>
            <a:endParaRPr lang="en-US"/>
          </a:p>
          <a:p>
            <a:pPr fontAlgn="auto">
              <a:spcBef>
                <a:spcPts val="0"/>
              </a:spcBef>
              <a:spcAft>
                <a:spcPts val="0"/>
              </a:spcAft>
              <a:buClr>
                <a:schemeClr val="dk1"/>
              </a:buClr>
              <a:buSzPct val="91666"/>
            </a:pPr>
            <a:r>
              <a:rPr lang="en-US"/>
              <a:t>Some repetition here is intentional. You should be comfortable creating clusters, establishing a connection, verifying its healthy, and then cleaning up resources. This foundation is essential before moving on to advanced concepts</a:t>
            </a:r>
            <a:endParaRPr lang="en-US" dirty="0"/>
          </a:p>
        </p:txBody>
      </p:sp>
    </p:spTree>
    <p:extLst>
      <p:ext uri="{BB962C8B-B14F-4D97-AF65-F5344CB8AC3E}">
        <p14:creationId xmlns:p14="http://schemas.microsoft.com/office/powerpoint/2010/main" val="39752555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Image result for ge oil and g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16" y="1940076"/>
            <a:ext cx="4010748" cy="147244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3206394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52282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341313"/>
            <a:ext cx="5810250" cy="4357687"/>
          </a:xfrm>
          <a:prstGeom prst="rect">
            <a:avLst/>
          </a:prstGeom>
        </p:spPr>
      </p:sp>
      <p:sp>
        <p:nvSpPr>
          <p:cNvPr id="3" name="Notes Placeholder 2"/>
          <p:cNvSpPr>
            <a:spLocks noGrp="1"/>
          </p:cNvSpPr>
          <p:nvPr>
            <p:ph type="body" idx="1"/>
          </p:nvPr>
        </p:nvSpPr>
        <p:spPr>
          <a:xfrm>
            <a:off x="731520" y="4960620"/>
            <a:ext cx="5852160" cy="3920490"/>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416215154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1093967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7754219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txBox="1">
            <a:spLocks/>
          </p:cNvSpPr>
          <p:nvPr/>
        </p:nvSpPr>
        <p:spPr>
          <a:xfrm>
            <a:off x="603850" y="4832785"/>
            <a:ext cx="6143066" cy="3720200"/>
          </a:xfrm>
          <a:prstGeom prst="rect">
            <a:avLst/>
          </a:prstGeom>
          <a:solidFill>
            <a:schemeClr val="bg1"/>
          </a:solidFill>
        </p:spPr>
        <p:txBody>
          <a:bodyPr lIns="95747" tIns="47873" rIns="95747" bIns="47873"/>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fontAlgn="auto">
              <a:spcBef>
                <a:spcPts val="0"/>
              </a:spcBef>
              <a:spcAft>
                <a:spcPts val="0"/>
              </a:spcAft>
            </a:pPr>
            <a:r>
              <a:rPr lang="en-US" dirty="0"/>
              <a:t>References:</a:t>
            </a:r>
          </a:p>
          <a:p>
            <a:pPr fontAlgn="auto">
              <a:spcBef>
                <a:spcPts val="0"/>
              </a:spcBef>
              <a:spcAft>
                <a:spcPts val="0"/>
              </a:spcAft>
            </a:pPr>
            <a:endParaRPr lang="en-US" dirty="0"/>
          </a:p>
          <a:p>
            <a:pPr fontAlgn="auto">
              <a:spcBef>
                <a:spcPts val="0"/>
              </a:spcBef>
              <a:spcAft>
                <a:spcPts val="0"/>
              </a:spcAft>
            </a:pPr>
            <a:r>
              <a:rPr lang="en-US" dirty="0"/>
              <a:t>AWS Sydney Australia </a:t>
            </a:r>
            <a:r>
              <a:rPr lang="en-US" dirty="0">
                <a:hlinkClick r:id="rId3"/>
              </a:rPr>
              <a:t>https://aws.amazon.com/blogs/aws/ge-oil-gas-digital-transformation-in-the-cloud/</a:t>
            </a:r>
            <a:r>
              <a:rPr lang="en-US" dirty="0"/>
              <a:t> </a:t>
            </a:r>
            <a:endParaRPr lang="en-US" dirty="0">
              <a:hlinkClick r:id="rId4"/>
            </a:endParaRPr>
          </a:p>
          <a:p>
            <a:pPr fontAlgn="auto">
              <a:spcBef>
                <a:spcPts val="0"/>
              </a:spcBef>
              <a:spcAft>
                <a:spcPts val="0"/>
              </a:spcAft>
            </a:pPr>
            <a:endParaRPr lang="en-US" dirty="0"/>
          </a:p>
          <a:p>
            <a:pPr fontAlgn="auto">
              <a:spcBef>
                <a:spcPts val="0"/>
              </a:spcBef>
              <a:spcAft>
                <a:spcPts val="0"/>
              </a:spcAft>
            </a:pPr>
            <a:r>
              <a:rPr lang="en-US" dirty="0"/>
              <a:t>GE Oil and Gas Presentation </a:t>
            </a:r>
            <a:r>
              <a:rPr lang="en-US" dirty="0">
                <a:hlinkClick r:id="rId4"/>
              </a:rPr>
              <a:t>https://www.youtube.com/watch?v=DFGFaJZFtuk</a:t>
            </a:r>
            <a:endParaRPr lang="en-US" dirty="0"/>
          </a:p>
          <a:p>
            <a:pPr fontAlgn="auto">
              <a:spcBef>
                <a:spcPts val="0"/>
              </a:spcBef>
              <a:spcAft>
                <a:spcPts val="0"/>
              </a:spcAft>
            </a:pPr>
            <a:endParaRPr lang="en-US" dirty="0"/>
          </a:p>
          <a:p>
            <a:pPr fontAlgn="auto">
              <a:spcBef>
                <a:spcPts val="0"/>
              </a:spcBef>
              <a:spcAft>
                <a:spcPts val="0"/>
              </a:spcAft>
            </a:pPr>
            <a:r>
              <a:rPr lang="en-US" dirty="0"/>
              <a:t>GE, AWS adoption </a:t>
            </a:r>
            <a:r>
              <a:rPr lang="en-US" dirty="0">
                <a:hlinkClick r:id="rId5"/>
              </a:rPr>
              <a:t>http://www.slideshare.net/AmazonWebServices/ism209-acceleration-of-aws-enterprise-adoption-in-ge</a:t>
            </a:r>
            <a:endParaRPr lang="en-US" dirty="0"/>
          </a:p>
          <a:p>
            <a:pPr fontAlgn="auto">
              <a:spcBef>
                <a:spcPts val="0"/>
              </a:spcBef>
              <a:spcAft>
                <a:spcPts val="0"/>
              </a:spcAft>
            </a:pPr>
            <a:endParaRPr lang="en-US" dirty="0"/>
          </a:p>
          <a:p>
            <a:pPr fontAlgn="auto">
              <a:spcBef>
                <a:spcPts val="0"/>
              </a:spcBef>
              <a:spcAft>
                <a:spcPts val="0"/>
              </a:spcAft>
            </a:pPr>
            <a:endParaRPr lang="en-US" dirty="0"/>
          </a:p>
          <a:p>
            <a:pPr fontAlgn="auto">
              <a:spcBef>
                <a:spcPts val="0"/>
              </a:spcBef>
              <a:spcAft>
                <a:spcPts val="0"/>
              </a:spcAft>
            </a:pPr>
            <a:endParaRPr lang="en-US" dirty="0"/>
          </a:p>
        </p:txBody>
      </p:sp>
    </p:spTree>
    <p:extLst>
      <p:ext uri="{BB962C8B-B14F-4D97-AF65-F5344CB8AC3E}">
        <p14:creationId xmlns:p14="http://schemas.microsoft.com/office/powerpoint/2010/main" val="59797431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4258" y="5020850"/>
            <a:ext cx="5982208" cy="528612"/>
          </a:xfrm>
          <a:prstGeom prst="rect">
            <a:avLst/>
          </a:prstGeom>
          <a:solidFill>
            <a:schemeClr val="bg1"/>
          </a:solidFill>
        </p:spPr>
        <p:txBody>
          <a:bodyPr lIns="95747" tIns="47873" rIns="95747" bIns="47873"/>
          <a:lstStyle/>
          <a:p>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85765108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txBox="1">
            <a:spLocks/>
          </p:cNvSpPr>
          <p:nvPr/>
        </p:nvSpPr>
        <p:spPr>
          <a:xfrm>
            <a:off x="701040" y="4873530"/>
            <a:ext cx="6015069" cy="3600450"/>
          </a:xfrm>
          <a:prstGeom prst="rect">
            <a:avLst/>
          </a:prstGeom>
          <a:solidFill>
            <a:schemeClr val="bg1"/>
          </a:solidFill>
        </p:spPr>
        <p:txBody>
          <a:bodyPr lIns="95747" tIns="47873" rIns="95747" bIns="47873"/>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marL="171450" indent="-171450" fontAlgn="auto">
              <a:spcBef>
                <a:spcPts val="0"/>
              </a:spcBef>
              <a:spcAft>
                <a:spcPts val="0"/>
              </a:spcAft>
              <a:buFont typeface="Arial" panose="020B0604020202020204" pitchFamily="34" charset="0"/>
              <a:buChar char="•"/>
            </a:pPr>
            <a:r>
              <a:rPr lang="en-US" b="1" dirty="0"/>
              <a:t>Pods</a:t>
            </a:r>
            <a:r>
              <a:rPr lang="en-US" dirty="0"/>
              <a:t> – collection of homogeneous containers. Docker is designed to run 1 process in 1 container. Suppose you want two applications to work in tandem, (e.g. </a:t>
            </a:r>
            <a:r>
              <a:rPr lang="en-US" dirty="0" err="1"/>
              <a:t>redis</a:t>
            </a:r>
            <a:r>
              <a:rPr lang="en-US" dirty="0"/>
              <a:t> + </a:t>
            </a:r>
            <a:r>
              <a:rPr lang="en-US" dirty="0" err="1"/>
              <a:t>nginx</a:t>
            </a:r>
            <a:r>
              <a:rPr lang="en-US" dirty="0"/>
              <a:t> containers), you can stitch the two containers and make them work like one, here </a:t>
            </a:r>
            <a:r>
              <a:rPr lang="en-US" dirty="0" err="1"/>
              <a:t>redis+nginx</a:t>
            </a:r>
            <a:r>
              <a:rPr lang="en-US" dirty="0"/>
              <a:t> = pod.  Make pods for containers only where they need to work together. Pods are dynamically scheduled, so it’s not guaranteed that the same pod will be scheduled in same machine, That is why it’s not a good idea to stitch a stateless and a </a:t>
            </a:r>
            <a:r>
              <a:rPr lang="en-US" dirty="0" err="1"/>
              <a:t>stateful</a:t>
            </a:r>
            <a:r>
              <a:rPr lang="en-US" dirty="0"/>
              <a:t> container together.</a:t>
            </a:r>
          </a:p>
        </p:txBody>
      </p:sp>
    </p:spTree>
    <p:extLst>
      <p:ext uri="{BB962C8B-B14F-4D97-AF65-F5344CB8AC3E}">
        <p14:creationId xmlns:p14="http://schemas.microsoft.com/office/powerpoint/2010/main" val="414173100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5135307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375340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0751153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1200" y="4710190"/>
            <a:ext cx="5851525" cy="4319587"/>
          </a:xfrm>
          <a:prstGeom prst="rect">
            <a:avLst/>
          </a:prstGeom>
        </p:spPr>
        <p:txBody>
          <a:bodyPr/>
          <a:lstStyle/>
          <a:p>
            <a:r>
              <a:rPr lang="en-US" dirty="0"/>
              <a:t>https://thenewstack.io/kubernetes-an-overview/</a:t>
            </a:r>
          </a:p>
        </p:txBody>
      </p:sp>
    </p:spTree>
    <p:extLst>
      <p:ext uri="{BB962C8B-B14F-4D97-AF65-F5344CB8AC3E}">
        <p14:creationId xmlns:p14="http://schemas.microsoft.com/office/powerpoint/2010/main" val="358870635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176009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4777406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1200" y="4699039"/>
            <a:ext cx="5851525" cy="4319587"/>
          </a:xfrm>
          <a:prstGeom prst="rect">
            <a:avLst/>
          </a:prstGeom>
        </p:spPr>
        <p:txBody>
          <a:bodyPr/>
          <a:lstStyle/>
          <a:p>
            <a:r>
              <a:rPr lang="en-US" dirty="0"/>
              <a:t>https://x-team.com/blog/introduction-kubernetes-architecture/</a:t>
            </a:r>
          </a:p>
        </p:txBody>
      </p:sp>
    </p:spTree>
    <p:extLst>
      <p:ext uri="{BB962C8B-B14F-4D97-AF65-F5344CB8AC3E}">
        <p14:creationId xmlns:p14="http://schemas.microsoft.com/office/powerpoint/2010/main" val="152188468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639670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59187233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3364936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75539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5" y="4917058"/>
            <a:ext cx="6008298" cy="3934782"/>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Running </a:t>
            </a:r>
            <a:r>
              <a:rPr lang="en-US" dirty="0" err="1"/>
              <a:t>nginx</a:t>
            </a:r>
            <a:endParaRPr lang="en-US" dirty="0"/>
          </a:p>
          <a:p>
            <a:pPr marL="171450" indent="-171450">
              <a:buClr>
                <a:schemeClr val="dk1"/>
              </a:buClr>
              <a:buSzPct val="91666"/>
              <a:buFont typeface="Arial" charset="0"/>
              <a:buChar char="•"/>
            </a:pPr>
            <a:r>
              <a:rPr lang="en-US" dirty="0"/>
              <a:t>Pod IPs</a:t>
            </a:r>
          </a:p>
          <a:p>
            <a:pPr marL="171450" indent="-171450">
              <a:buClr>
                <a:schemeClr val="dk1"/>
              </a:buClr>
              <a:buSzPct val="91666"/>
              <a:buFont typeface="Arial" charset="0"/>
              <a:buChar char="•"/>
            </a:pPr>
            <a:r>
              <a:rPr lang="en-US" dirty="0"/>
              <a:t>Pod Containers</a:t>
            </a:r>
          </a:p>
          <a:p>
            <a:pPr>
              <a:buClr>
                <a:schemeClr val="dk1"/>
              </a:buClr>
              <a:buSzPct val="91666"/>
            </a:pPr>
            <a:endParaRPr lang="en-US" dirty="0"/>
          </a:p>
          <a:p>
            <a:pPr>
              <a:buClr>
                <a:schemeClr val="dk1"/>
              </a:buClr>
              <a:buSzPct val="91666"/>
            </a:pPr>
            <a:r>
              <a:rPr lang="en-US" dirty="0"/>
              <a:t>Note: Make sure to substitute the specific names and IPs</a:t>
            </a:r>
            <a:r>
              <a:rPr lang="en-US" baseline="0" dirty="0"/>
              <a:t> for the ones visible to you. I.e. </a:t>
            </a:r>
            <a:r>
              <a:rPr lang="fi-FI" dirty="0"/>
              <a:t>my-nginx-3800858182-auusv is </a:t>
            </a:r>
            <a:r>
              <a:rPr lang="fi-FI" dirty="0" err="1"/>
              <a:t>the</a:t>
            </a:r>
            <a:r>
              <a:rPr lang="fi-FI" dirty="0"/>
              <a:t> </a:t>
            </a:r>
            <a:r>
              <a:rPr lang="fi-FI" dirty="0" err="1"/>
              <a:t>name</a:t>
            </a:r>
            <a:r>
              <a:rPr lang="fi-FI" dirty="0"/>
              <a:t> in </a:t>
            </a:r>
            <a:r>
              <a:rPr lang="fi-FI" dirty="0" err="1"/>
              <a:t>the</a:t>
            </a:r>
            <a:r>
              <a:rPr lang="fi-FI" dirty="0"/>
              <a:t> </a:t>
            </a:r>
            <a:r>
              <a:rPr lang="fi-FI" dirty="0" err="1"/>
              <a:t>example</a:t>
            </a:r>
            <a:r>
              <a:rPr lang="fi-FI" dirty="0"/>
              <a:t>, </a:t>
            </a:r>
            <a:r>
              <a:rPr lang="fi-FI" dirty="0" err="1"/>
              <a:t>but</a:t>
            </a:r>
            <a:r>
              <a:rPr lang="fi-FI" dirty="0"/>
              <a:t> for </a:t>
            </a:r>
            <a:r>
              <a:rPr lang="fi-FI" dirty="0" err="1"/>
              <a:t>you</a:t>
            </a:r>
            <a:r>
              <a:rPr lang="fi-FI" dirty="0"/>
              <a:t> </a:t>
            </a:r>
            <a:r>
              <a:rPr lang="fi-FI" dirty="0" err="1"/>
              <a:t>the</a:t>
            </a:r>
            <a:r>
              <a:rPr lang="fi-FI" dirty="0"/>
              <a:t> </a:t>
            </a:r>
            <a:r>
              <a:rPr lang="fi-FI" dirty="0" err="1"/>
              <a:t>name</a:t>
            </a:r>
            <a:r>
              <a:rPr lang="fi-FI" dirty="0"/>
              <a:t> </a:t>
            </a:r>
            <a:r>
              <a:rPr lang="fi-FI" dirty="0" err="1"/>
              <a:t>from</a:t>
            </a:r>
            <a:r>
              <a:rPr lang="fi-FI" dirty="0"/>
              <a:t> ’</a:t>
            </a:r>
            <a:r>
              <a:rPr lang="fi-FI" dirty="0" err="1"/>
              <a:t>kubectl</a:t>
            </a:r>
            <a:r>
              <a:rPr lang="fi-FI" baseline="0" dirty="0"/>
              <a:t> </a:t>
            </a:r>
            <a:r>
              <a:rPr lang="fi-FI" baseline="0" dirty="0" err="1"/>
              <a:t>get</a:t>
            </a:r>
            <a:r>
              <a:rPr lang="fi-FI" baseline="0" dirty="0"/>
              <a:t> </a:t>
            </a:r>
            <a:r>
              <a:rPr lang="fi-FI" baseline="0" dirty="0" err="1"/>
              <a:t>pods</a:t>
            </a:r>
            <a:r>
              <a:rPr lang="fi-FI" baseline="0" dirty="0"/>
              <a:t>’ </a:t>
            </a:r>
            <a:r>
              <a:rPr lang="fi-FI" baseline="0" dirty="0" err="1"/>
              <a:t>should</a:t>
            </a:r>
            <a:r>
              <a:rPr lang="fi-FI" baseline="0" dirty="0"/>
              <a:t> </a:t>
            </a:r>
            <a:r>
              <a:rPr lang="fi-FI" baseline="0" dirty="0" err="1"/>
              <a:t>be</a:t>
            </a:r>
            <a:r>
              <a:rPr lang="fi-FI" baseline="0" dirty="0"/>
              <a:t> </a:t>
            </a:r>
            <a:r>
              <a:rPr lang="fi-FI" baseline="0" dirty="0" err="1"/>
              <a:t>used</a:t>
            </a:r>
            <a:endParaRPr lang="fi-FI" baseline="0" dirty="0"/>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88163860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5142389"/>
            <a:ext cx="6000786" cy="3380509"/>
          </a:xfrm>
          <a:prstGeom prst="rect">
            <a:avLst/>
          </a:prstGeom>
          <a:solidFill>
            <a:schemeClr val="bg1"/>
          </a:solidFill>
        </p:spPr>
        <p:txBody>
          <a:bodyPr lIns="95747" tIns="47873" rIns="95747" bIns="47873"/>
          <a:lstStyle/>
          <a:p>
            <a:r>
              <a:rPr lang="en-US" dirty="0"/>
              <a:t>What does </a:t>
            </a:r>
            <a:r>
              <a:rPr lang="en-US" i="1" dirty="0"/>
              <a:t>Kubernetes</a:t>
            </a:r>
            <a:r>
              <a:rPr lang="en-US" dirty="0"/>
              <a:t> mean? K8s? Pronounced ”Kates”</a:t>
            </a:r>
          </a:p>
          <a:p>
            <a:endParaRPr lang="en-US" dirty="0"/>
          </a:p>
          <a:p>
            <a:r>
              <a:rPr lang="en-US" dirty="0"/>
              <a:t>The name </a:t>
            </a:r>
            <a:r>
              <a:rPr lang="en-US" b="1" dirty="0"/>
              <a:t>Kubernetes</a:t>
            </a:r>
            <a:r>
              <a:rPr lang="en-US" dirty="0"/>
              <a:t> originates from Greek, meaning </a:t>
            </a:r>
            <a:r>
              <a:rPr lang="en-US" i="1" dirty="0"/>
              <a:t>helmsman</a:t>
            </a:r>
            <a:r>
              <a:rPr lang="en-US" dirty="0"/>
              <a:t> or </a:t>
            </a:r>
            <a:r>
              <a:rPr lang="en-US" i="1" dirty="0"/>
              <a:t>pilot</a:t>
            </a:r>
            <a:r>
              <a:rPr lang="en-US" dirty="0"/>
              <a:t>, and is the root of </a:t>
            </a:r>
            <a:r>
              <a:rPr lang="en-US" i="1" dirty="0"/>
              <a:t>governor</a:t>
            </a:r>
            <a:r>
              <a:rPr lang="en-US" dirty="0"/>
              <a:t> and </a:t>
            </a:r>
            <a:r>
              <a:rPr lang="en-US" u="sng" dirty="0">
                <a:hlinkClick r:id="rId3"/>
              </a:rPr>
              <a:t>cybernetic</a:t>
            </a:r>
            <a:r>
              <a:rPr lang="en-US" dirty="0"/>
              <a:t>. </a:t>
            </a:r>
            <a:r>
              <a:rPr lang="en-US" i="1" dirty="0"/>
              <a:t>K8s</a:t>
            </a:r>
            <a:r>
              <a:rPr lang="en-US" dirty="0"/>
              <a:t> is an abbreviation derived by replacing the 8 letters “</a:t>
            </a:r>
            <a:r>
              <a:rPr lang="en-US" dirty="0" err="1"/>
              <a:t>ubernete</a:t>
            </a:r>
            <a:r>
              <a:rPr lang="en-US" dirty="0"/>
              <a:t>” with “8”</a:t>
            </a:r>
          </a:p>
          <a:p>
            <a:endParaRPr lang="en-US" dirty="0"/>
          </a:p>
        </p:txBody>
      </p:sp>
    </p:spTree>
    <p:extLst>
      <p:ext uri="{BB962C8B-B14F-4D97-AF65-F5344CB8AC3E}">
        <p14:creationId xmlns:p14="http://schemas.microsoft.com/office/powerpoint/2010/main" val="45427258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8815563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3" y="5037826"/>
            <a:ext cx="6003331" cy="574698"/>
          </a:xfrm>
          <a:prstGeom prst="rect">
            <a:avLst/>
          </a:prstGeom>
          <a:solidFill>
            <a:schemeClr val="bg1"/>
          </a:solidFill>
        </p:spPr>
        <p:txBody>
          <a:bodyPr lIns="95747" tIns="47873" rIns="95747" bIns="47873"/>
          <a:lstStyle/>
          <a:p>
            <a:r>
              <a:rPr lang="en-US" dirty="0"/>
              <a:t>Deployments (and controllers) are loops that maintain state. </a:t>
            </a:r>
          </a:p>
        </p:txBody>
      </p:sp>
    </p:spTree>
    <p:extLst>
      <p:ext uri="{BB962C8B-B14F-4D97-AF65-F5344CB8AC3E}">
        <p14:creationId xmlns:p14="http://schemas.microsoft.com/office/powerpoint/2010/main" val="48428481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211" y="4781137"/>
            <a:ext cx="6275514" cy="4730853"/>
          </a:xfrm>
          <a:prstGeom prst="rect">
            <a:avLst/>
          </a:prstGeom>
          <a:solidFill>
            <a:schemeClr val="bg1"/>
          </a:solidFill>
        </p:spPr>
        <p:txBody>
          <a:bodyPr lIns="95747" tIns="47873" rIns="95747" bIns="47873"/>
          <a:lstStyle/>
          <a:p>
            <a:pPr marL="239367" indent="-239367">
              <a:buAutoNum type="arabicPeriod"/>
            </a:pPr>
            <a:r>
              <a:rPr lang="en-US" b="1" dirty="0"/>
              <a:t>Create a simple </a:t>
            </a:r>
            <a:r>
              <a:rPr lang="en-US" b="1" dirty="0" err="1"/>
              <a:t>pod.yaml</a:t>
            </a:r>
            <a:r>
              <a:rPr lang="en-US" b="1" dirty="0"/>
              <a:t> with the following contents</a:t>
            </a:r>
          </a:p>
          <a:p>
            <a:pPr marL="239367" indent="-239367">
              <a:buAutoNum type="arabicPeriod"/>
            </a:pPr>
            <a:endParaRPr lang="en-US" dirty="0"/>
          </a:p>
          <a:p>
            <a:r>
              <a:rPr lang="en-US" dirty="0" err="1"/>
              <a:t>apiVersion</a:t>
            </a:r>
            <a:r>
              <a:rPr lang="en-US" dirty="0"/>
              <a:t>: v1</a:t>
            </a:r>
          </a:p>
          <a:p>
            <a:r>
              <a:rPr lang="en-US" dirty="0"/>
              <a:t>kind: Pod</a:t>
            </a:r>
          </a:p>
          <a:p>
            <a:r>
              <a:rPr lang="en-US" dirty="0"/>
              <a:t>metadata:</a:t>
            </a:r>
          </a:p>
          <a:p>
            <a:r>
              <a:rPr lang="en-US" dirty="0"/>
              <a:t>  name: </a:t>
            </a:r>
            <a:r>
              <a:rPr lang="en-US" dirty="0" err="1"/>
              <a:t>nginx</a:t>
            </a:r>
            <a:endParaRPr lang="en-US" dirty="0"/>
          </a:p>
          <a:p>
            <a:r>
              <a:rPr lang="en-US" dirty="0"/>
              <a:t>  labels:</a:t>
            </a:r>
          </a:p>
          <a:p>
            <a:r>
              <a:rPr lang="en-US" dirty="0"/>
              <a:t>    name: </a:t>
            </a:r>
            <a:r>
              <a:rPr lang="en-US" dirty="0" err="1"/>
              <a:t>nginx</a:t>
            </a:r>
            <a:endParaRPr lang="en-US" dirty="0"/>
          </a:p>
          <a:p>
            <a:r>
              <a:rPr lang="en-US" dirty="0"/>
              <a:t>spec:</a:t>
            </a:r>
          </a:p>
          <a:p>
            <a:r>
              <a:rPr lang="en-US" dirty="0"/>
              <a:t>  containers:</a:t>
            </a:r>
          </a:p>
          <a:p>
            <a:r>
              <a:rPr lang="en-US" dirty="0"/>
              <a:t>  - name: </a:t>
            </a:r>
            <a:r>
              <a:rPr lang="en-US" dirty="0" err="1"/>
              <a:t>nginx</a:t>
            </a:r>
            <a:endParaRPr lang="en-US" dirty="0"/>
          </a:p>
          <a:p>
            <a:r>
              <a:rPr lang="en-US" dirty="0"/>
              <a:t>    image: </a:t>
            </a:r>
            <a:r>
              <a:rPr lang="en-US" dirty="0" err="1"/>
              <a:t>nginx</a:t>
            </a:r>
            <a:endParaRPr lang="en-US" dirty="0"/>
          </a:p>
          <a:p>
            <a:r>
              <a:rPr lang="en-US" dirty="0"/>
              <a:t>    ports:</a:t>
            </a:r>
          </a:p>
          <a:p>
            <a:r>
              <a:rPr lang="en-US" dirty="0"/>
              <a:t>    - </a:t>
            </a:r>
            <a:r>
              <a:rPr lang="en-US" dirty="0" err="1"/>
              <a:t>containerPort</a:t>
            </a:r>
            <a:r>
              <a:rPr lang="en-US" dirty="0"/>
              <a:t>: 80</a:t>
            </a:r>
          </a:p>
          <a:p>
            <a:endParaRPr lang="en-US" dirty="0"/>
          </a:p>
          <a:p>
            <a:r>
              <a:rPr lang="en-US" dirty="0"/>
              <a:t>2. </a:t>
            </a:r>
            <a:r>
              <a:rPr lang="en-US" dirty="0" err="1"/>
              <a:t>Kubectl</a:t>
            </a:r>
            <a:r>
              <a:rPr lang="en-US" dirty="0"/>
              <a:t> create </a:t>
            </a:r>
            <a:r>
              <a:rPr lang="mr-IN" dirty="0"/>
              <a:t>–</a:t>
            </a:r>
            <a:r>
              <a:rPr lang="en-US" dirty="0"/>
              <a:t>f </a:t>
            </a:r>
            <a:r>
              <a:rPr lang="en-US" dirty="0" err="1"/>
              <a:t>pod.yaml</a:t>
            </a:r>
            <a:endParaRPr lang="en-US" dirty="0"/>
          </a:p>
          <a:p>
            <a:r>
              <a:rPr lang="en-US" dirty="0"/>
              <a:t>3. </a:t>
            </a:r>
            <a:r>
              <a:rPr lang="en-US" dirty="0" err="1"/>
              <a:t>Kubectl</a:t>
            </a:r>
            <a:r>
              <a:rPr lang="en-US" dirty="0"/>
              <a:t> get pods</a:t>
            </a:r>
          </a:p>
          <a:p>
            <a:endParaRPr lang="en-US" dirty="0"/>
          </a:p>
          <a:p>
            <a:r>
              <a:rPr lang="en-US" dirty="0"/>
              <a:t>This highlights an example of Kubernetes deployment creation. As with many Kubernetes objects, deployments are usually created from a file such as a </a:t>
            </a:r>
            <a:r>
              <a:rPr lang="en-US" dirty="0" err="1"/>
              <a:t>yaml</a:t>
            </a:r>
            <a:r>
              <a:rPr lang="en-US" dirty="0"/>
              <a:t> or </a:t>
            </a:r>
            <a:r>
              <a:rPr lang="en-US" dirty="0" err="1"/>
              <a:t>json</a:t>
            </a:r>
            <a:r>
              <a:rPr lang="en-US" dirty="0"/>
              <a:t>. While this could be done via command line it is often impractical to do so. </a:t>
            </a:r>
          </a:p>
          <a:p>
            <a:endParaRPr lang="en-US" dirty="0"/>
          </a:p>
          <a:p>
            <a:r>
              <a:rPr lang="en-US" dirty="0"/>
              <a:t>Further reading:</a:t>
            </a:r>
          </a:p>
          <a:p>
            <a:r>
              <a:rPr lang="en-US" dirty="0">
                <a:hlinkClick r:id="rId3"/>
              </a:rPr>
              <a:t>https://kubernetes.io/docs/concepts/workloads/controllers/deployment/#creating-a-deployment</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430367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5852160" cy="399888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50099696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6017" y="5078531"/>
            <a:ext cx="5982208" cy="533993"/>
          </a:xfrm>
          <a:prstGeom prst="rect">
            <a:avLst/>
          </a:prstGeom>
          <a:solidFill>
            <a:schemeClr val="bg1"/>
          </a:solidFill>
        </p:spPr>
        <p:txBody>
          <a:bodyPr lIns="95747" tIns="47873" rIns="95747" bIns="47873"/>
          <a:lstStyle/>
          <a:p>
            <a:r>
              <a:rPr lang="en-US" dirty="0"/>
              <a:t>Additionally,</a:t>
            </a:r>
            <a:r>
              <a:rPr lang="en-US" baseline="0" dirty="0"/>
              <a:t> pods can be tagged with a label for recommended scheduling advice</a:t>
            </a:r>
            <a:endParaRPr lang="en-US" dirty="0"/>
          </a:p>
          <a:p>
            <a:endParaRPr lang="en-US" dirty="0"/>
          </a:p>
        </p:txBody>
      </p:sp>
    </p:spTree>
    <p:extLst>
      <p:ext uri="{BB962C8B-B14F-4D97-AF65-F5344CB8AC3E}">
        <p14:creationId xmlns:p14="http://schemas.microsoft.com/office/powerpoint/2010/main" val="69388226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771" y="5003322"/>
            <a:ext cx="6099717" cy="1350181"/>
          </a:xfrm>
          <a:prstGeom prst="rect">
            <a:avLst/>
          </a:prstGeom>
          <a:solidFill>
            <a:schemeClr val="bg1"/>
          </a:solidFill>
        </p:spPr>
        <p:txBody>
          <a:bodyPr lIns="95747" tIns="47873" rIns="95747" bIns="47873"/>
          <a:lstStyle/>
          <a:p>
            <a:r>
              <a:rPr lang="en-US" dirty="0"/>
              <a:t>This highlights an example of listing Kubernetes pods</a:t>
            </a:r>
            <a:r>
              <a:rPr lang="en-US" baseline="0" dirty="0"/>
              <a:t> and also getting the logs from said pod. </a:t>
            </a:r>
            <a:endParaRPr lang="en-US" dirty="0"/>
          </a:p>
          <a:p>
            <a:endParaRPr lang="en-US" dirty="0"/>
          </a:p>
          <a:p>
            <a:r>
              <a:rPr lang="en-US" dirty="0"/>
              <a:t>Logging:</a:t>
            </a:r>
            <a:r>
              <a:rPr lang="en-US" baseline="0" dirty="0"/>
              <a:t> more detail</a:t>
            </a:r>
            <a:r>
              <a:rPr lang="en-US" dirty="0"/>
              <a:t> – </a:t>
            </a:r>
            <a:endParaRPr lang="en-US" baseline="0" dirty="0"/>
          </a:p>
          <a:p>
            <a:r>
              <a:rPr lang="en-US" dirty="0">
                <a:hlinkClick r:id="rId3"/>
              </a:rPr>
              <a:t>https://kubernetes.io/docs/concepts/cluster-administration/logging/</a:t>
            </a:r>
            <a:r>
              <a:rPr lang="en-US" dirty="0"/>
              <a:t> </a:t>
            </a:r>
          </a:p>
        </p:txBody>
      </p:sp>
    </p:spTree>
    <p:extLst>
      <p:ext uri="{BB962C8B-B14F-4D97-AF65-F5344CB8AC3E}">
        <p14:creationId xmlns:p14="http://schemas.microsoft.com/office/powerpoint/2010/main" val="200290359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0070241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5049691"/>
            <a:ext cx="6138809" cy="1477234"/>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nodes</a:t>
            </a:r>
          </a:p>
          <a:p>
            <a:pPr marL="239367" indent="-239367">
              <a:buAutoNum type="arabicPeriod"/>
            </a:pPr>
            <a:endParaRPr lang="en-US" dirty="0"/>
          </a:p>
          <a:p>
            <a:r>
              <a:rPr lang="en-US" dirty="0"/>
              <a:t>As long as you have a working cluster and connection to the cluster this command should work. This</a:t>
            </a:r>
            <a:r>
              <a:rPr lang="en-US" baseline="0" dirty="0"/>
              <a:t> is usually one of the first commands you call to ensure the cluster is alive. </a:t>
            </a:r>
            <a:endParaRPr lang="en-US" dirty="0"/>
          </a:p>
          <a:p>
            <a:endParaRPr lang="en-US" dirty="0"/>
          </a:p>
          <a:p>
            <a:r>
              <a:rPr lang="en-US" dirty="0">
                <a:hlinkClick r:id="rId3"/>
              </a:rPr>
              <a:t>http://kubernetesbyexample.com/nodes/</a:t>
            </a:r>
            <a:endParaRPr lang="en-US" dirty="0"/>
          </a:p>
          <a:p>
            <a:endParaRPr lang="en-US" dirty="0"/>
          </a:p>
        </p:txBody>
      </p:sp>
    </p:spTree>
    <p:extLst>
      <p:ext uri="{BB962C8B-B14F-4D97-AF65-F5344CB8AC3E}">
        <p14:creationId xmlns:p14="http://schemas.microsoft.com/office/powerpoint/2010/main" val="9265078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5038395"/>
            <a:ext cx="6072971" cy="511067"/>
          </a:xfrm>
          <a:prstGeom prst="rect">
            <a:avLst/>
          </a:prstGeom>
          <a:solidFill>
            <a:schemeClr val="bg1"/>
          </a:solidFill>
        </p:spPr>
        <p:txBody>
          <a:bodyPr lIns="95747" tIns="47873" rIns="95747" bIns="47873"/>
          <a:lstStyle/>
          <a:p>
            <a:r>
              <a:rPr lang="en-US" dirty="0"/>
              <a:t>Trivia: Some internal Kubernetes engineers pronounce </a:t>
            </a:r>
            <a:r>
              <a:rPr lang="en-US" dirty="0" err="1"/>
              <a:t>kubectl</a:t>
            </a:r>
            <a:r>
              <a:rPr lang="en-US" dirty="0"/>
              <a:t> as ‘</a:t>
            </a:r>
            <a:r>
              <a:rPr lang="en-US" dirty="0" err="1"/>
              <a:t>kube</a:t>
            </a:r>
            <a:r>
              <a:rPr lang="en-US" baseline="0" dirty="0" err="1"/>
              <a:t>cuttle</a:t>
            </a:r>
            <a:r>
              <a:rPr lang="en-US" baseline="0" dirty="0"/>
              <a:t>.’</a:t>
            </a:r>
          </a:p>
          <a:p>
            <a:endParaRPr lang="en-US" baseline="0" dirty="0"/>
          </a:p>
          <a:p>
            <a:endParaRPr lang="en-US" baseline="0" dirty="0"/>
          </a:p>
        </p:txBody>
      </p:sp>
    </p:spTree>
    <p:extLst>
      <p:ext uri="{BB962C8B-B14F-4D97-AF65-F5344CB8AC3E}">
        <p14:creationId xmlns:p14="http://schemas.microsoft.com/office/powerpoint/2010/main" val="185634608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7558" y="4865298"/>
            <a:ext cx="6111815" cy="1803516"/>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r>
              <a:rPr lang="en-US" dirty="0"/>
              <a:t>Sections:</a:t>
            </a:r>
          </a:p>
          <a:p>
            <a:pPr marL="171450" indent="-171450">
              <a:buClr>
                <a:schemeClr val="dk1"/>
              </a:buClr>
              <a:buSzPct val="91666"/>
              <a:buFont typeface="Arial" charset="0"/>
              <a:buChar char="•"/>
            </a:pPr>
            <a:r>
              <a:rPr lang="en-US" dirty="0"/>
              <a:t>Deployments and </a:t>
            </a:r>
            <a:r>
              <a:rPr lang="en-US" dirty="0" err="1"/>
              <a:t>Replicasets</a:t>
            </a:r>
            <a:endParaRPr lang="en-US" dirty="0"/>
          </a:p>
          <a:p>
            <a:pPr marL="171450" indent="-171450">
              <a:buClr>
                <a:schemeClr val="dk1"/>
              </a:buClr>
              <a:buSzPct val="91666"/>
              <a:buFont typeface="Arial" charset="0"/>
              <a:buChar char="•"/>
            </a:pPr>
            <a:r>
              <a:rPr lang="en-US" dirty="0"/>
              <a:t>Services</a:t>
            </a:r>
          </a:p>
          <a:p>
            <a:pPr marL="171450" indent="-171450">
              <a:buClr>
                <a:schemeClr val="dk1"/>
              </a:buClr>
              <a:buSzPct val="91666"/>
              <a:buFont typeface="Arial" charset="0"/>
              <a:buChar char="•"/>
            </a:pPr>
            <a:r>
              <a:rPr lang="en-US" dirty="0"/>
              <a:t>Back to Deployments</a:t>
            </a:r>
          </a:p>
          <a:p>
            <a:pPr>
              <a:buClr>
                <a:schemeClr val="dk1"/>
              </a:buClr>
              <a:buSzPct val="91666"/>
            </a:pPr>
            <a:endParaRPr lang="en-US" dirty="0"/>
          </a:p>
        </p:txBody>
      </p:sp>
    </p:spTree>
    <p:extLst>
      <p:ext uri="{BB962C8B-B14F-4D97-AF65-F5344CB8AC3E}">
        <p14:creationId xmlns:p14="http://schemas.microsoft.com/office/powerpoint/2010/main" val="150713683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9641839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5744"/>
            <a:ext cx="6000786" cy="1563884"/>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get services --all-namespaces</a:t>
            </a:r>
          </a:p>
          <a:p>
            <a:pPr marL="239367" indent="-239367">
              <a:buAutoNum type="arabicPeriod"/>
            </a:pPr>
            <a:endParaRPr lang="en-US" dirty="0"/>
          </a:p>
          <a:p>
            <a:r>
              <a:rPr lang="en-US" dirty="0"/>
              <a:t>This reveals the </a:t>
            </a:r>
            <a:r>
              <a:rPr lang="en-US" dirty="0" err="1"/>
              <a:t>kubernetes</a:t>
            </a:r>
            <a:r>
              <a:rPr lang="en-US" dirty="0"/>
              <a:t> services that are usually running as part of the </a:t>
            </a:r>
            <a:r>
              <a:rPr lang="en-US" dirty="0" err="1"/>
              <a:t>kubernetes</a:t>
            </a:r>
            <a:r>
              <a:rPr lang="en-US" dirty="0"/>
              <a:t> system namespace. </a:t>
            </a:r>
          </a:p>
          <a:p>
            <a:endParaRPr lang="en-US" dirty="0"/>
          </a:p>
          <a:p>
            <a:r>
              <a:rPr lang="en-US" dirty="0">
                <a:hlinkClick r:id="rId3"/>
              </a:rPr>
              <a:t>http://kubernetesbyexample.com/services/</a:t>
            </a:r>
            <a:endParaRPr lang="en-US" dirty="0"/>
          </a:p>
          <a:p>
            <a:endParaRPr lang="en-US" dirty="0"/>
          </a:p>
          <a:p>
            <a:endParaRPr lang="en-US" dirty="0"/>
          </a:p>
        </p:txBody>
      </p:sp>
    </p:spTree>
    <p:extLst>
      <p:ext uri="{BB962C8B-B14F-4D97-AF65-F5344CB8AC3E}">
        <p14:creationId xmlns:p14="http://schemas.microsoft.com/office/powerpoint/2010/main" val="61471292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18636239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5067585"/>
            <a:ext cx="6156061" cy="3489818"/>
          </a:xfrm>
          <a:prstGeom prst="rect">
            <a:avLst/>
          </a:prstGeom>
          <a:solidFill>
            <a:schemeClr val="bg1"/>
          </a:solidFill>
        </p:spPr>
        <p:txBody>
          <a:bodyPr lIns="95747" tIns="47873" rIns="95747" bIns="47873"/>
          <a:lstStyle/>
          <a:p>
            <a:pPr marL="239367" indent="-239367">
              <a:buAutoNum type="arabicPeriod"/>
            </a:pPr>
            <a:r>
              <a:rPr lang="en-US" dirty="0" err="1"/>
              <a:t>kubectl</a:t>
            </a:r>
            <a:r>
              <a:rPr lang="en-US" dirty="0"/>
              <a:t> run </a:t>
            </a:r>
            <a:r>
              <a:rPr lang="en-US" dirty="0" err="1"/>
              <a:t>nginx</a:t>
            </a:r>
            <a:r>
              <a:rPr lang="en-US" dirty="0"/>
              <a:t> --image </a:t>
            </a:r>
            <a:r>
              <a:rPr lang="en-US" dirty="0" err="1"/>
              <a:t>nginx</a:t>
            </a:r>
            <a:r>
              <a:rPr lang="en-US" dirty="0"/>
              <a:t> --port 80</a:t>
            </a:r>
          </a:p>
          <a:p>
            <a:pPr marL="239367" indent="-239367">
              <a:buAutoNum type="arabicPeriod"/>
            </a:pPr>
            <a:r>
              <a:rPr lang="en-US" dirty="0" err="1"/>
              <a:t>kubectl</a:t>
            </a:r>
            <a:r>
              <a:rPr lang="en-US" dirty="0"/>
              <a:t> get pods</a:t>
            </a:r>
          </a:p>
          <a:p>
            <a:pPr marL="239367" indent="-239367">
              <a:buAutoNum type="arabicPeriod"/>
            </a:pPr>
            <a:r>
              <a:rPr lang="en-US" dirty="0" err="1"/>
              <a:t>kubectl</a:t>
            </a:r>
            <a:r>
              <a:rPr lang="en-US" dirty="0"/>
              <a:t> label pods nginx-158599303-04h8d new-label=awesome</a:t>
            </a:r>
          </a:p>
          <a:p>
            <a:pPr marL="239367" indent="-239367">
              <a:buAutoNum type="arabicPeriod"/>
            </a:pPr>
            <a:r>
              <a:rPr lang="en-US" dirty="0" err="1"/>
              <a:t>kubectl</a:t>
            </a:r>
            <a:r>
              <a:rPr lang="en-US" dirty="0"/>
              <a:t> get pods -l new-label=else</a:t>
            </a:r>
          </a:p>
          <a:p>
            <a:pPr marL="239367" indent="-239367">
              <a:buAutoNum type="arabicPeriod"/>
            </a:pPr>
            <a:r>
              <a:rPr lang="en-US" dirty="0" err="1"/>
              <a:t>kubectl</a:t>
            </a:r>
            <a:r>
              <a:rPr lang="en-US" dirty="0"/>
              <a:t> get pods -l new-label=awesome</a:t>
            </a:r>
          </a:p>
          <a:p>
            <a:pPr marL="239367" indent="-239367">
              <a:buAutoNum type="arabicPeriod"/>
            </a:pPr>
            <a:r>
              <a:rPr lang="en-US" dirty="0" err="1"/>
              <a:t>kubectl</a:t>
            </a:r>
            <a:r>
              <a:rPr lang="en-US" dirty="0"/>
              <a:t> get pods --show-labels</a:t>
            </a:r>
          </a:p>
          <a:p>
            <a:pPr marL="239367" indent="-239367">
              <a:buAutoNum type="arabicPeriod"/>
            </a:pPr>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1780112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34047152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5026084"/>
            <a:ext cx="6000786" cy="681033"/>
          </a:xfrm>
          <a:prstGeom prst="rect">
            <a:avLst/>
          </a:prstGeom>
          <a:solidFill>
            <a:schemeClr val="bg1"/>
          </a:solid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
                <a:schemeClr val="dk1"/>
              </a:buClr>
              <a:buSzPct val="91666"/>
              <a:buFontTx/>
              <a:buNone/>
              <a:tabLst/>
              <a:defRPr/>
            </a:pPr>
            <a:r>
              <a:rPr lang="en-US" sz="1200" dirty="0"/>
              <a:t>https://github.com/shekhar2010us/restful-test</a:t>
            </a:r>
          </a:p>
          <a:p>
            <a:pPr>
              <a:buClr>
                <a:schemeClr val="dk1"/>
              </a:buClr>
              <a:buSzPct val="91666"/>
            </a:pPr>
            <a:endParaRPr lang="en-US" dirty="0"/>
          </a:p>
        </p:txBody>
      </p:sp>
    </p:spTree>
    <p:extLst>
      <p:ext uri="{BB962C8B-B14F-4D97-AF65-F5344CB8AC3E}">
        <p14:creationId xmlns:p14="http://schemas.microsoft.com/office/powerpoint/2010/main" val="221819380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59117005"/>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4720388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80138867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53772979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1778855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68263424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3217882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3990571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053407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20" y="4840015"/>
            <a:ext cx="5973015" cy="4020206"/>
          </a:xfrm>
          <a:prstGeom prst="rect">
            <a:avLst/>
          </a:prstGeom>
          <a:solidFill>
            <a:schemeClr val="bg1"/>
          </a:solidFill>
        </p:spPr>
        <p:txBody>
          <a:bodyPr lIns="91429" tIns="45714" rIns="91429" bIns="45714"/>
          <a:lstStyle/>
          <a:p>
            <a:pPr>
              <a:buClr>
                <a:schemeClr val="dk1"/>
              </a:buClr>
              <a:buSzPct val="91666"/>
            </a:pPr>
            <a:r>
              <a:rPr lang="en-US" b="1" dirty="0"/>
              <a:t>Resources for running Kubernetes &amp; practicing </a:t>
            </a:r>
            <a:r>
              <a:rPr lang="en-US" b="1" dirty="0" err="1"/>
              <a:t>Microservices</a:t>
            </a:r>
            <a:r>
              <a:rPr lang="en-US" b="1" dirty="0"/>
              <a:t> on a Microsoft cloud: </a:t>
            </a:r>
          </a:p>
          <a:p>
            <a:pPr>
              <a:buClr>
                <a:schemeClr val="dk1"/>
              </a:buClr>
              <a:buSzPct val="91666"/>
            </a:pPr>
            <a:endParaRPr lang="en-US" dirty="0">
              <a:hlinkClick r:id="rId3"/>
            </a:endParaRPr>
          </a:p>
          <a:p>
            <a:pPr marL="179525" indent="-179525">
              <a:buClr>
                <a:schemeClr val="dk1"/>
              </a:buClr>
              <a:buSzPct val="91666"/>
              <a:buFont typeface="Arial" pitchFamily="34" charset="0"/>
              <a:buChar char="•"/>
            </a:pPr>
            <a:r>
              <a:rPr lang="en-US" dirty="0">
                <a:hlinkClick r:id="rId3"/>
              </a:rPr>
              <a:t>https://docs.microsoft.com/en-us/azure/container-service/kubernetes/container-service-kubernetes-windows-walkthrough</a:t>
            </a:r>
            <a:r>
              <a:rPr lang="en-US" dirty="0"/>
              <a:t> </a:t>
            </a:r>
          </a:p>
          <a:p>
            <a:pPr marL="179525" indent="-179525">
              <a:buClr>
                <a:schemeClr val="dk1"/>
              </a:buClr>
              <a:buSzPct val="91666"/>
              <a:buFont typeface="Arial" pitchFamily="34" charset="0"/>
              <a:buChar char="•"/>
            </a:pPr>
            <a:r>
              <a:rPr lang="en-US" dirty="0">
                <a:hlinkClick r:id="rId4"/>
              </a:rPr>
              <a:t>https://hackernoon.com/kubernetes-adventures-on-azure-part-2-windows-cluster-and-trick-for-scaling-pods-27e769edde15</a:t>
            </a:r>
            <a:r>
              <a:rPr lang="en-US" dirty="0"/>
              <a:t> </a:t>
            </a:r>
          </a:p>
          <a:p>
            <a:pPr>
              <a:buClr>
                <a:schemeClr val="dk1"/>
              </a:buClr>
              <a:buSzPct val="91666"/>
            </a:pPr>
            <a:endParaRPr lang="en-US" dirty="0"/>
          </a:p>
          <a:p>
            <a:pPr>
              <a:buClr>
                <a:schemeClr val="dk1"/>
              </a:buClr>
              <a:buSzPct val="91666"/>
            </a:pPr>
            <a:r>
              <a:rPr lang="en-US" b="1" dirty="0"/>
              <a:t>A few key agenda items:</a:t>
            </a:r>
          </a:p>
          <a:p>
            <a:pPr marL="658259" lvl="1" indent="-179525">
              <a:buClr>
                <a:schemeClr val="dk1"/>
              </a:buClr>
              <a:buSzPct val="91666"/>
              <a:buFont typeface="Arial" pitchFamily="34" charset="0"/>
              <a:buChar char="•"/>
            </a:pPr>
            <a:r>
              <a:rPr lang="en-US" dirty="0"/>
              <a:t>Microservice patterns – 1 service per container/per host</a:t>
            </a:r>
          </a:p>
          <a:p>
            <a:pPr marL="658259" lvl="1" indent="-179525">
              <a:buClr>
                <a:schemeClr val="dk1"/>
              </a:buClr>
              <a:buSzPct val="91666"/>
              <a:buFont typeface="Arial" pitchFamily="34" charset="0"/>
              <a:buChar char="•"/>
            </a:pPr>
            <a:r>
              <a:rPr lang="en-US" dirty="0"/>
              <a:t>Database per container</a:t>
            </a:r>
          </a:p>
          <a:p>
            <a:pPr marL="658259" lvl="1" indent="-179525">
              <a:buClr>
                <a:schemeClr val="dk1"/>
              </a:buClr>
              <a:buSzPct val="91666"/>
              <a:buFont typeface="Arial" pitchFamily="34" charset="0"/>
              <a:buChar char="•"/>
            </a:pPr>
            <a:r>
              <a:rPr lang="en-US" dirty="0"/>
              <a:t>Rete limiting</a:t>
            </a:r>
          </a:p>
          <a:p>
            <a:pPr marL="658259" lvl="1" indent="-179525">
              <a:buClr>
                <a:schemeClr val="dk1"/>
              </a:buClr>
              <a:buSzPct val="91666"/>
              <a:buFont typeface="Arial" pitchFamily="34" charset="0"/>
              <a:buChar char="•"/>
            </a:pPr>
            <a:r>
              <a:rPr lang="en-US" dirty="0"/>
              <a:t>API Gateway</a:t>
            </a:r>
          </a:p>
          <a:p>
            <a:pPr marL="658259" lvl="1" indent="-179525">
              <a:buClr>
                <a:schemeClr val="dk1"/>
              </a:buClr>
              <a:buSzPct val="91666"/>
              <a:buFont typeface="Arial" pitchFamily="34" charset="0"/>
              <a:buChar char="•"/>
            </a:pPr>
            <a:r>
              <a:rPr lang="en-US" dirty="0"/>
              <a:t>Strangler pattern</a:t>
            </a:r>
          </a:p>
          <a:p>
            <a:pPr marL="658259" lvl="1" indent="-179525">
              <a:buClr>
                <a:schemeClr val="dk1"/>
              </a:buClr>
              <a:buSzPct val="91666"/>
              <a:buFont typeface="Arial" pitchFamily="34" charset="0"/>
              <a:buChar char="•"/>
            </a:pPr>
            <a:r>
              <a:rPr lang="en-US" dirty="0"/>
              <a:t>Convert monolith into Microservice</a:t>
            </a:r>
          </a:p>
          <a:p>
            <a:pPr marL="658259" lvl="1" indent="-179525">
              <a:buClr>
                <a:schemeClr val="dk1"/>
              </a:buClr>
              <a:buSzPct val="91666"/>
              <a:buFont typeface="Arial" pitchFamily="34" charset="0"/>
              <a:buChar char="•"/>
            </a:pPr>
            <a:r>
              <a:rPr lang="en-US" dirty="0"/>
              <a:t>Customer model</a:t>
            </a:r>
          </a:p>
          <a:p>
            <a:pPr marL="658259" lvl="1" indent="-179525">
              <a:buClr>
                <a:schemeClr val="dk1"/>
              </a:buClr>
              <a:buSzPct val="91666"/>
              <a:buFont typeface="Arial" pitchFamily="34" charset="0"/>
              <a:buChar char="•"/>
            </a:pPr>
            <a:r>
              <a:rPr lang="en-US" dirty="0"/>
              <a:t>Inventory service</a:t>
            </a:r>
          </a:p>
          <a:p>
            <a:pPr marL="658259" lvl="1" indent="-179525">
              <a:buClr>
                <a:schemeClr val="dk1"/>
              </a:buClr>
              <a:buSzPct val="91666"/>
              <a:buFont typeface="Arial" pitchFamily="34" charset="0"/>
              <a:buChar char="•"/>
            </a:pPr>
            <a:r>
              <a:rPr lang="en-US" dirty="0"/>
              <a:t>Example: Spin up monolith and break it up</a:t>
            </a:r>
          </a:p>
        </p:txBody>
      </p:sp>
      <p:cxnSp>
        <p:nvCxnSpPr>
          <p:cNvPr id="5" name="Straight Connector 4"/>
          <p:cNvCxnSpPr/>
          <p:nvPr/>
        </p:nvCxnSpPr>
        <p:spPr>
          <a:xfrm>
            <a:off x="752475" y="4119352"/>
            <a:ext cx="5810250"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520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90333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6453615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26816181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1791770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3068259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6962164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2" name="Notes Placeholder 1">
            <a:extLst>
              <a:ext uri="{FF2B5EF4-FFF2-40B4-BE49-F238E27FC236}">
                <a16:creationId xmlns:a16="http://schemas.microsoft.com/office/drawing/2014/main" id="{18137703-1913-F940-998F-01A047DAF5DC}"/>
              </a:ext>
            </a:extLst>
          </p:cNvPr>
          <p:cNvSpPr>
            <a:spLocks noGrp="1"/>
          </p:cNvSpPr>
          <p:nvPr>
            <p:ph type="body" idx="1"/>
          </p:nvPr>
        </p:nvSpPr>
        <p:spPr>
          <a:xfrm>
            <a:off x="731838" y="4621213"/>
            <a:ext cx="5851525" cy="3779837"/>
          </a:xfrm>
          <a:prstGeom prst="rect">
            <a:avLst/>
          </a:prstGeom>
        </p:spPr>
        <p:txBody>
          <a:bodyPr/>
          <a:lstStyle/>
          <a:p>
            <a:endParaRPr lang="en-US" dirty="0"/>
          </a:p>
        </p:txBody>
      </p:sp>
    </p:spTree>
    <p:extLst>
      <p:ext uri="{BB962C8B-B14F-4D97-AF65-F5344CB8AC3E}">
        <p14:creationId xmlns:p14="http://schemas.microsoft.com/office/powerpoint/2010/main" val="106984635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576167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5141343"/>
            <a:ext cx="6110236" cy="3485071"/>
          </a:xfrm>
          <a:prstGeom prst="rect">
            <a:avLst/>
          </a:prstGeom>
          <a:solidFill>
            <a:schemeClr val="bg1"/>
          </a:solidFill>
        </p:spPr>
        <p:txBody>
          <a:bodyPr lIns="95747" tIns="47873" rIns="95747" bIns="47873"/>
          <a:lstStyle/>
          <a:p>
            <a:pPr marL="239367" indent="-239367">
              <a:buFont typeface="+mj-lt"/>
              <a:buAutoNum type="arabicPeriod"/>
            </a:pPr>
            <a:r>
              <a:rPr lang="en-US" dirty="0" err="1"/>
              <a:t>kubectl</a:t>
            </a:r>
            <a:r>
              <a:rPr lang="en-US" dirty="0"/>
              <a:t> run </a:t>
            </a:r>
            <a:r>
              <a:rPr lang="en-US" dirty="0" err="1"/>
              <a:t>nginx</a:t>
            </a:r>
            <a:r>
              <a:rPr lang="en-US" dirty="0"/>
              <a:t> </a:t>
            </a:r>
            <a:r>
              <a:rPr lang="mr-IN" dirty="0"/>
              <a:t>–</a:t>
            </a:r>
            <a:r>
              <a:rPr lang="en-US" dirty="0"/>
              <a:t>image </a:t>
            </a:r>
            <a:r>
              <a:rPr lang="en-US" dirty="0" err="1"/>
              <a:t>nginx</a:t>
            </a:r>
            <a:r>
              <a:rPr lang="en-US" baseline="0" dirty="0"/>
              <a:t> </a:t>
            </a:r>
            <a:r>
              <a:rPr lang="mr-IN" baseline="0" dirty="0"/>
              <a:t>–</a:t>
            </a:r>
            <a:r>
              <a:rPr lang="en-US" baseline="0" dirty="0"/>
              <a:t>port 80</a:t>
            </a:r>
          </a:p>
          <a:p>
            <a:pPr marL="239367" indent="-239367">
              <a:buFont typeface="+mj-lt"/>
              <a:buAutoNum type="arabicPeriod"/>
            </a:pPr>
            <a:endParaRPr lang="en-US" dirty="0"/>
          </a:p>
          <a:p>
            <a:pPr marL="239367" indent="-239367">
              <a:buFont typeface="+mj-lt"/>
              <a:buAutoNum type="arabicPeriod"/>
            </a:pPr>
            <a:r>
              <a:rPr lang="en-US" dirty="0" err="1"/>
              <a:t>kubectl</a:t>
            </a:r>
            <a:r>
              <a:rPr lang="en-US" dirty="0"/>
              <a:t> get deployments</a:t>
            </a:r>
          </a:p>
          <a:p>
            <a:pPr marL="239367" indent="-239367">
              <a:buFont typeface="+mj-lt"/>
              <a:buAutoNum type="arabicPeriod"/>
            </a:pPr>
            <a:endParaRPr lang="en-US" dirty="0"/>
          </a:p>
          <a:p>
            <a:pPr marL="239367" indent="-239367">
              <a:buFont typeface="+mj-lt"/>
              <a:buAutoNum type="arabicPeriod"/>
            </a:pPr>
            <a:r>
              <a:rPr lang="en-US" dirty="0" err="1"/>
              <a:t>kubectl</a:t>
            </a:r>
            <a:r>
              <a:rPr lang="en-US" baseline="0" dirty="0"/>
              <a:t> scale deployments/</a:t>
            </a:r>
            <a:r>
              <a:rPr lang="en-US" baseline="0" dirty="0" err="1"/>
              <a:t>nginx</a:t>
            </a:r>
            <a:r>
              <a:rPr lang="en-US" baseline="0" dirty="0"/>
              <a:t> </a:t>
            </a:r>
            <a:r>
              <a:rPr lang="mr-IN" baseline="0" dirty="0"/>
              <a:t>–</a:t>
            </a:r>
            <a:r>
              <a:rPr lang="en-US" baseline="0" dirty="0"/>
              <a:t>replicas=2</a:t>
            </a:r>
          </a:p>
          <a:p>
            <a:pPr marL="239367" indent="-239367">
              <a:buFont typeface="+mj-lt"/>
              <a:buAutoNum type="arabicPeriod"/>
            </a:pPr>
            <a:endParaRPr lang="en-US" baseline="0" dirty="0"/>
          </a:p>
          <a:p>
            <a:pPr marL="239367" indent="-239367">
              <a:buFont typeface="+mj-lt"/>
              <a:buAutoNum type="arabicPeriod"/>
            </a:pPr>
            <a:r>
              <a:rPr lang="en-US" baseline="0" dirty="0" err="1"/>
              <a:t>kubectl</a:t>
            </a:r>
            <a:r>
              <a:rPr lang="en-US" baseline="0" dirty="0"/>
              <a:t> get deployments</a:t>
            </a:r>
            <a:endParaRPr lang="en-US" dirty="0"/>
          </a:p>
          <a:p>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71448417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0008613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317" y="5019735"/>
            <a:ext cx="6132539" cy="3533250"/>
          </a:xfrm>
          <a:prstGeom prst="rect">
            <a:avLst/>
          </a:prstGeom>
          <a:solidFill>
            <a:schemeClr val="bg1"/>
          </a:solidFill>
        </p:spPr>
        <p:txBody>
          <a:bodyPr lIns="95747" tIns="47873" rIns="95747" bIns="47873"/>
          <a:lstStyle/>
          <a:p>
            <a:r>
              <a:rPr lang="en-US" b="1" dirty="0"/>
              <a:t>Stand up </a:t>
            </a:r>
            <a:r>
              <a:rPr lang="en-US" b="1" dirty="0" err="1"/>
              <a:t>nginx</a:t>
            </a:r>
            <a:r>
              <a:rPr lang="en-US" b="1" dirty="0"/>
              <a:t> but with an older version,</a:t>
            </a:r>
            <a:r>
              <a:rPr lang="en-US" b="1" baseline="0" dirty="0"/>
              <a:t> 1.12.1:</a:t>
            </a:r>
            <a:endParaRPr lang="en-US" b="1" dirty="0"/>
          </a:p>
          <a:p>
            <a:endParaRPr lang="en-US" dirty="0"/>
          </a:p>
          <a:p>
            <a:pPr lvl="1"/>
            <a:r>
              <a:rPr lang="en-US" dirty="0"/>
              <a:t>1.</a:t>
            </a:r>
            <a:r>
              <a:rPr lang="en-US" baseline="0" dirty="0"/>
              <a:t> </a:t>
            </a:r>
            <a:r>
              <a:rPr lang="en-US" dirty="0" err="1"/>
              <a:t>kubectl</a:t>
            </a:r>
            <a:r>
              <a:rPr lang="en-US" dirty="0"/>
              <a:t> run </a:t>
            </a:r>
            <a:r>
              <a:rPr lang="en-US" dirty="0" err="1"/>
              <a:t>nginx</a:t>
            </a:r>
            <a:r>
              <a:rPr lang="en-US" dirty="0"/>
              <a:t> --image nginx:1.12.1 --port 80</a:t>
            </a:r>
          </a:p>
          <a:p>
            <a:endParaRPr lang="en-US" dirty="0"/>
          </a:p>
          <a:p>
            <a:r>
              <a:rPr lang="en-US" b="1" dirty="0"/>
              <a:t>Set image to the newer version  (latest).</a:t>
            </a:r>
            <a:r>
              <a:rPr lang="en-US" b="1" baseline="0" dirty="0"/>
              <a:t> This triggers </a:t>
            </a:r>
            <a:r>
              <a:rPr lang="en-US" b="1" baseline="0" dirty="0" err="1"/>
              <a:t>kubernetes</a:t>
            </a:r>
            <a:r>
              <a:rPr lang="en-US" b="1" baseline="0" dirty="0"/>
              <a:t> to begin a rolling update:</a:t>
            </a:r>
          </a:p>
          <a:p>
            <a:endParaRPr lang="en-US" baseline="0" dirty="0"/>
          </a:p>
          <a:p>
            <a:pPr lvl="1"/>
            <a:r>
              <a:rPr lang="en-US" baseline="0" dirty="0"/>
              <a:t>2. </a:t>
            </a:r>
            <a:r>
              <a:rPr lang="en-US" baseline="0" dirty="0" err="1"/>
              <a:t>kubectl</a:t>
            </a:r>
            <a:r>
              <a:rPr lang="en-US" baseline="0" dirty="0"/>
              <a:t> set image deployments/</a:t>
            </a:r>
            <a:r>
              <a:rPr lang="en-US" baseline="0" dirty="0" err="1"/>
              <a:t>nginx</a:t>
            </a:r>
            <a:r>
              <a:rPr lang="en-US" baseline="0" dirty="0"/>
              <a:t> </a:t>
            </a:r>
            <a:r>
              <a:rPr lang="en-US" baseline="0" dirty="0" err="1"/>
              <a:t>nginx</a:t>
            </a:r>
            <a:r>
              <a:rPr lang="en-US" baseline="0" dirty="0"/>
              <a:t>=</a:t>
            </a:r>
            <a:r>
              <a:rPr lang="en-US" baseline="0" dirty="0" err="1"/>
              <a:t>nginx:latest</a:t>
            </a:r>
            <a:endParaRPr lang="en-US" baseline="0" dirty="0"/>
          </a:p>
          <a:p>
            <a:endParaRPr lang="en-US" baseline="0" dirty="0"/>
          </a:p>
          <a:p>
            <a:pPr defTabSz="478734">
              <a:defRPr/>
            </a:pPr>
            <a:r>
              <a:rPr lang="en-US" b="1" dirty="0"/>
              <a:t>Observe the newer image has been rolled out:</a:t>
            </a:r>
            <a:endParaRPr lang="en-US" b="1" baseline="0" dirty="0"/>
          </a:p>
          <a:p>
            <a:endParaRPr lang="en-US" baseline="0" dirty="0"/>
          </a:p>
          <a:p>
            <a:pPr lvl="1"/>
            <a:r>
              <a:rPr lang="en-US" baseline="0" dirty="0"/>
              <a:t>3. </a:t>
            </a:r>
            <a:r>
              <a:rPr lang="en-US" baseline="0" dirty="0" err="1"/>
              <a:t>kubectl</a:t>
            </a:r>
            <a:r>
              <a:rPr lang="en-US" baseline="0" dirty="0"/>
              <a:t> describe deployment </a:t>
            </a:r>
            <a:r>
              <a:rPr lang="en-US" baseline="0" dirty="0" err="1"/>
              <a:t>nginx</a:t>
            </a:r>
            <a:endParaRPr lang="en-US" dirty="0"/>
          </a:p>
        </p:txBody>
      </p:sp>
    </p:spTree>
    <p:extLst>
      <p:ext uri="{BB962C8B-B14F-4D97-AF65-F5344CB8AC3E}">
        <p14:creationId xmlns:p14="http://schemas.microsoft.com/office/powerpoint/2010/main" val="2044160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48045"/>
            <a:ext cx="5852160" cy="4033394"/>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13511536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813968"/>
            <a:ext cx="6031589" cy="3649808"/>
          </a:xfrm>
          <a:prstGeom prst="rect">
            <a:avLst/>
          </a:prstGeom>
          <a:solidFill>
            <a:schemeClr val="bg1"/>
          </a:solidFill>
        </p:spPr>
        <p:txBody>
          <a:bodyPr lIns="95747" tIns="47873" rIns="95747" bIns="47873"/>
          <a:lstStyle/>
          <a:p>
            <a:r>
              <a:rPr lang="en-US" b="1" dirty="0"/>
              <a:t>Roll back to previous</a:t>
            </a:r>
            <a:r>
              <a:rPr lang="en-US" b="1" baseline="0" dirty="0"/>
              <a:t> version </a:t>
            </a:r>
            <a:r>
              <a:rPr lang="en-US" b="1" baseline="0" dirty="0" err="1"/>
              <a:t>nginx</a:t>
            </a:r>
            <a:r>
              <a:rPr lang="en-US" b="1" baseline="0" dirty="0"/>
              <a:t> 1.12.1</a:t>
            </a:r>
          </a:p>
          <a:p>
            <a:endParaRPr lang="en-US" baseline="0" dirty="0"/>
          </a:p>
          <a:p>
            <a:pPr lvl="1"/>
            <a:r>
              <a:rPr lang="en-US" baseline="0" dirty="0"/>
              <a:t>4. </a:t>
            </a:r>
            <a:r>
              <a:rPr lang="en-US" dirty="0" err="1"/>
              <a:t>kubectl</a:t>
            </a:r>
            <a:r>
              <a:rPr lang="en-US" dirty="0"/>
              <a:t> rollout undo deployments/</a:t>
            </a:r>
            <a:r>
              <a:rPr lang="en-US" dirty="0" err="1"/>
              <a:t>nginx</a:t>
            </a:r>
            <a:endParaRPr lang="en-US" dirty="0"/>
          </a:p>
          <a:p>
            <a:endParaRPr lang="en-US" dirty="0"/>
          </a:p>
          <a:p>
            <a:r>
              <a:rPr lang="en-US" b="1" dirty="0"/>
              <a:t>Observe changes</a:t>
            </a:r>
          </a:p>
          <a:p>
            <a:endParaRPr lang="en-US" dirty="0"/>
          </a:p>
          <a:p>
            <a:pPr lvl="1"/>
            <a:r>
              <a:rPr lang="en-US" dirty="0"/>
              <a:t>5. </a:t>
            </a:r>
            <a:r>
              <a:rPr lang="en-US" dirty="0" err="1"/>
              <a:t>kubectl</a:t>
            </a:r>
            <a:r>
              <a:rPr lang="en-US" dirty="0"/>
              <a:t> describe deployments/</a:t>
            </a:r>
            <a:r>
              <a:rPr lang="en-US" dirty="0" err="1"/>
              <a:t>nginx</a:t>
            </a:r>
            <a:endParaRPr lang="en-US" dirty="0"/>
          </a:p>
        </p:txBody>
      </p:sp>
    </p:spTree>
    <p:extLst>
      <p:ext uri="{BB962C8B-B14F-4D97-AF65-F5344CB8AC3E}">
        <p14:creationId xmlns:p14="http://schemas.microsoft.com/office/powerpoint/2010/main" val="144183674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5621" y="4923373"/>
            <a:ext cx="6127488" cy="898337"/>
          </a:xfrm>
          <a:prstGeom prst="rect">
            <a:avLst/>
          </a:prstGeom>
          <a:solidFill>
            <a:schemeClr val="bg1"/>
          </a:solidFill>
        </p:spPr>
        <p:txBody>
          <a:bodyPr lIns="95747" tIns="47873" rIns="95747" bIns="47873"/>
          <a:lstStyle/>
          <a:p>
            <a:r>
              <a:rPr lang="en-US" baseline="0" dirty="0" err="1"/>
              <a:t>Kubectl</a:t>
            </a:r>
            <a:r>
              <a:rPr lang="en-US" baseline="0" dirty="0"/>
              <a:t> cheat sheet (collection of useful commands):</a:t>
            </a:r>
          </a:p>
          <a:p>
            <a:r>
              <a:rPr lang="en-US" baseline="0" dirty="0">
                <a:hlinkClick r:id="rId3"/>
              </a:rPr>
              <a:t>https://kubernetes.io/docs/user-guide/kubectl-cheatsheet/</a:t>
            </a:r>
            <a:r>
              <a:rPr lang="en-US" baseline="0" dirty="0"/>
              <a:t> </a:t>
            </a:r>
          </a:p>
          <a:p>
            <a:endParaRPr lang="en-US" dirty="0"/>
          </a:p>
        </p:txBody>
      </p:sp>
    </p:spTree>
    <p:extLst>
      <p:ext uri="{BB962C8B-B14F-4D97-AF65-F5344CB8AC3E}">
        <p14:creationId xmlns:p14="http://schemas.microsoft.com/office/powerpoint/2010/main" val="111919602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80140714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09889" y="4698948"/>
            <a:ext cx="6889250" cy="4902252"/>
          </a:xfrm>
          <a:prstGeom prst="rect">
            <a:avLst/>
          </a:prstGeom>
          <a:solidFill>
            <a:schemeClr val="bg1"/>
          </a:solidFill>
        </p:spPr>
        <p:txBody>
          <a:bodyPr lIns="95747" tIns="47873" rIns="95747" bIns="47873"/>
          <a:lstStyle/>
          <a:p>
            <a:r>
              <a:rPr lang="en-US" sz="1100" dirty="0"/>
              <a:t>1. </a:t>
            </a:r>
            <a:r>
              <a:rPr lang="en-US" sz="1100" dirty="0" err="1"/>
              <a:t>kubectl</a:t>
            </a:r>
            <a:r>
              <a:rPr lang="en-US" sz="1100" dirty="0"/>
              <a:t> create -f https://</a:t>
            </a:r>
            <a:r>
              <a:rPr lang="en-US" sz="1100" dirty="0" err="1"/>
              <a:t>raw.githubusercontent.com</a:t>
            </a:r>
            <a:r>
              <a:rPr lang="en-US" sz="1100" dirty="0"/>
              <a:t>/</a:t>
            </a:r>
            <a:r>
              <a:rPr lang="en-US" sz="1100" dirty="0" err="1"/>
              <a:t>mhausenblas</a:t>
            </a:r>
            <a:r>
              <a:rPr lang="en-US" sz="1100" dirty="0"/>
              <a:t>/</a:t>
            </a:r>
            <a:r>
              <a:rPr lang="en-US" sz="1100" dirty="0" err="1"/>
              <a:t>kbe</a:t>
            </a:r>
            <a:r>
              <a:rPr lang="en-US" sz="1100" dirty="0"/>
              <a:t>/master/specs/volumes/</a:t>
            </a:r>
            <a:r>
              <a:rPr lang="en-US" sz="1100" dirty="0" err="1"/>
              <a:t>pod.yaml</a:t>
            </a:r>
            <a:endParaRPr lang="en-US" sz="1100" dirty="0"/>
          </a:p>
          <a:p>
            <a:endParaRPr lang="en-US" sz="1100" dirty="0"/>
          </a:p>
          <a:p>
            <a:r>
              <a:rPr lang="en-US" sz="1100" dirty="0"/>
              <a:t>Shell into the first pod</a:t>
            </a:r>
          </a:p>
          <a:p>
            <a:endParaRPr lang="en-US" sz="1100" dirty="0"/>
          </a:p>
          <a:p>
            <a:r>
              <a:rPr lang="en-US" sz="1100" dirty="0"/>
              <a:t>2. </a:t>
            </a:r>
            <a:r>
              <a:rPr lang="en-US" sz="1100" dirty="0" err="1"/>
              <a:t>kubectl</a:t>
            </a:r>
            <a:r>
              <a:rPr lang="en-US" sz="1100" dirty="0"/>
              <a:t> </a:t>
            </a:r>
            <a:r>
              <a:rPr lang="en-US" sz="1100" b="1" dirty="0"/>
              <a:t>exec</a:t>
            </a:r>
            <a:r>
              <a:rPr lang="en-US" sz="1100" dirty="0"/>
              <a:t> </a:t>
            </a:r>
            <a:r>
              <a:rPr lang="en-US" sz="1100" dirty="0" err="1"/>
              <a:t>sharevol</a:t>
            </a:r>
            <a:r>
              <a:rPr lang="en-US" sz="1100" dirty="0"/>
              <a:t> -c c1 -</a:t>
            </a:r>
            <a:r>
              <a:rPr lang="en-US" sz="1100" dirty="0" err="1"/>
              <a:t>i</a:t>
            </a:r>
            <a:r>
              <a:rPr lang="en-US" sz="1100" dirty="0"/>
              <a:t> -t -- bash</a:t>
            </a:r>
          </a:p>
          <a:p>
            <a:endParaRPr lang="en-US" sz="1100" dirty="0"/>
          </a:p>
          <a:p>
            <a:r>
              <a:rPr lang="en-US" sz="1100" dirty="0"/>
              <a:t>Write data to an ‘</a:t>
            </a:r>
            <a:r>
              <a:rPr lang="en-US" sz="1100" dirty="0" err="1"/>
              <a:t>xchange</a:t>
            </a:r>
            <a:r>
              <a:rPr lang="en-US" sz="1100" dirty="0"/>
              <a:t>’ file</a:t>
            </a:r>
          </a:p>
          <a:p>
            <a:endParaRPr lang="en-US" sz="1100" dirty="0"/>
          </a:p>
          <a:p>
            <a:r>
              <a:rPr lang="en-US" sz="1100" dirty="0"/>
              <a:t>3. mount | grep </a:t>
            </a:r>
            <a:r>
              <a:rPr lang="en-US" sz="1100" dirty="0" err="1"/>
              <a:t>xchange</a:t>
            </a:r>
            <a:endParaRPr lang="en-US" sz="1100" dirty="0"/>
          </a:p>
          <a:p>
            <a:endParaRPr lang="en-US" sz="1100" dirty="0"/>
          </a:p>
          <a:p>
            <a:r>
              <a:rPr lang="en-US" sz="1100" dirty="0"/>
              <a:t>4. echo 'some data' &gt; /</a:t>
            </a:r>
            <a:r>
              <a:rPr lang="en-US" sz="1100" dirty="0" err="1"/>
              <a:t>tmp</a:t>
            </a:r>
            <a:r>
              <a:rPr lang="en-US" sz="1100" dirty="0"/>
              <a:t>/</a:t>
            </a:r>
            <a:r>
              <a:rPr lang="en-US" sz="1100" dirty="0" err="1"/>
              <a:t>xchange</a:t>
            </a:r>
            <a:r>
              <a:rPr lang="en-US" sz="1100" dirty="0"/>
              <a:t>/data</a:t>
            </a:r>
          </a:p>
          <a:p>
            <a:endParaRPr lang="en-US" sz="1100" dirty="0"/>
          </a:p>
          <a:p>
            <a:r>
              <a:rPr lang="en-US" sz="1100" dirty="0"/>
              <a:t>Exit out of container</a:t>
            </a:r>
          </a:p>
          <a:p>
            <a:endParaRPr lang="en-US" sz="1100" dirty="0"/>
          </a:p>
          <a:p>
            <a:r>
              <a:rPr lang="en-US" sz="1100" dirty="0"/>
              <a:t>5. exit</a:t>
            </a:r>
          </a:p>
          <a:p>
            <a:endParaRPr lang="en-US" sz="1100" dirty="0"/>
          </a:p>
          <a:p>
            <a:r>
              <a:rPr lang="en-US" sz="1100" dirty="0"/>
              <a:t>Now shell into the 2</a:t>
            </a:r>
            <a:r>
              <a:rPr lang="en-US" sz="1100" baseline="30000" dirty="0"/>
              <a:t>nd</a:t>
            </a:r>
            <a:r>
              <a:rPr lang="en-US" sz="1100" dirty="0"/>
              <a:t> container</a:t>
            </a:r>
          </a:p>
          <a:p>
            <a:endParaRPr lang="en-US" sz="1100" dirty="0"/>
          </a:p>
          <a:p>
            <a:r>
              <a:rPr lang="en-US" sz="1100" dirty="0"/>
              <a:t>6. </a:t>
            </a:r>
            <a:r>
              <a:rPr lang="en-US" sz="1100" dirty="0" err="1"/>
              <a:t>kubectl</a:t>
            </a:r>
            <a:r>
              <a:rPr lang="en-US" sz="1100" dirty="0"/>
              <a:t> </a:t>
            </a:r>
            <a:r>
              <a:rPr lang="en-US" sz="1100" b="1" dirty="0"/>
              <a:t>exec</a:t>
            </a:r>
            <a:r>
              <a:rPr lang="en-US" sz="1100" dirty="0"/>
              <a:t> </a:t>
            </a:r>
            <a:r>
              <a:rPr lang="en-US" sz="1100" dirty="0" err="1"/>
              <a:t>sharevol</a:t>
            </a:r>
            <a:r>
              <a:rPr lang="en-US" sz="1100" dirty="0"/>
              <a:t> -c c2 -</a:t>
            </a:r>
            <a:r>
              <a:rPr lang="en-US" sz="1100" dirty="0" err="1"/>
              <a:t>i</a:t>
            </a:r>
            <a:r>
              <a:rPr lang="en-US" sz="1100" dirty="0"/>
              <a:t> -t </a:t>
            </a:r>
            <a:r>
              <a:rPr lang="mr-IN" sz="1100" dirty="0"/>
              <a:t>–</a:t>
            </a:r>
            <a:r>
              <a:rPr lang="en-US" sz="1100" dirty="0"/>
              <a:t> bash</a:t>
            </a:r>
          </a:p>
          <a:p>
            <a:endParaRPr lang="en-US" sz="1100" dirty="0"/>
          </a:p>
          <a:p>
            <a:r>
              <a:rPr lang="en-US" sz="1100" dirty="0"/>
              <a:t>7. mount | grep /</a:t>
            </a:r>
            <a:r>
              <a:rPr lang="en-US" sz="1100" dirty="0" err="1"/>
              <a:t>tmp</a:t>
            </a:r>
            <a:r>
              <a:rPr lang="en-US" sz="1100" dirty="0"/>
              <a:t>/data</a:t>
            </a:r>
          </a:p>
          <a:p>
            <a:pPr marL="239367" indent="-239367">
              <a:buAutoNum type="arabicPeriod"/>
            </a:pPr>
            <a:endParaRPr lang="en-US" sz="1100" dirty="0"/>
          </a:p>
          <a:p>
            <a:r>
              <a:rPr lang="en-US" sz="1100" dirty="0"/>
              <a:t>8. cat /</a:t>
            </a:r>
            <a:r>
              <a:rPr lang="en-US" sz="1100" dirty="0" err="1"/>
              <a:t>tmp</a:t>
            </a:r>
            <a:r>
              <a:rPr lang="en-US" sz="1100" dirty="0"/>
              <a:t>/data/data</a:t>
            </a:r>
          </a:p>
          <a:p>
            <a:endParaRPr lang="en-US" sz="1100" dirty="0"/>
          </a:p>
          <a:p>
            <a:r>
              <a:rPr lang="en-US" sz="1100" dirty="0"/>
              <a:t>View the whole </a:t>
            </a:r>
            <a:r>
              <a:rPr lang="en-US" sz="1100" dirty="0" err="1"/>
              <a:t>pod.yaml</a:t>
            </a:r>
            <a:r>
              <a:rPr lang="en-US" sz="1100" dirty="0"/>
              <a:t> file here:  https://github.com/openshift-evangelists/kbe/blob/master/specs/volumes/pod.yaml </a:t>
            </a:r>
          </a:p>
          <a:p>
            <a:endParaRPr lang="en-US" sz="1100" dirty="0"/>
          </a:p>
          <a:p>
            <a:r>
              <a:rPr lang="en-US" sz="1100" dirty="0"/>
              <a:t>Kubernetes by example Volumes:  http://kubernetesbyexample.com/volumes/</a:t>
            </a:r>
            <a:endParaRPr lang="en-US" dirty="0"/>
          </a:p>
        </p:txBody>
      </p:sp>
    </p:spTree>
    <p:extLst>
      <p:ext uri="{BB962C8B-B14F-4D97-AF65-F5344CB8AC3E}">
        <p14:creationId xmlns:p14="http://schemas.microsoft.com/office/powerpoint/2010/main" val="410766656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6885424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968815"/>
            <a:ext cx="6198079" cy="3605841"/>
          </a:xfrm>
          <a:prstGeom prst="rect">
            <a:avLst/>
          </a:prstGeom>
          <a:solidFill>
            <a:schemeClr val="bg1"/>
          </a:solidFill>
        </p:spPr>
        <p:txBody>
          <a:bodyPr/>
          <a:lstStyle/>
          <a:p>
            <a:pPr>
              <a:buClr>
                <a:schemeClr val="dk1"/>
              </a:buClr>
              <a:buSzPct val="91666"/>
            </a:pPr>
            <a:r>
              <a:rPr lang="en-US" dirty="0">
                <a:solidFill>
                  <a:schemeClr val="dk1"/>
                </a:solidFill>
                <a:latin typeface="+mn-lt"/>
                <a:ea typeface="Calibri"/>
                <a:cs typeface="Calibri"/>
                <a:sym typeface="Calibri"/>
                <a:hlinkClick r:id="rId3"/>
              </a:rPr>
              <a:t>https://docs.microsoft.com/en-us/azure/aks/kubernetes-dashboard</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(old)</a:t>
            </a:r>
          </a:p>
          <a:p>
            <a:pPr>
              <a:buClr>
                <a:schemeClr val="dk1"/>
              </a:buClr>
              <a:buSzPct val="91666"/>
            </a:pPr>
            <a:endParaRPr lang="en-US" dirty="0">
              <a:solidFill>
                <a:schemeClr val="dk1"/>
              </a:solidFill>
              <a:latin typeface="+mn-lt"/>
              <a:ea typeface="Calibri"/>
              <a:cs typeface="Calibri"/>
              <a:sym typeface="Calibri"/>
            </a:endParaRPr>
          </a:p>
          <a:p>
            <a:pPr>
              <a:buClr>
                <a:schemeClr val="dk1"/>
              </a:buClr>
              <a:buSzPct val="91666"/>
            </a:pPr>
            <a:r>
              <a:rPr lang="en-US" dirty="0">
                <a:solidFill>
                  <a:schemeClr val="dk1"/>
                </a:solidFill>
                <a:latin typeface="+mn-lt"/>
                <a:ea typeface="Calibri"/>
                <a:cs typeface="Calibri"/>
                <a:sym typeface="Calibri"/>
              </a:rPr>
              <a:t>Note:</a:t>
            </a:r>
            <a:r>
              <a:rPr lang="en-US" baseline="0" dirty="0">
                <a:solidFill>
                  <a:schemeClr val="dk1"/>
                </a:solidFill>
                <a:latin typeface="+mn-lt"/>
                <a:ea typeface="Calibri"/>
                <a:cs typeface="Calibri"/>
                <a:sym typeface="Calibri"/>
              </a:rPr>
              <a:t> This exercise will not work in Azure in-browser cloud terminal</a:t>
            </a:r>
            <a:endParaRPr lang="en-US" dirty="0">
              <a:solidFill>
                <a:schemeClr val="dk1"/>
              </a:solidFill>
              <a:latin typeface="+mn-lt"/>
              <a:ea typeface="Calibri"/>
              <a:cs typeface="Calibri"/>
              <a:sym typeface="Calibri"/>
            </a:endParaRPr>
          </a:p>
          <a:p>
            <a:pPr>
              <a:buClr>
                <a:schemeClr val="dk1"/>
              </a:buClr>
              <a:buSzPct val="91666"/>
            </a:pP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r>
              <a:rPr lang="en-US" dirty="0">
                <a:solidFill>
                  <a:schemeClr val="dk1"/>
                </a:solidFill>
                <a:latin typeface="+mn-lt"/>
                <a:ea typeface="Calibri"/>
                <a:cs typeface="Calibri"/>
                <a:sym typeface="Calibri"/>
                <a:hlinkClick r:id="rId4"/>
              </a:rPr>
              <a:t>https://docs.microsoft.com/en-us/azure/container-service/kubernetes/container-service-kubernetes-ui</a:t>
            </a:r>
            <a:endParaRPr lang="en-US" dirty="0">
              <a:solidFill>
                <a:schemeClr val="dk1"/>
              </a:solidFill>
              <a:latin typeface="+mn-lt"/>
              <a:ea typeface="Calibri"/>
              <a:cs typeface="Calibri"/>
              <a:sym typeface="Calibri"/>
            </a:endParaRPr>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55259883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4877306"/>
            <a:ext cx="6072971" cy="1374731"/>
          </a:xfrm>
          <a:prstGeom prst="rect">
            <a:avLst/>
          </a:prstGeom>
          <a:solidFill>
            <a:schemeClr val="bg1"/>
          </a:solidFill>
        </p:spPr>
        <p:txBody>
          <a:bodyPr lIns="95747" tIns="47873" rIns="95747" bIns="47873"/>
          <a:lstStyle/>
          <a:p>
            <a:r>
              <a:rPr lang="en-US" dirty="0"/>
              <a:t>Additional</a:t>
            </a:r>
            <a:r>
              <a:rPr lang="en-US" baseline="0" dirty="0"/>
              <a:t> Info:</a:t>
            </a:r>
          </a:p>
          <a:p>
            <a:r>
              <a:rPr lang="en-US" dirty="0"/>
              <a:t>https://</a:t>
            </a:r>
            <a:r>
              <a:rPr lang="en-US" dirty="0" err="1"/>
              <a:t>developer.ibm.com</a:t>
            </a:r>
            <a:r>
              <a:rPr lang="en-US" dirty="0"/>
              <a:t>/recipes/tutorials/use-</a:t>
            </a:r>
            <a:r>
              <a:rPr lang="en-US" dirty="0" err="1"/>
              <a:t>kubernetes</a:t>
            </a:r>
            <a:r>
              <a:rPr lang="en-US" dirty="0"/>
              <a:t>-secrets-to-make-your-app-portable-across-clouds/</a:t>
            </a:r>
          </a:p>
          <a:p>
            <a:endParaRPr lang="en-US" dirty="0"/>
          </a:p>
        </p:txBody>
      </p:sp>
    </p:spTree>
    <p:extLst>
      <p:ext uri="{BB962C8B-B14F-4D97-AF65-F5344CB8AC3E}">
        <p14:creationId xmlns:p14="http://schemas.microsoft.com/office/powerpoint/2010/main" val="40071256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5080528"/>
            <a:ext cx="6133468" cy="3490620"/>
          </a:xfrm>
          <a:prstGeom prst="rect">
            <a:avLst/>
          </a:prstGeom>
          <a:solidFill>
            <a:schemeClr val="bg1"/>
          </a:solidFill>
        </p:spPr>
        <p:txBody>
          <a:bodyPr lIns="95747" tIns="47873" rIns="95747" bIns="47873"/>
          <a:lstStyle/>
          <a:p>
            <a:r>
              <a:rPr lang="en-US" dirty="0"/>
              <a:t>http://</a:t>
            </a:r>
            <a:r>
              <a:rPr lang="en-US" dirty="0" err="1"/>
              <a:t>kubernetesbyexample.com</a:t>
            </a:r>
            <a:r>
              <a:rPr lang="en-US" dirty="0"/>
              <a:t>/secrets/</a:t>
            </a:r>
          </a:p>
          <a:p>
            <a:endParaRPr lang="en-US" dirty="0"/>
          </a:p>
          <a:p>
            <a:r>
              <a:rPr lang="en-US" sz="1300" b="1" dirty="0"/>
              <a:t>1. echo</a:t>
            </a:r>
            <a:r>
              <a:rPr lang="en-US" sz="1300" dirty="0"/>
              <a:t> -n "A19fh68B001j" &gt; ./</a:t>
            </a:r>
            <a:r>
              <a:rPr lang="en-US" sz="1300" dirty="0" err="1"/>
              <a:t>apikey.txt</a:t>
            </a:r>
            <a:endParaRPr lang="en-US" sz="1300" dirty="0"/>
          </a:p>
          <a:p>
            <a:endParaRPr lang="en-US" dirty="0"/>
          </a:p>
          <a:p>
            <a:r>
              <a:rPr lang="en-US" dirty="0"/>
              <a:t>2. </a:t>
            </a:r>
            <a:r>
              <a:rPr lang="en-US" sz="1300" dirty="0" err="1"/>
              <a:t>kubectl</a:t>
            </a:r>
            <a:r>
              <a:rPr lang="en-US" sz="1300" dirty="0"/>
              <a:t> create secret generic </a:t>
            </a:r>
            <a:r>
              <a:rPr lang="en-US" sz="1300" dirty="0" err="1"/>
              <a:t>apikey</a:t>
            </a:r>
            <a:r>
              <a:rPr lang="en-US" sz="1300" dirty="0"/>
              <a:t> --from-file=./</a:t>
            </a:r>
            <a:r>
              <a:rPr lang="en-US" sz="1300" dirty="0" err="1"/>
              <a:t>apikey.txt</a:t>
            </a:r>
            <a:endParaRPr lang="en-US" sz="1300" dirty="0"/>
          </a:p>
          <a:p>
            <a:endParaRPr lang="en-US" sz="1300" dirty="0"/>
          </a:p>
          <a:p>
            <a:r>
              <a:rPr lang="en-US" sz="1300" dirty="0"/>
              <a:t>3. </a:t>
            </a:r>
            <a:r>
              <a:rPr lang="en-US" sz="1300" dirty="0" err="1"/>
              <a:t>kubectl</a:t>
            </a:r>
            <a:r>
              <a:rPr lang="en-US" sz="1300" dirty="0"/>
              <a:t> describe secrets/</a:t>
            </a:r>
            <a:r>
              <a:rPr lang="en-US" sz="1300" dirty="0" err="1"/>
              <a:t>apikey</a:t>
            </a:r>
            <a:endParaRPr lang="en-US" sz="1300" dirty="0"/>
          </a:p>
          <a:p>
            <a:endParaRPr lang="en-US" sz="1300" dirty="0"/>
          </a:p>
          <a:p>
            <a:r>
              <a:rPr lang="en-US" sz="1300" dirty="0"/>
              <a:t>4. </a:t>
            </a:r>
            <a:r>
              <a:rPr lang="en-US" sz="1300" dirty="0" err="1"/>
              <a:t>kubectl</a:t>
            </a:r>
            <a:r>
              <a:rPr lang="en-US" sz="1300" dirty="0"/>
              <a:t> create -f https://</a:t>
            </a:r>
            <a:r>
              <a:rPr lang="en-US" sz="1300" dirty="0" err="1"/>
              <a:t>raw.githubusercontent.com</a:t>
            </a:r>
            <a:r>
              <a:rPr lang="en-US" sz="1300" dirty="0"/>
              <a:t>/</a:t>
            </a:r>
            <a:r>
              <a:rPr lang="en-US" sz="1300" dirty="0" err="1"/>
              <a:t>mhausenblas</a:t>
            </a:r>
            <a:r>
              <a:rPr lang="en-US" sz="1300" dirty="0"/>
              <a:t>/</a:t>
            </a:r>
            <a:r>
              <a:rPr lang="en-US" sz="1300" dirty="0" err="1"/>
              <a:t>kbe</a:t>
            </a:r>
            <a:r>
              <a:rPr lang="en-US" sz="1300" dirty="0"/>
              <a:t>/master/specs/secrets/</a:t>
            </a:r>
            <a:r>
              <a:rPr lang="en-US" sz="1300" dirty="0" err="1"/>
              <a:t>pod.yaml</a:t>
            </a:r>
            <a:endParaRPr lang="en-US" sz="1300" dirty="0"/>
          </a:p>
          <a:p>
            <a:endParaRPr lang="en-US" sz="1300" dirty="0"/>
          </a:p>
          <a:p>
            <a:r>
              <a:rPr lang="en-US" sz="1300" dirty="0"/>
              <a:t>5. </a:t>
            </a:r>
            <a:r>
              <a:rPr lang="en-US" sz="1300" dirty="0" err="1"/>
              <a:t>kubectl</a:t>
            </a:r>
            <a:r>
              <a:rPr lang="en-US" sz="1300" dirty="0"/>
              <a:t> exec </a:t>
            </a:r>
            <a:r>
              <a:rPr lang="en-US" sz="1300" dirty="0" err="1"/>
              <a:t>consumesec</a:t>
            </a:r>
            <a:r>
              <a:rPr lang="en-US" sz="1300" dirty="0"/>
              <a:t> -c shell -</a:t>
            </a:r>
            <a:r>
              <a:rPr lang="en-US" sz="1300" dirty="0" err="1"/>
              <a:t>i</a:t>
            </a:r>
            <a:r>
              <a:rPr lang="en-US" sz="1300" dirty="0"/>
              <a:t> -t </a:t>
            </a:r>
            <a:r>
              <a:rPr lang="mr-IN" sz="1300" dirty="0"/>
              <a:t>–</a:t>
            </a:r>
            <a:r>
              <a:rPr lang="en-US" sz="1300" dirty="0"/>
              <a:t> bash</a:t>
            </a:r>
          </a:p>
          <a:p>
            <a:endParaRPr lang="en-US" sz="1300" dirty="0"/>
          </a:p>
          <a:p>
            <a:r>
              <a:rPr lang="en-US" sz="1300" dirty="0"/>
              <a:t>6. mount | grep </a:t>
            </a:r>
            <a:r>
              <a:rPr lang="en-US" sz="1300" dirty="0" err="1"/>
              <a:t>apikey</a:t>
            </a:r>
            <a:endParaRPr lang="en-US" sz="1300" dirty="0"/>
          </a:p>
          <a:p>
            <a:endParaRPr lang="en-US" sz="1300" dirty="0"/>
          </a:p>
          <a:p>
            <a:r>
              <a:rPr lang="en-US" sz="1300" dirty="0"/>
              <a:t>7. cat /</a:t>
            </a:r>
            <a:r>
              <a:rPr lang="en-US" sz="1300" dirty="0" err="1"/>
              <a:t>tmp</a:t>
            </a:r>
            <a:r>
              <a:rPr lang="en-US" sz="1300" dirty="0"/>
              <a:t>/</a:t>
            </a:r>
            <a:r>
              <a:rPr lang="en-US" sz="1300" dirty="0" err="1"/>
              <a:t>apikey</a:t>
            </a:r>
            <a:r>
              <a:rPr lang="en-US" sz="1300" dirty="0"/>
              <a:t>/</a:t>
            </a:r>
            <a:r>
              <a:rPr lang="en-US" sz="1300" dirty="0" err="1"/>
              <a:t>apikey.txt</a:t>
            </a:r>
            <a:endParaRPr lang="en-US" dirty="0"/>
          </a:p>
        </p:txBody>
      </p:sp>
    </p:spTree>
    <p:extLst>
      <p:ext uri="{BB962C8B-B14F-4D97-AF65-F5344CB8AC3E}">
        <p14:creationId xmlns:p14="http://schemas.microsoft.com/office/powerpoint/2010/main" val="311300135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98948"/>
            <a:ext cx="5852160" cy="3702102"/>
          </a:xfrm>
          <a:prstGeom prst="rect">
            <a:avLst/>
          </a:prstGeom>
        </p:spPr>
        <p:txBody>
          <a:bodyPr lIns="95747" tIns="47873" rIns="95747" bIns="47873"/>
          <a:lstStyle/>
          <a:p>
            <a:pPr>
              <a:buClr>
                <a:schemeClr val="dk1"/>
              </a:buClr>
              <a:buSzPct val="91666"/>
            </a:pPr>
            <a:r>
              <a:rPr lang="en-US" dirty="0"/>
              <a:t>Note:  Students using GCP will need to use </a:t>
            </a:r>
            <a:r>
              <a:rPr lang="en-US" dirty="0" err="1"/>
              <a:t>kubectl</a:t>
            </a:r>
            <a:r>
              <a:rPr lang="en-US" dirty="0"/>
              <a:t> instead of </a:t>
            </a:r>
            <a:r>
              <a:rPr lang="en-US" dirty="0" err="1"/>
              <a:t>minikube</a:t>
            </a:r>
            <a:endParaRPr lang="en-US" dirty="0"/>
          </a:p>
          <a:p>
            <a:pPr>
              <a:buClr>
                <a:schemeClr val="dk1"/>
              </a:buClr>
              <a:buSzPct val="91666"/>
            </a:pPr>
            <a:r>
              <a:rPr lang="en-US" dirty="0"/>
              <a:t>https://</a:t>
            </a:r>
            <a:r>
              <a:rPr lang="en-US" dirty="0" err="1"/>
              <a:t>kubernetes.io</a:t>
            </a:r>
            <a:r>
              <a:rPr lang="en-US" dirty="0"/>
              <a:t>/docs/tutorials/stateful-application/</a:t>
            </a:r>
            <a:r>
              <a:rPr lang="en-US" dirty="0" err="1"/>
              <a:t>mysql</a:t>
            </a:r>
            <a:r>
              <a:rPr lang="en-US" dirty="0"/>
              <a:t>-</a:t>
            </a:r>
            <a:r>
              <a:rPr lang="en-US" dirty="0" err="1"/>
              <a:t>wordpress</a:t>
            </a:r>
            <a:r>
              <a:rPr lang="en-US" dirty="0"/>
              <a:t>-persistent-volume/</a:t>
            </a:r>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391714259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5068573"/>
            <a:ext cx="6072971" cy="3812537"/>
          </a:xfrm>
          <a:prstGeom prst="rect">
            <a:avLst/>
          </a:prstGeom>
          <a:solidFill>
            <a:schemeClr val="bg1"/>
          </a:solidFill>
        </p:spPr>
        <p:txBody>
          <a:bodyPr lIns="95747" tIns="47873" rIns="95747" bIns="47873"/>
          <a:lstStyle/>
          <a:p>
            <a:r>
              <a:rPr lang="en-US" dirty="0"/>
              <a:t>Print Logs</a:t>
            </a:r>
          </a:p>
          <a:p>
            <a:r>
              <a:rPr lang="en-US" dirty="0" err="1"/>
              <a:t>Kubectl</a:t>
            </a:r>
            <a:r>
              <a:rPr lang="en-US" dirty="0"/>
              <a:t> logs </a:t>
            </a:r>
            <a:r>
              <a:rPr lang="en-US" dirty="0" err="1"/>
              <a:t>logme</a:t>
            </a:r>
            <a:endParaRPr lang="en-US" dirty="0"/>
          </a:p>
          <a:p>
            <a:endParaRPr lang="en-US" dirty="0"/>
          </a:p>
          <a:p>
            <a:r>
              <a:rPr lang="en-US" dirty="0"/>
              <a:t>Stream logs</a:t>
            </a:r>
          </a:p>
          <a:p>
            <a:r>
              <a:rPr lang="en-US" dirty="0" err="1"/>
              <a:t>Kubectl</a:t>
            </a:r>
            <a:r>
              <a:rPr lang="en-US" dirty="0"/>
              <a:t> logs</a:t>
            </a:r>
            <a:r>
              <a:rPr lang="en-US" baseline="0" dirty="0"/>
              <a:t> </a:t>
            </a:r>
            <a:r>
              <a:rPr lang="mr-IN" baseline="0" dirty="0"/>
              <a:t>–</a:t>
            </a:r>
            <a:r>
              <a:rPr lang="en-US" baseline="0" dirty="0"/>
              <a:t>f </a:t>
            </a:r>
            <a:r>
              <a:rPr lang="en-US" baseline="0" dirty="0" err="1"/>
              <a:t>logme</a:t>
            </a:r>
            <a:endParaRPr lang="en-US" dirty="0"/>
          </a:p>
        </p:txBody>
      </p:sp>
    </p:spTree>
    <p:extLst>
      <p:ext uri="{BB962C8B-B14F-4D97-AF65-F5344CB8AC3E}">
        <p14:creationId xmlns:p14="http://schemas.microsoft.com/office/powerpoint/2010/main" val="2069969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65298"/>
            <a:ext cx="5852160" cy="4016141"/>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50086062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3463" y="4793627"/>
            <a:ext cx="6975676" cy="4807573"/>
          </a:xfrm>
          <a:prstGeom prst="rect">
            <a:avLst/>
          </a:prstGeom>
          <a:solidFill>
            <a:schemeClr val="bg1"/>
          </a:solidFill>
        </p:spPr>
        <p:txBody>
          <a:bodyPr lIns="95747" tIns="47873" rIns="95747" bIns="47873"/>
          <a:lstStyle/>
          <a:p>
            <a:r>
              <a:rPr lang="en-US" sz="1000" dirty="0"/>
              <a:t>Create a </a:t>
            </a:r>
            <a:r>
              <a:rPr lang="en-US" sz="1000" dirty="0" err="1"/>
              <a:t>loging</a:t>
            </a:r>
            <a:r>
              <a:rPr lang="en-US" sz="1000" dirty="0"/>
              <a:t> pod</a:t>
            </a:r>
          </a:p>
          <a:p>
            <a:endParaRPr lang="en-US" sz="1000" dirty="0"/>
          </a:p>
          <a:p>
            <a:r>
              <a:rPr lang="en-US" sz="1000" dirty="0"/>
              <a:t>1. </a:t>
            </a:r>
            <a:r>
              <a:rPr lang="en-US" sz="1000" dirty="0" err="1"/>
              <a:t>kubectl</a:t>
            </a:r>
            <a:r>
              <a:rPr lang="en-US" sz="1000" dirty="0"/>
              <a:t> create -f https://</a:t>
            </a:r>
            <a:r>
              <a:rPr lang="en-US" sz="1000" dirty="0" err="1"/>
              <a:t>raw.githubusercontent.com</a:t>
            </a:r>
            <a:r>
              <a:rPr lang="en-US" sz="1000" dirty="0"/>
              <a:t>/</a:t>
            </a:r>
            <a:r>
              <a:rPr lang="en-US" sz="1000" dirty="0" err="1"/>
              <a:t>mhausenblas</a:t>
            </a:r>
            <a:r>
              <a:rPr lang="en-US" sz="1000" dirty="0"/>
              <a:t>/</a:t>
            </a:r>
            <a:r>
              <a:rPr lang="en-US" sz="1000" dirty="0" err="1"/>
              <a:t>kbe</a:t>
            </a:r>
            <a:r>
              <a:rPr lang="en-US" sz="1000" dirty="0"/>
              <a:t>/master/specs/logging/</a:t>
            </a:r>
            <a:r>
              <a:rPr lang="en-US" sz="1000" dirty="0" err="1"/>
              <a:t>pod.yaml</a:t>
            </a:r>
            <a:endParaRPr lang="en-US" sz="1000" dirty="0"/>
          </a:p>
          <a:p>
            <a:endParaRPr lang="en-US" sz="1000" dirty="0"/>
          </a:p>
          <a:p>
            <a:r>
              <a:rPr lang="en-US" sz="1000" dirty="0"/>
              <a:t>Grab the last few lines of logs</a:t>
            </a:r>
          </a:p>
          <a:p>
            <a:endParaRPr lang="en-US" sz="1000" dirty="0"/>
          </a:p>
          <a:p>
            <a:r>
              <a:rPr lang="en-US" sz="1000" dirty="0"/>
              <a:t>2. </a:t>
            </a:r>
            <a:r>
              <a:rPr lang="en-US" sz="1000" dirty="0" err="1"/>
              <a:t>kubectl</a:t>
            </a:r>
            <a:r>
              <a:rPr lang="en-US" sz="1000" dirty="0"/>
              <a:t> logs --tail=5 </a:t>
            </a:r>
            <a:r>
              <a:rPr lang="en-US" sz="1000" dirty="0" err="1"/>
              <a:t>logme</a:t>
            </a:r>
            <a:r>
              <a:rPr lang="en-US" sz="1000" dirty="0"/>
              <a:t> -c gen</a:t>
            </a:r>
          </a:p>
          <a:p>
            <a:endParaRPr lang="en-US" sz="1000" dirty="0"/>
          </a:p>
          <a:p>
            <a:r>
              <a:rPr lang="en-US" sz="1000" dirty="0"/>
              <a:t>Grab a stream of the logs</a:t>
            </a:r>
          </a:p>
          <a:p>
            <a:endParaRPr lang="en-US" sz="1000" dirty="0"/>
          </a:p>
          <a:p>
            <a:r>
              <a:rPr lang="en-US" sz="1000" dirty="0"/>
              <a:t>3. </a:t>
            </a:r>
            <a:r>
              <a:rPr lang="en-US" sz="1000" dirty="0" err="1"/>
              <a:t>kubectl</a:t>
            </a:r>
            <a:r>
              <a:rPr lang="en-US" sz="1000" dirty="0"/>
              <a:t> logs -f --since=10s </a:t>
            </a:r>
            <a:r>
              <a:rPr lang="en-US" sz="1000" dirty="0" err="1"/>
              <a:t>logme</a:t>
            </a:r>
            <a:r>
              <a:rPr lang="en-US" sz="1000" dirty="0"/>
              <a:t> -c gen</a:t>
            </a:r>
          </a:p>
          <a:p>
            <a:pPr marL="239367" indent="-239367">
              <a:buAutoNum type="arabicPeriod"/>
            </a:pPr>
            <a:endParaRPr lang="en-US" sz="1000" dirty="0"/>
          </a:p>
          <a:p>
            <a:r>
              <a:rPr lang="en-US" sz="1000" dirty="0"/>
              <a:t>Clean up</a:t>
            </a:r>
          </a:p>
          <a:p>
            <a:endParaRPr lang="en-US" sz="1000" dirty="0"/>
          </a:p>
          <a:p>
            <a:pPr defTabSz="478734">
              <a:defRPr/>
            </a:pPr>
            <a:r>
              <a:rPr lang="en-US" sz="1000" dirty="0"/>
              <a:t>4. </a:t>
            </a:r>
            <a:r>
              <a:rPr lang="en-US" sz="1000" dirty="0" err="1"/>
              <a:t>kubectl</a:t>
            </a:r>
            <a:r>
              <a:rPr lang="en-US" sz="1000" dirty="0"/>
              <a:t> delete -f https://</a:t>
            </a:r>
            <a:r>
              <a:rPr lang="en-US" sz="1000" dirty="0" err="1"/>
              <a:t>raw.githubusercontent.com</a:t>
            </a:r>
            <a:r>
              <a:rPr lang="en-US" sz="1000" dirty="0"/>
              <a:t>/</a:t>
            </a:r>
            <a:r>
              <a:rPr lang="en-US" sz="1000" dirty="0" err="1"/>
              <a:t>mhausenblas</a:t>
            </a:r>
            <a:r>
              <a:rPr lang="en-US" sz="1000" dirty="0"/>
              <a:t>/</a:t>
            </a:r>
            <a:r>
              <a:rPr lang="en-US" sz="1000" dirty="0" err="1"/>
              <a:t>kbe</a:t>
            </a:r>
            <a:r>
              <a:rPr lang="en-US" sz="1000" dirty="0"/>
              <a:t>/master/specs/logging/</a:t>
            </a:r>
            <a:r>
              <a:rPr lang="en-US" sz="1000" dirty="0" err="1"/>
              <a:t>pod.yaml</a:t>
            </a:r>
            <a:endParaRPr lang="en-US" sz="1000" dirty="0"/>
          </a:p>
          <a:p>
            <a:endParaRPr lang="en-US" sz="1000" dirty="0"/>
          </a:p>
          <a:p>
            <a:r>
              <a:rPr lang="en-US" sz="1000" dirty="0"/>
              <a:t>Now launch a container that performs an action and then exits. Give it a minute or so to close out</a:t>
            </a:r>
          </a:p>
          <a:p>
            <a:endParaRPr lang="en-US" sz="1000" dirty="0"/>
          </a:p>
          <a:p>
            <a:r>
              <a:rPr lang="en-US" sz="1000" dirty="0"/>
              <a:t>5. </a:t>
            </a:r>
            <a:r>
              <a:rPr lang="en-US" sz="1000" dirty="0" err="1"/>
              <a:t>kubectl</a:t>
            </a:r>
            <a:r>
              <a:rPr lang="en-US" sz="1000" dirty="0"/>
              <a:t> create -f https://</a:t>
            </a:r>
            <a:r>
              <a:rPr lang="en-US" sz="1000" dirty="0" err="1"/>
              <a:t>raw.githubusercontent.com</a:t>
            </a:r>
            <a:r>
              <a:rPr lang="en-US" sz="1000" dirty="0"/>
              <a:t>/</a:t>
            </a:r>
            <a:r>
              <a:rPr lang="en-US" sz="1000" dirty="0" err="1"/>
              <a:t>mhausenblas</a:t>
            </a:r>
            <a:r>
              <a:rPr lang="en-US" sz="1000" dirty="0"/>
              <a:t>/</a:t>
            </a:r>
            <a:r>
              <a:rPr lang="en-US" sz="1000" dirty="0" err="1"/>
              <a:t>kbe</a:t>
            </a:r>
            <a:r>
              <a:rPr lang="en-US" sz="1000" dirty="0"/>
              <a:t>/master/specs/logging/</a:t>
            </a:r>
            <a:r>
              <a:rPr lang="en-US" sz="1000" dirty="0" err="1"/>
              <a:t>oneshotpod.yaml</a:t>
            </a:r>
            <a:endParaRPr lang="en-US" sz="1000" dirty="0"/>
          </a:p>
          <a:p>
            <a:endParaRPr lang="en-US" sz="1000" dirty="0"/>
          </a:p>
          <a:p>
            <a:r>
              <a:rPr lang="en-US" sz="1000" dirty="0"/>
              <a:t>Now output the logs of this container</a:t>
            </a:r>
          </a:p>
          <a:p>
            <a:endParaRPr lang="en-US" sz="1000" dirty="0"/>
          </a:p>
          <a:p>
            <a:r>
              <a:rPr lang="en-US" sz="1000" dirty="0"/>
              <a:t>6. </a:t>
            </a:r>
            <a:r>
              <a:rPr lang="en-US" sz="1000" dirty="0" err="1"/>
              <a:t>kubectl</a:t>
            </a:r>
            <a:r>
              <a:rPr lang="en-US" sz="1000" dirty="0"/>
              <a:t> logs -p </a:t>
            </a:r>
            <a:r>
              <a:rPr lang="en-US" sz="1000" dirty="0" err="1"/>
              <a:t>oneshot</a:t>
            </a:r>
            <a:r>
              <a:rPr lang="en-US" sz="1000" dirty="0"/>
              <a:t> -c gen</a:t>
            </a:r>
          </a:p>
          <a:p>
            <a:endParaRPr lang="en-US" sz="1000" dirty="0"/>
          </a:p>
          <a:p>
            <a:r>
              <a:rPr lang="en-US" sz="1000" dirty="0"/>
              <a:t>Clean up</a:t>
            </a:r>
          </a:p>
          <a:p>
            <a:endParaRPr lang="en-US" sz="1000" dirty="0"/>
          </a:p>
          <a:p>
            <a:pPr defTabSz="478734">
              <a:defRPr/>
            </a:pPr>
            <a:r>
              <a:rPr lang="en-US" sz="1000" dirty="0"/>
              <a:t>7. </a:t>
            </a:r>
            <a:r>
              <a:rPr lang="en-US" sz="1000" dirty="0" err="1"/>
              <a:t>kubectl</a:t>
            </a:r>
            <a:r>
              <a:rPr lang="en-US" sz="1000" dirty="0"/>
              <a:t> delete -f https://</a:t>
            </a:r>
            <a:r>
              <a:rPr lang="en-US" sz="1000" dirty="0" err="1"/>
              <a:t>raw.githubusercontent.com</a:t>
            </a:r>
            <a:r>
              <a:rPr lang="en-US" sz="1000" dirty="0"/>
              <a:t>/</a:t>
            </a:r>
            <a:r>
              <a:rPr lang="en-US" sz="1000" dirty="0" err="1"/>
              <a:t>mhausenblas</a:t>
            </a:r>
            <a:r>
              <a:rPr lang="en-US" sz="1000" dirty="0"/>
              <a:t>/</a:t>
            </a:r>
            <a:r>
              <a:rPr lang="en-US" sz="1000" dirty="0" err="1"/>
              <a:t>kbe</a:t>
            </a:r>
            <a:r>
              <a:rPr lang="en-US" sz="1000" dirty="0"/>
              <a:t>/master/specs/logging/</a:t>
            </a:r>
            <a:r>
              <a:rPr lang="en-US" sz="1000" dirty="0" err="1"/>
              <a:t>oneshotpod.yaml</a:t>
            </a:r>
            <a:endParaRPr lang="en-US" sz="1000" dirty="0"/>
          </a:p>
          <a:p>
            <a:endParaRPr lang="en-US" sz="1000" dirty="0"/>
          </a:p>
          <a:p>
            <a:r>
              <a:rPr lang="en-US" sz="1000" dirty="0"/>
              <a:t>http://</a:t>
            </a:r>
            <a:r>
              <a:rPr lang="en-US" sz="1000" dirty="0" err="1"/>
              <a:t>kubernetesbyexample.com</a:t>
            </a:r>
            <a:r>
              <a:rPr lang="en-US" sz="1000" dirty="0"/>
              <a:t>/logging/</a:t>
            </a:r>
          </a:p>
        </p:txBody>
      </p:sp>
    </p:spTree>
    <p:extLst>
      <p:ext uri="{BB962C8B-B14F-4D97-AF65-F5344CB8AC3E}">
        <p14:creationId xmlns:p14="http://schemas.microsoft.com/office/powerpoint/2010/main" val="271953465"/>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5104436"/>
            <a:ext cx="6158160" cy="3598209"/>
          </a:xfrm>
          <a:prstGeom prst="rect">
            <a:avLst/>
          </a:prstGeom>
          <a:solidFill>
            <a:schemeClr val="bg1"/>
          </a:solidFill>
        </p:spPr>
        <p:txBody>
          <a:bodyPr lIns="95747" tIns="47873" rIns="95747" bIns="47873"/>
          <a:lstStyle/>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94904963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98135639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5104436"/>
            <a:ext cx="6158160" cy="3598209"/>
          </a:xfrm>
          <a:prstGeom prst="rect">
            <a:avLst/>
          </a:prstGeom>
          <a:solidFill>
            <a:schemeClr val="bg1"/>
          </a:solidFill>
        </p:spPr>
        <p:txBody>
          <a:bodyPr lIns="95747" tIns="47873" rIns="95747" bIns="47873"/>
          <a:lstStyle/>
          <a:p>
            <a:pPr marL="239367" indent="-239367">
              <a:buClr>
                <a:schemeClr val="dk1"/>
              </a:buClr>
              <a:buSzPct val="91666"/>
              <a:buAutoNum type="arabicPeriod"/>
            </a:pPr>
            <a:r>
              <a:rPr lang="en-US" dirty="0" err="1"/>
              <a:t>git</a:t>
            </a:r>
            <a:r>
              <a:rPr lang="en-US" dirty="0"/>
              <a:t> clone https://</a:t>
            </a:r>
            <a:r>
              <a:rPr lang="en-US" dirty="0" err="1"/>
              <a:t>github.com</a:t>
            </a:r>
            <a:r>
              <a:rPr lang="en-US" dirty="0"/>
              <a:t>/</a:t>
            </a:r>
            <a:r>
              <a:rPr lang="en-US" dirty="0" err="1"/>
              <a:t>kubernetes</a:t>
            </a:r>
            <a:r>
              <a:rPr lang="en-US" dirty="0"/>
              <a:t>/</a:t>
            </a:r>
            <a:r>
              <a:rPr lang="en-US" dirty="0" err="1"/>
              <a:t>examples.git</a:t>
            </a:r>
            <a:endParaRPr lang="en-US" dirty="0"/>
          </a:p>
          <a:p>
            <a:pPr marL="239367" indent="-239367">
              <a:buClr>
                <a:schemeClr val="dk1"/>
              </a:buClr>
              <a:buSzPct val="91666"/>
              <a:buAutoNum type="arabicPeriod"/>
            </a:pPr>
            <a:endParaRPr lang="en-US" dirty="0"/>
          </a:p>
          <a:p>
            <a:pPr marL="239367" indent="-239367">
              <a:buClr>
                <a:schemeClr val="dk1"/>
              </a:buClr>
              <a:buSzPct val="91666"/>
              <a:buAutoNum type="arabicPeriod"/>
            </a:pPr>
            <a:r>
              <a:rPr lang="en-US" dirty="0"/>
              <a:t>Follow</a:t>
            </a:r>
            <a:r>
              <a:rPr lang="en-US" baseline="0" dirty="0"/>
              <a:t> along here https://</a:t>
            </a:r>
            <a:r>
              <a:rPr lang="en-US" baseline="0" dirty="0" err="1"/>
              <a:t>github.com</a:t>
            </a:r>
            <a:r>
              <a:rPr lang="en-US" baseline="0" dirty="0"/>
              <a:t>/</a:t>
            </a:r>
            <a:r>
              <a:rPr lang="en-US" baseline="0" dirty="0" err="1"/>
              <a:t>kubernetes</a:t>
            </a:r>
            <a:r>
              <a:rPr lang="en-US" baseline="0" dirty="0"/>
              <a:t>/examples/tree/master/staging/</a:t>
            </a:r>
            <a:r>
              <a:rPr lang="en-US" baseline="0" dirty="0" err="1"/>
              <a:t>elasticsearch</a:t>
            </a:r>
            <a:endParaRPr lang="en-US" baseline="0" dirty="0"/>
          </a:p>
          <a:p>
            <a:pPr marL="239367" indent="-239367">
              <a:buClr>
                <a:schemeClr val="dk1"/>
              </a:buClr>
              <a:buSzPct val="91666"/>
              <a:buAutoNum type="arabicPeriod"/>
            </a:pPr>
            <a:endParaRPr lang="en-US" baseline="0" dirty="0"/>
          </a:p>
          <a:p>
            <a:pPr>
              <a:buClr>
                <a:schemeClr val="dk1"/>
              </a:buClr>
              <a:buSzPct val="91666"/>
            </a:pPr>
            <a:r>
              <a:rPr lang="en-US" baseline="0" dirty="0"/>
              <a:t>Bonus:</a:t>
            </a:r>
          </a:p>
          <a:p>
            <a:pPr>
              <a:buClr>
                <a:schemeClr val="dk1"/>
              </a:buClr>
              <a:buSzPct val="91666"/>
            </a:pPr>
            <a:endParaRPr lang="en-US" baseline="0" dirty="0"/>
          </a:p>
          <a:p>
            <a:pPr>
              <a:buClr>
                <a:schemeClr val="dk1"/>
              </a:buClr>
              <a:buSzPct val="91666"/>
            </a:pPr>
            <a:r>
              <a:rPr lang="en-US" baseline="0" dirty="0"/>
              <a:t>Deploy production ready cluster </a:t>
            </a:r>
          </a:p>
          <a:p>
            <a:pPr>
              <a:buClr>
                <a:schemeClr val="dk1"/>
              </a:buClr>
              <a:buSzPct val="91666"/>
            </a:pPr>
            <a:endParaRPr lang="en-US" baseline="0" dirty="0"/>
          </a:p>
          <a:p>
            <a:pPr>
              <a:buClr>
                <a:schemeClr val="dk1"/>
              </a:buClr>
              <a:buSzPct val="91666"/>
            </a:pPr>
            <a:r>
              <a:rPr lang="en-US" dirty="0"/>
              <a:t>https://</a:t>
            </a:r>
            <a:r>
              <a:rPr lang="en-US" dirty="0" err="1"/>
              <a:t>github.com</a:t>
            </a:r>
            <a:r>
              <a:rPr lang="en-US" dirty="0"/>
              <a:t>/</a:t>
            </a:r>
            <a:r>
              <a:rPr lang="en-US" dirty="0" err="1"/>
              <a:t>pires</a:t>
            </a:r>
            <a:r>
              <a:rPr lang="en-US" dirty="0"/>
              <a:t>/</a:t>
            </a:r>
            <a:r>
              <a:rPr lang="en-US" dirty="0" err="1"/>
              <a:t>kubernetes</a:t>
            </a:r>
            <a:r>
              <a:rPr lang="en-US" dirty="0"/>
              <a:t>-</a:t>
            </a:r>
            <a:r>
              <a:rPr lang="en-US" dirty="0" err="1"/>
              <a:t>elasticsearch</a:t>
            </a:r>
            <a:r>
              <a:rPr lang="en-US" dirty="0"/>
              <a:t>-cluster</a:t>
            </a:r>
          </a:p>
          <a:p>
            <a:pPr>
              <a:buClr>
                <a:schemeClr val="dk1"/>
              </a:buClr>
              <a:buSzPct val="91666"/>
            </a:pPr>
            <a:endParaRPr lang="en-US" dirty="0"/>
          </a:p>
          <a:p>
            <a:pPr>
              <a:buClr>
                <a:schemeClr val="dk1"/>
              </a:buClr>
              <a:buSzPct val="91666"/>
            </a:pPr>
            <a:r>
              <a:rPr lang="en-US" dirty="0"/>
              <a:t>Bonus #2</a:t>
            </a:r>
          </a:p>
          <a:p>
            <a:pPr>
              <a:buClr>
                <a:schemeClr val="dk1"/>
              </a:buClr>
              <a:buSzPct val="91666"/>
            </a:pPr>
            <a:endParaRPr lang="en-US" dirty="0"/>
          </a:p>
          <a:p>
            <a:pPr>
              <a:buClr>
                <a:schemeClr val="dk1"/>
              </a:buClr>
              <a:buSzPct val="91666"/>
            </a:pPr>
            <a:r>
              <a:rPr lang="en-US" dirty="0"/>
              <a:t>Expose </a:t>
            </a:r>
            <a:r>
              <a:rPr lang="en-US" dirty="0" err="1"/>
              <a:t>Kibana</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239629312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698947"/>
            <a:ext cx="5982208" cy="4182162"/>
          </a:xfrm>
          <a:prstGeom prst="rect">
            <a:avLst/>
          </a:prstGeom>
        </p:spPr>
        <p:txBody>
          <a:bodyPr lIns="95747" tIns="47873" rIns="95747" bIns="47873"/>
          <a:lstStyle/>
          <a:p>
            <a:r>
              <a:rPr lang="en-US" dirty="0"/>
              <a:t>https://</a:t>
            </a:r>
            <a:r>
              <a:rPr lang="en-US" dirty="0" err="1"/>
              <a:t>kubernetes.io</a:t>
            </a:r>
            <a:r>
              <a:rPr lang="en-US" dirty="0"/>
              <a:t>/docs/concepts/workloads/controllers/</a:t>
            </a:r>
            <a:r>
              <a:rPr lang="en-US" dirty="0" err="1"/>
              <a:t>statefulset</a:t>
            </a:r>
            <a:r>
              <a:rPr lang="en-US" dirty="0"/>
              <a:t>/</a:t>
            </a:r>
          </a:p>
        </p:txBody>
      </p:sp>
    </p:spTree>
    <p:extLst>
      <p:ext uri="{BB962C8B-B14F-4D97-AF65-F5344CB8AC3E}">
        <p14:creationId xmlns:p14="http://schemas.microsoft.com/office/powerpoint/2010/main" val="383102857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4865352"/>
            <a:ext cx="6207546" cy="3813384"/>
          </a:xfrm>
          <a:prstGeom prst="rect">
            <a:avLst/>
          </a:prstGeom>
          <a:solidFill>
            <a:schemeClr val="bg1"/>
          </a:solidFill>
        </p:spPr>
        <p:txBody>
          <a:bodyPr lIns="95747" tIns="47873" rIns="95747" bIns="47873"/>
          <a:lstStyle/>
          <a:p>
            <a:pPr>
              <a:buClr>
                <a:schemeClr val="dk1"/>
              </a:buClr>
              <a:buSzPct val="91666"/>
            </a:pPr>
            <a:r>
              <a:rPr lang="en-US" dirty="0"/>
              <a:t>https://</a:t>
            </a:r>
            <a:r>
              <a:rPr lang="en-US" dirty="0" err="1"/>
              <a:t>kubernetes.io</a:t>
            </a:r>
            <a:r>
              <a:rPr lang="en-US" dirty="0"/>
              <a:t>/docs/tasks/run-application/run-replicated-stateful-application/</a:t>
            </a:r>
          </a:p>
          <a:p>
            <a:pPr>
              <a:buClr>
                <a:schemeClr val="dk1"/>
              </a:buClr>
              <a:buSzPct val="91666"/>
            </a:pPr>
            <a:endParaRPr lang="en-US" dirty="0"/>
          </a:p>
          <a:p>
            <a:pPr>
              <a:buClr>
                <a:schemeClr val="dk1"/>
              </a:buClr>
              <a:buSzPct val="91666"/>
            </a:pPr>
            <a:r>
              <a:rPr lang="en-US" dirty="0"/>
              <a:t>Note:</a:t>
            </a:r>
            <a:r>
              <a:rPr lang="en-US" baseline="0" dirty="0"/>
              <a:t> This exercise requires a </a:t>
            </a:r>
            <a:r>
              <a:rPr lang="en-US" baseline="0" dirty="0" err="1"/>
              <a:t>linux</a:t>
            </a:r>
            <a:r>
              <a:rPr lang="en-US" baseline="0" dirty="0"/>
              <a:t> VM to run</a:t>
            </a:r>
            <a:endParaRPr lang="en-US" dirty="0"/>
          </a:p>
          <a:p>
            <a:pPr>
              <a:buClr>
                <a:schemeClr val="dk1"/>
              </a:buClr>
              <a:buSzPct val="91666"/>
            </a:pPr>
            <a:endParaRPr lang="en-US" dirty="0"/>
          </a:p>
          <a:p>
            <a:pPr>
              <a:buClr>
                <a:schemeClr val="dk1"/>
              </a:buClr>
              <a:buSzPct val="91666"/>
            </a:pPr>
            <a:r>
              <a:rPr lang="en-US" dirty="0"/>
              <a:t>Note: Create the files locally</a:t>
            </a:r>
            <a:r>
              <a:rPr lang="en-US" baseline="0" dirty="0"/>
              <a:t> instead of from the links if the links are unavailable</a:t>
            </a:r>
          </a:p>
          <a:p>
            <a:pPr>
              <a:buClr>
                <a:schemeClr val="dk1"/>
              </a:buClr>
              <a:buSzPct val="91666"/>
            </a:pPr>
            <a:r>
              <a:rPr lang="en-US" baseline="0" dirty="0"/>
              <a:t>Note: “Unable to use a TTY </a:t>
            </a:r>
            <a:r>
              <a:rPr lang="mr-IN" baseline="0" dirty="0"/>
              <a:t>–</a:t>
            </a:r>
            <a:r>
              <a:rPr lang="en-US" baseline="0" dirty="0"/>
              <a:t> input is not a terminal or the right kind of file” from in-browser command line tool. </a:t>
            </a:r>
            <a:endParaRPr lang="en-US" dirty="0"/>
          </a:p>
        </p:txBody>
      </p:sp>
    </p:spTree>
    <p:extLst>
      <p:ext uri="{BB962C8B-B14F-4D97-AF65-F5344CB8AC3E}">
        <p14:creationId xmlns:p14="http://schemas.microsoft.com/office/powerpoint/2010/main" val="1607644340"/>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98948"/>
            <a:ext cx="5852160" cy="3702102"/>
          </a:xfrm>
          <a:prstGeom prst="rect">
            <a:avLst/>
          </a:prstGeom>
        </p:spPr>
        <p:txBody>
          <a:bodyPr lIns="95747" tIns="47873" rIns="95747" bIns="47873"/>
          <a:lstStyle/>
          <a:p>
            <a:r>
              <a:rPr lang="en-US" dirty="0"/>
              <a:t>https://</a:t>
            </a:r>
            <a:r>
              <a:rPr lang="en-US" dirty="0" err="1"/>
              <a:t>www.safaribooksonline.com</a:t>
            </a:r>
            <a:r>
              <a:rPr lang="en-US" dirty="0"/>
              <a:t>/library/view/building-</a:t>
            </a:r>
            <a:r>
              <a:rPr lang="en-US" dirty="0" err="1"/>
              <a:t>microservice</a:t>
            </a:r>
            <a:r>
              <a:rPr lang="en-US" dirty="0"/>
              <a:t>-systems/9781771375917/video258330.html</a:t>
            </a:r>
          </a:p>
        </p:txBody>
      </p:sp>
    </p:spTree>
    <p:extLst>
      <p:ext uri="{BB962C8B-B14F-4D97-AF65-F5344CB8AC3E}">
        <p14:creationId xmlns:p14="http://schemas.microsoft.com/office/powerpoint/2010/main" val="320645810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03978726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4722858"/>
            <a:ext cx="6133468" cy="4075421"/>
          </a:xfrm>
          <a:prstGeom prst="rect">
            <a:avLst/>
          </a:prstGeom>
          <a:solidFill>
            <a:schemeClr val="bg1"/>
          </a:solidFill>
        </p:spPr>
        <p:txBody>
          <a:bodyPr lIns="95747" tIns="47873" rIns="95747" bIns="47873"/>
          <a:lstStyle/>
          <a:p>
            <a:r>
              <a:rPr lang="en-US" dirty="0"/>
              <a:t>Lab :  https://</a:t>
            </a:r>
            <a:r>
              <a:rPr lang="en-US" dirty="0" err="1"/>
              <a:t>github.com</a:t>
            </a:r>
            <a:r>
              <a:rPr lang="en-US" dirty="0"/>
              <a:t>/</a:t>
            </a:r>
            <a:r>
              <a:rPr lang="en-US" dirty="0" err="1"/>
              <a:t>smhillin</a:t>
            </a:r>
            <a:r>
              <a:rPr lang="en-US" dirty="0"/>
              <a:t>/</a:t>
            </a:r>
            <a:r>
              <a:rPr lang="en-US" dirty="0" err="1"/>
              <a:t>microservices_bootcamp</a:t>
            </a:r>
            <a:r>
              <a:rPr lang="en-US" dirty="0"/>
              <a:t>/blob/master/labs/name-</a:t>
            </a:r>
            <a:r>
              <a:rPr lang="en-US" dirty="0" err="1"/>
              <a:t>spaces.md</a:t>
            </a:r>
            <a:endParaRPr lang="en-US" dirty="0"/>
          </a:p>
          <a:p>
            <a:endParaRPr lang="en-US" dirty="0"/>
          </a:p>
          <a:p>
            <a:r>
              <a:rPr lang="en-US" dirty="0"/>
              <a:t>Get default</a:t>
            </a:r>
            <a:r>
              <a:rPr lang="en-US" baseline="0" dirty="0"/>
              <a:t> namespaces</a:t>
            </a:r>
            <a:endParaRPr lang="en-US" dirty="0"/>
          </a:p>
          <a:p>
            <a:endParaRPr lang="en-US" dirty="0"/>
          </a:p>
          <a:p>
            <a:r>
              <a:rPr lang="en-US" dirty="0"/>
              <a:t>1. </a:t>
            </a:r>
            <a:r>
              <a:rPr lang="en-US" dirty="0" err="1"/>
              <a:t>kubectl</a:t>
            </a:r>
            <a:r>
              <a:rPr lang="en-US" dirty="0"/>
              <a:t> get ns</a:t>
            </a:r>
          </a:p>
          <a:p>
            <a:pPr marL="239367" indent="-239367">
              <a:buAutoNum type="arabicPeriod"/>
            </a:pPr>
            <a:endParaRPr lang="en-US" dirty="0"/>
          </a:p>
          <a:p>
            <a:r>
              <a:rPr lang="en-US" dirty="0"/>
              <a:t>Create a ‘test’ namespace</a:t>
            </a:r>
          </a:p>
          <a:p>
            <a:endParaRPr lang="en-US" dirty="0"/>
          </a:p>
          <a:p>
            <a:r>
              <a:rPr lang="en-US" dirty="0"/>
              <a:t>2. </a:t>
            </a:r>
            <a:r>
              <a:rPr lang="en-US" dirty="0" err="1"/>
              <a:t>kubectl</a:t>
            </a:r>
            <a:r>
              <a:rPr lang="en-US" dirty="0"/>
              <a:t> create -f https://</a:t>
            </a:r>
            <a:r>
              <a:rPr lang="en-US" dirty="0" err="1"/>
              <a:t>raw.githubusercontent.com</a:t>
            </a:r>
            <a:r>
              <a:rPr lang="en-US" dirty="0"/>
              <a:t>/</a:t>
            </a:r>
            <a:r>
              <a:rPr lang="en-US" dirty="0" err="1"/>
              <a:t>mhausenblas</a:t>
            </a:r>
            <a:r>
              <a:rPr lang="en-US" dirty="0"/>
              <a:t>/</a:t>
            </a:r>
            <a:r>
              <a:rPr lang="en-US" dirty="0" err="1"/>
              <a:t>kbe</a:t>
            </a:r>
            <a:r>
              <a:rPr lang="en-US" dirty="0"/>
              <a:t>/master/specs/ns/</a:t>
            </a:r>
            <a:r>
              <a:rPr lang="en-US" dirty="0" err="1"/>
              <a:t>ns.yaml</a:t>
            </a:r>
            <a:endParaRPr lang="en-US" dirty="0"/>
          </a:p>
          <a:p>
            <a:endParaRPr lang="en-US" dirty="0"/>
          </a:p>
          <a:p>
            <a:r>
              <a:rPr lang="en-US" dirty="0"/>
              <a:t>Recheck namespaces and observe</a:t>
            </a:r>
          </a:p>
          <a:p>
            <a:endParaRPr lang="en-US" dirty="0"/>
          </a:p>
          <a:p>
            <a:r>
              <a:rPr lang="en-US" dirty="0"/>
              <a:t>3. </a:t>
            </a:r>
            <a:r>
              <a:rPr lang="en-US" dirty="0" err="1"/>
              <a:t>kubectl</a:t>
            </a:r>
            <a:r>
              <a:rPr lang="en-US" dirty="0"/>
              <a:t> get ns</a:t>
            </a:r>
          </a:p>
          <a:p>
            <a:endParaRPr lang="en-US" dirty="0"/>
          </a:p>
          <a:p>
            <a:r>
              <a:rPr lang="en-US" dirty="0"/>
              <a:t>Now create a pod in this new namespace</a:t>
            </a:r>
          </a:p>
          <a:p>
            <a:endParaRPr lang="en-US" dirty="0"/>
          </a:p>
          <a:p>
            <a:r>
              <a:rPr lang="en-US" dirty="0"/>
              <a:t>4.</a:t>
            </a:r>
            <a:r>
              <a:rPr lang="en-US" baseline="0" dirty="0"/>
              <a:t> </a:t>
            </a:r>
            <a:r>
              <a:rPr lang="en-US" baseline="0" dirty="0" err="1"/>
              <a:t>kubectl</a:t>
            </a:r>
            <a:r>
              <a:rPr lang="en-US" baseline="0" dirty="0"/>
              <a:t> create --namespace=test -f https://</a:t>
            </a:r>
            <a:r>
              <a:rPr lang="en-US" baseline="0" dirty="0" err="1"/>
              <a:t>raw.githubusercontent.com</a:t>
            </a:r>
            <a:r>
              <a:rPr lang="en-US" baseline="0" dirty="0"/>
              <a:t>/</a:t>
            </a:r>
            <a:r>
              <a:rPr lang="en-US" baseline="0" dirty="0" err="1"/>
              <a:t>mhausenblas</a:t>
            </a:r>
            <a:r>
              <a:rPr lang="en-US" baseline="0" dirty="0"/>
              <a:t>/</a:t>
            </a:r>
            <a:r>
              <a:rPr lang="en-US" baseline="0" dirty="0" err="1"/>
              <a:t>kbe</a:t>
            </a:r>
            <a:r>
              <a:rPr lang="en-US" baseline="0" dirty="0"/>
              <a:t>/master/specs/ns/</a:t>
            </a:r>
            <a:r>
              <a:rPr lang="en-US" baseline="0" dirty="0" err="1"/>
              <a:t>pod.yaml</a:t>
            </a:r>
            <a:endParaRPr lang="en-US" baseline="0" dirty="0"/>
          </a:p>
          <a:p>
            <a:endParaRPr lang="en-US" baseline="0" dirty="0"/>
          </a:p>
          <a:p>
            <a:r>
              <a:rPr lang="en-US" baseline="0" dirty="0"/>
              <a:t>Check pods in this new namespace</a:t>
            </a:r>
          </a:p>
          <a:p>
            <a:endParaRPr lang="en-US" baseline="0" dirty="0"/>
          </a:p>
          <a:p>
            <a:r>
              <a:rPr lang="en-US" baseline="0" dirty="0"/>
              <a:t>5. </a:t>
            </a:r>
            <a:r>
              <a:rPr lang="en-US" baseline="0" dirty="0" err="1"/>
              <a:t>kubectl</a:t>
            </a:r>
            <a:r>
              <a:rPr lang="en-US" baseline="0" dirty="0"/>
              <a:t> get pods --namespace=test</a:t>
            </a:r>
            <a:endParaRPr lang="en-US" dirty="0"/>
          </a:p>
        </p:txBody>
      </p:sp>
    </p:spTree>
    <p:extLst>
      <p:ext uri="{BB962C8B-B14F-4D97-AF65-F5344CB8AC3E}">
        <p14:creationId xmlns:p14="http://schemas.microsoft.com/office/powerpoint/2010/main" val="406760185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3" y="5032711"/>
            <a:ext cx="6072971" cy="3681887"/>
          </a:xfrm>
          <a:prstGeom prst="rect">
            <a:avLst/>
          </a:prstGeom>
          <a:solidFill>
            <a:schemeClr val="bg1"/>
          </a:solidFill>
        </p:spPr>
        <p:txBody>
          <a:bodyPr lIns="95747" tIns="47873" rIns="95747" bIns="47873"/>
          <a:lstStyle/>
          <a:p>
            <a:r>
              <a:rPr lang="en-US" dirty="0"/>
              <a:t>http://</a:t>
            </a:r>
            <a:r>
              <a:rPr lang="en-US" dirty="0" err="1"/>
              <a:t>pwittrock.github.io</a:t>
            </a:r>
            <a:r>
              <a:rPr lang="en-US" dirty="0"/>
              <a:t>/docs/user-guide/</a:t>
            </a:r>
            <a:r>
              <a:rPr lang="en-US" dirty="0" err="1"/>
              <a:t>configmap</a:t>
            </a:r>
            <a:r>
              <a:rPr lang="en-US" dirty="0"/>
              <a:t>/</a:t>
            </a:r>
          </a:p>
          <a:p>
            <a:endParaRPr lang="en-US" dirty="0"/>
          </a:p>
          <a:p>
            <a:r>
              <a:rPr lang="en-US" dirty="0"/>
              <a:t>Extra resources:</a:t>
            </a:r>
          </a:p>
          <a:p>
            <a:endParaRPr lang="en-US" dirty="0"/>
          </a:p>
          <a:p>
            <a:r>
              <a:rPr lang="en-US" dirty="0"/>
              <a:t>https://</a:t>
            </a:r>
            <a:r>
              <a:rPr lang="en-US" dirty="0" err="1"/>
              <a:t>docs.openshift.org</a:t>
            </a:r>
            <a:r>
              <a:rPr lang="en-US" dirty="0"/>
              <a:t>/latest/</a:t>
            </a:r>
            <a:r>
              <a:rPr lang="en-US" dirty="0" err="1"/>
              <a:t>dev_guide</a:t>
            </a:r>
            <a:r>
              <a:rPr lang="en-US" dirty="0"/>
              <a:t>/</a:t>
            </a:r>
            <a:r>
              <a:rPr lang="en-US" dirty="0" err="1"/>
              <a:t>configmaps.html</a:t>
            </a:r>
            <a:endParaRPr lang="en-US" dirty="0"/>
          </a:p>
          <a:p>
            <a:endParaRPr lang="en-US" dirty="0"/>
          </a:p>
        </p:txBody>
      </p:sp>
    </p:spTree>
    <p:extLst>
      <p:ext uri="{BB962C8B-B14F-4D97-AF65-F5344CB8AC3E}">
        <p14:creationId xmlns:p14="http://schemas.microsoft.com/office/powerpoint/2010/main" val="1013138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30792"/>
            <a:ext cx="5852160" cy="357025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6427013"/>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4" y="5044664"/>
            <a:ext cx="6001173" cy="3562346"/>
          </a:xfrm>
          <a:prstGeom prst="rect">
            <a:avLst/>
          </a:prstGeom>
          <a:solidFill>
            <a:schemeClr val="bg1"/>
          </a:solidFill>
        </p:spPr>
        <p:txBody>
          <a:bodyPr lIns="95747" tIns="47873" rIns="95747" bIns="47873"/>
          <a:lstStyle/>
          <a:p>
            <a:pPr>
              <a:buClr>
                <a:schemeClr val="dk1"/>
              </a:buClr>
              <a:buSzPct val="91666"/>
            </a:pPr>
            <a:endParaRPr lang="en-US" dirty="0"/>
          </a:p>
          <a:p>
            <a:pPr>
              <a:buClr>
                <a:schemeClr val="dk1"/>
              </a:buClr>
              <a:buSzPct val="91666"/>
            </a:pPr>
            <a:r>
              <a:rPr lang="en-US" dirty="0"/>
              <a:t>https://</a:t>
            </a:r>
            <a:r>
              <a:rPr lang="en-US" dirty="0" err="1"/>
              <a:t>github.com</a:t>
            </a:r>
            <a:r>
              <a:rPr lang="en-US" dirty="0"/>
              <a:t>/</a:t>
            </a:r>
            <a:r>
              <a:rPr lang="en-US" dirty="0" err="1"/>
              <a:t>smhillin</a:t>
            </a:r>
            <a:r>
              <a:rPr lang="en-US" dirty="0"/>
              <a:t>/</a:t>
            </a:r>
            <a:r>
              <a:rPr lang="en-US" dirty="0" err="1"/>
              <a:t>microservices_bootcamp</a:t>
            </a:r>
            <a:r>
              <a:rPr lang="en-US" dirty="0"/>
              <a:t>/blob/master/labs/</a:t>
            </a:r>
            <a:r>
              <a:rPr lang="en-US" dirty="0" err="1"/>
              <a:t>configmap.md</a:t>
            </a:r>
            <a:endParaRPr lang="en-US" dirty="0"/>
          </a:p>
          <a:p>
            <a:pPr>
              <a:buClr>
                <a:schemeClr val="dk1"/>
              </a:buClr>
              <a:buSzPct val="91666"/>
            </a:pPr>
            <a:endParaRPr lang="en-US" dirty="0"/>
          </a:p>
          <a:p>
            <a:pPr>
              <a:buClr>
                <a:schemeClr val="dk1"/>
              </a:buClr>
              <a:buSzPct val="91666"/>
            </a:pPr>
            <a:r>
              <a:rPr lang="en-US" dirty="0"/>
              <a:t>http://</a:t>
            </a:r>
            <a:r>
              <a:rPr lang="en-US" dirty="0" err="1"/>
              <a:t>pwittrock.github.io</a:t>
            </a:r>
            <a:r>
              <a:rPr lang="en-US" dirty="0"/>
              <a:t>/docs/user-guide/</a:t>
            </a:r>
            <a:r>
              <a:rPr lang="en-US" dirty="0" err="1"/>
              <a:t>configmap</a:t>
            </a:r>
            <a:r>
              <a:rPr lang="en-US" dirty="0"/>
              <a:t>/</a:t>
            </a:r>
          </a:p>
          <a:p>
            <a:pPr>
              <a:buClr>
                <a:schemeClr val="dk1"/>
              </a:buClr>
              <a:buSzPct val="91666"/>
            </a:pPr>
            <a:endParaRPr lang="en-US" dirty="0"/>
          </a:p>
        </p:txBody>
      </p:sp>
    </p:spTree>
    <p:extLst>
      <p:ext uri="{BB962C8B-B14F-4D97-AF65-F5344CB8AC3E}">
        <p14:creationId xmlns:p14="http://schemas.microsoft.com/office/powerpoint/2010/main" val="323468755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4" y="4960985"/>
            <a:ext cx="6001173" cy="3622117"/>
          </a:xfrm>
          <a:prstGeom prst="rect">
            <a:avLst/>
          </a:prstGeom>
          <a:solidFill>
            <a:schemeClr val="bg1"/>
          </a:solidFill>
        </p:spPr>
        <p:txBody>
          <a:bodyPr lIns="95747" tIns="47873" rIns="95747" bIns="47873"/>
          <a:lstStyle/>
          <a:p>
            <a:pPr>
              <a:buClr>
                <a:schemeClr val="dk1"/>
              </a:buClr>
              <a:buSzPct val="91666"/>
            </a:pPr>
            <a:r>
              <a:rPr lang="en-US" baseline="0" dirty="0" err="1"/>
              <a:t>Promotheus</a:t>
            </a:r>
            <a:r>
              <a:rPr lang="en-US" baseline="0" dirty="0"/>
              <a:t> is an open source time series monitoring and alerting toolkit (originally written by </a:t>
            </a:r>
            <a:r>
              <a:rPr lang="en-US" baseline="0" dirty="0" err="1"/>
              <a:t>SoundCloud</a:t>
            </a:r>
            <a:r>
              <a:rPr lang="en-US" baseline="0" dirty="0"/>
              <a:t>). It is sponsored by the Cloud Native Computing Foundation and was the second project to be adopted after Kubernetes. </a:t>
            </a:r>
          </a:p>
          <a:p>
            <a:pPr>
              <a:buClr>
                <a:schemeClr val="dk1"/>
              </a:buClr>
              <a:buSzPct val="91666"/>
            </a:pPr>
            <a:endParaRPr lang="en-US" baseline="0" dirty="0"/>
          </a:p>
          <a:p>
            <a:pPr>
              <a:buClr>
                <a:schemeClr val="dk1"/>
              </a:buClr>
              <a:buSzPct val="91666"/>
            </a:pPr>
            <a:r>
              <a:rPr lang="en-US" baseline="0" dirty="0"/>
              <a:t>https://</a:t>
            </a:r>
            <a:r>
              <a:rPr lang="en-US" baseline="0" dirty="0" err="1"/>
              <a:t>prometheus.io</a:t>
            </a:r>
            <a:r>
              <a:rPr lang="en-US" baseline="0" dirty="0"/>
              <a:t>/docs/introduction/overview/</a:t>
            </a:r>
          </a:p>
          <a:p>
            <a:pPr>
              <a:buClr>
                <a:schemeClr val="dk1"/>
              </a:buClr>
              <a:buSzPct val="91666"/>
            </a:pPr>
            <a:endParaRPr lang="en-US" baseline="0" dirty="0"/>
          </a:p>
          <a:p>
            <a:pPr>
              <a:buClr>
                <a:schemeClr val="dk1"/>
              </a:buClr>
              <a:buSzPct val="91666"/>
            </a:pPr>
            <a:r>
              <a:rPr lang="en-US" baseline="0" dirty="0"/>
              <a:t>Stand up simple Prometheus cluster</a:t>
            </a:r>
          </a:p>
          <a:p>
            <a:pPr>
              <a:buClr>
                <a:schemeClr val="dk1"/>
              </a:buClr>
              <a:buSzPct val="91666"/>
            </a:pPr>
            <a:endParaRPr lang="en-US" baseline="0" dirty="0"/>
          </a:p>
          <a:p>
            <a:pPr>
              <a:buClr>
                <a:schemeClr val="dk1"/>
              </a:buClr>
              <a:buSzPct val="91666"/>
            </a:pPr>
            <a:r>
              <a:rPr lang="en-US" baseline="0" dirty="0"/>
              <a:t>1. https://</a:t>
            </a:r>
            <a:r>
              <a:rPr lang="en-US" baseline="0" dirty="0" err="1"/>
              <a:t>github.com</a:t>
            </a:r>
            <a:r>
              <a:rPr lang="en-US" baseline="0" dirty="0"/>
              <a:t>/</a:t>
            </a:r>
            <a:r>
              <a:rPr lang="en-US" baseline="0" dirty="0" err="1"/>
              <a:t>kelseyhightower</a:t>
            </a:r>
            <a:r>
              <a:rPr lang="en-US" baseline="0" dirty="0"/>
              <a:t>/oscon-2017-kubernetes-tutorial/blob/master/labs/06-tutorial-metrics.md</a:t>
            </a:r>
          </a:p>
          <a:p>
            <a:pPr>
              <a:buClr>
                <a:schemeClr val="dk1"/>
              </a:buClr>
              <a:buSzPct val="91666"/>
            </a:pPr>
            <a:endParaRPr lang="en-US" dirty="0"/>
          </a:p>
          <a:p>
            <a:pPr>
              <a:buClr>
                <a:schemeClr val="dk1"/>
              </a:buClr>
              <a:buSzPct val="91666"/>
            </a:pPr>
            <a:r>
              <a:rPr lang="en-US" dirty="0"/>
              <a:t>Note: Accessing</a:t>
            </a:r>
            <a:r>
              <a:rPr lang="en-US" baseline="0" dirty="0"/>
              <a:t> the </a:t>
            </a:r>
            <a:r>
              <a:rPr lang="en-US" baseline="0" dirty="0" err="1"/>
              <a:t>prometheus</a:t>
            </a:r>
            <a:r>
              <a:rPr lang="en-US" baseline="0" dirty="0"/>
              <a:t> cluster locally with </a:t>
            </a:r>
            <a:r>
              <a:rPr lang="en-US" baseline="0" dirty="0" err="1"/>
              <a:t>minikube</a:t>
            </a:r>
            <a:r>
              <a:rPr lang="en-US" baseline="0" dirty="0"/>
              <a:t>: localhost:9090</a:t>
            </a:r>
          </a:p>
          <a:p>
            <a:pPr>
              <a:buClr>
                <a:schemeClr val="dk1"/>
              </a:buClr>
              <a:buSzPct val="91666"/>
            </a:pPr>
            <a:endParaRPr lang="en-US" baseline="0" dirty="0"/>
          </a:p>
          <a:p>
            <a:pPr>
              <a:buClr>
                <a:schemeClr val="dk1"/>
              </a:buClr>
              <a:buSzPct val="91666"/>
            </a:pPr>
            <a:r>
              <a:rPr lang="en-US" baseline="0" dirty="0"/>
              <a:t>Additional info:</a:t>
            </a:r>
          </a:p>
          <a:p>
            <a:pPr>
              <a:buClr>
                <a:schemeClr val="dk1"/>
              </a:buClr>
              <a:buSzPct val="91666"/>
            </a:pPr>
            <a:r>
              <a:rPr lang="en-US" dirty="0"/>
              <a:t>https://</a:t>
            </a:r>
            <a:r>
              <a:rPr lang="en-US" dirty="0" err="1"/>
              <a:t>www.weave.works</a:t>
            </a:r>
            <a:r>
              <a:rPr lang="en-US" dirty="0"/>
              <a:t>/blog/monitoring-</a:t>
            </a:r>
            <a:r>
              <a:rPr lang="en-US" dirty="0" err="1"/>
              <a:t>kubernetes</a:t>
            </a:r>
            <a:r>
              <a:rPr lang="en-US" dirty="0"/>
              <a:t>-infrastructure/</a:t>
            </a:r>
          </a:p>
          <a:p>
            <a:pPr>
              <a:buClr>
                <a:schemeClr val="dk1"/>
              </a:buClr>
              <a:buSzPct val="91666"/>
            </a:pPr>
            <a:r>
              <a:rPr lang="en-US" dirty="0"/>
              <a:t>https://</a:t>
            </a:r>
            <a:r>
              <a:rPr lang="en-US" dirty="0" err="1"/>
              <a:t>coreos.com</a:t>
            </a:r>
            <a:r>
              <a:rPr lang="en-US" dirty="0"/>
              <a:t>/blog/</a:t>
            </a:r>
            <a:r>
              <a:rPr lang="en-US" dirty="0" err="1"/>
              <a:t>prometheus</a:t>
            </a:r>
            <a:r>
              <a:rPr lang="en-US" dirty="0"/>
              <a:t>-and-</a:t>
            </a:r>
            <a:r>
              <a:rPr lang="en-US" dirty="0" err="1"/>
              <a:t>kubernetes</a:t>
            </a:r>
            <a:r>
              <a:rPr lang="en-US" dirty="0"/>
              <a:t>-up-and-</a:t>
            </a:r>
            <a:r>
              <a:rPr lang="en-US" dirty="0" err="1"/>
              <a:t>running.html</a:t>
            </a:r>
            <a:endParaRPr lang="en-US" dirty="0"/>
          </a:p>
          <a:p>
            <a:pPr>
              <a:buClr>
                <a:schemeClr val="dk1"/>
              </a:buClr>
              <a:buSzPct val="91666"/>
            </a:pPr>
            <a:r>
              <a:rPr lang="en-US" dirty="0"/>
              <a:t>https://koudingspawn.de/kubernetes-monitoring-prometheus/</a:t>
            </a:r>
          </a:p>
          <a:p>
            <a:pPr>
              <a:buClr>
                <a:schemeClr val="dk1"/>
              </a:buClr>
              <a:buSzPct val="91666"/>
            </a:pPr>
            <a:endParaRPr lang="en-US" dirty="0"/>
          </a:p>
        </p:txBody>
      </p:sp>
    </p:spTree>
    <p:extLst>
      <p:ext uri="{BB962C8B-B14F-4D97-AF65-F5344CB8AC3E}">
        <p14:creationId xmlns:p14="http://schemas.microsoft.com/office/powerpoint/2010/main" val="31823770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52469010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txBox="1">
            <a:spLocks/>
          </p:cNvSpPr>
          <p:nvPr/>
        </p:nvSpPr>
        <p:spPr>
          <a:xfrm>
            <a:off x="684354" y="4855779"/>
            <a:ext cx="5981559" cy="769563"/>
          </a:xfrm>
          <a:prstGeom prst="rect">
            <a:avLst/>
          </a:prstGeom>
          <a:solidFill>
            <a:schemeClr val="bg1"/>
          </a:solidFill>
        </p:spPr>
        <p:txBody>
          <a:bodyPr lIns="95747" tIns="47873" rIns="95747" bIns="47873"/>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fontAlgn="auto">
              <a:spcBef>
                <a:spcPts val="0"/>
              </a:spcBef>
              <a:spcAft>
                <a:spcPts val="0"/>
              </a:spcAft>
            </a:pPr>
            <a:r>
              <a:rPr lang="en-US" dirty="0"/>
              <a:t>Reference:  </a:t>
            </a:r>
            <a:r>
              <a:rPr lang="en-US" dirty="0">
                <a:hlinkClick r:id="rId3"/>
              </a:rPr>
              <a:t>http://www.computerworlduk.com/it-management/spotify-uses-automation-microservices-gain-speed-advantage-3645974/</a:t>
            </a:r>
            <a:endParaRPr lang="en-US" dirty="0"/>
          </a:p>
          <a:p>
            <a:pPr fontAlgn="auto">
              <a:spcBef>
                <a:spcPts val="0"/>
              </a:spcBef>
              <a:spcAft>
                <a:spcPts val="0"/>
              </a:spcAft>
            </a:pPr>
            <a:endParaRPr lang="en-US" dirty="0"/>
          </a:p>
          <a:p>
            <a:pPr fontAlgn="auto">
              <a:spcBef>
                <a:spcPts val="0"/>
              </a:spcBef>
              <a:spcAft>
                <a:spcPts val="0"/>
              </a:spcAft>
            </a:pPr>
            <a:endParaRPr lang="en-US" dirty="0"/>
          </a:p>
          <a:p>
            <a:pPr fontAlgn="auto">
              <a:spcBef>
                <a:spcPts val="0"/>
              </a:spcBef>
              <a:spcAft>
                <a:spcPts val="0"/>
              </a:spcAft>
            </a:pPr>
            <a:endParaRPr lang="en-US" dirty="0"/>
          </a:p>
        </p:txBody>
      </p:sp>
    </p:spTree>
    <p:extLst>
      <p:ext uri="{BB962C8B-B14F-4D97-AF65-F5344CB8AC3E}">
        <p14:creationId xmlns:p14="http://schemas.microsoft.com/office/powerpoint/2010/main" val="820365492"/>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txBox="1">
            <a:spLocks/>
          </p:cNvSpPr>
          <p:nvPr/>
        </p:nvSpPr>
        <p:spPr>
          <a:xfrm>
            <a:off x="705664" y="4950756"/>
            <a:ext cx="5994755" cy="850954"/>
          </a:xfrm>
          <a:prstGeom prst="rect">
            <a:avLst/>
          </a:prstGeom>
          <a:solidFill>
            <a:schemeClr val="bg1"/>
          </a:solidFill>
        </p:spPr>
        <p:txBody>
          <a:bodyPr lIns="95747" tIns="47873" rIns="95747" bIns="47873"/>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fontAlgn="auto">
              <a:spcBef>
                <a:spcPts val="0"/>
              </a:spcBef>
              <a:spcAft>
                <a:spcPts val="0"/>
              </a:spcAft>
            </a:pPr>
            <a:r>
              <a:rPr lang="en-US"/>
              <a:t>Reference: </a:t>
            </a:r>
            <a:r>
              <a:rPr lang="en-US">
                <a:hlinkClick r:id="rId3"/>
              </a:rPr>
              <a:t>https://highfive.com/blog/how-spotify-built-one-of-the-best-engineering-cultures/</a:t>
            </a:r>
            <a:r>
              <a:rPr lang="en-US"/>
              <a:t> </a:t>
            </a:r>
            <a:endParaRPr lang="en-US" dirty="0"/>
          </a:p>
        </p:txBody>
      </p:sp>
    </p:spTree>
    <p:extLst>
      <p:ext uri="{BB962C8B-B14F-4D97-AF65-F5344CB8AC3E}">
        <p14:creationId xmlns:p14="http://schemas.microsoft.com/office/powerpoint/2010/main" val="166837862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txBox="1">
            <a:spLocks/>
          </p:cNvSpPr>
          <p:nvPr/>
        </p:nvSpPr>
        <p:spPr>
          <a:xfrm>
            <a:off x="616869" y="5001208"/>
            <a:ext cx="6071443" cy="800501"/>
          </a:xfrm>
          <a:prstGeom prst="rect">
            <a:avLst/>
          </a:prstGeom>
          <a:solidFill>
            <a:schemeClr val="bg1"/>
          </a:solidFill>
        </p:spPr>
        <p:txBody>
          <a:bodyPr lIns="95747" tIns="47873" rIns="95747" bIns="47873"/>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fontAlgn="auto">
              <a:spcBef>
                <a:spcPts val="0"/>
              </a:spcBef>
              <a:spcAft>
                <a:spcPts val="0"/>
              </a:spcAft>
            </a:pPr>
            <a:r>
              <a:rPr lang="en-US"/>
              <a:t>Reference: </a:t>
            </a:r>
            <a:r>
              <a:rPr lang="en-US">
                <a:hlinkClick r:id="rId3"/>
              </a:rPr>
              <a:t>http://www.computerworlduk.com/it-management/spotify-uses-automation-microservices-gain-speed-advantage-3645974/</a:t>
            </a:r>
            <a:r>
              <a:rPr lang="en-US"/>
              <a:t> </a:t>
            </a:r>
            <a:endParaRPr lang="en-US" dirty="0"/>
          </a:p>
        </p:txBody>
      </p:sp>
    </p:spTree>
    <p:extLst>
      <p:ext uri="{BB962C8B-B14F-4D97-AF65-F5344CB8AC3E}">
        <p14:creationId xmlns:p14="http://schemas.microsoft.com/office/powerpoint/2010/main" val="108989290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6459015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3034017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5"/>
          <p:cNvSpPr txBox="1">
            <a:spLocks/>
          </p:cNvSpPr>
          <p:nvPr/>
        </p:nvSpPr>
        <p:spPr>
          <a:xfrm>
            <a:off x="592397" y="5063733"/>
            <a:ext cx="6137265" cy="3816744"/>
          </a:xfrm>
          <a:prstGeom prst="rect">
            <a:avLst/>
          </a:prstGeom>
          <a:solidFill>
            <a:schemeClr val="bg1"/>
          </a:solidFill>
        </p:spPr>
        <p:txBody>
          <a:bodyPr lIns="95747" tIns="47873" rIns="95747" bIns="47873"/>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fontAlgn="auto">
              <a:spcBef>
                <a:spcPts val="0"/>
              </a:spcBef>
              <a:spcAft>
                <a:spcPts val="0"/>
              </a:spcAft>
            </a:pPr>
            <a:r>
              <a:rPr lang="en-US" b="1"/>
              <a:t>References:</a:t>
            </a:r>
          </a:p>
          <a:p>
            <a:pPr fontAlgn="auto">
              <a:spcBef>
                <a:spcPts val="0"/>
              </a:spcBef>
              <a:spcAft>
                <a:spcPts val="0"/>
              </a:spcAft>
            </a:pPr>
            <a:endParaRPr lang="en-US"/>
          </a:p>
          <a:p>
            <a:pPr marL="201059" indent="-179525" fontAlgn="auto">
              <a:spcBef>
                <a:spcPts val="0"/>
              </a:spcBef>
              <a:spcAft>
                <a:spcPts val="0"/>
              </a:spcAft>
              <a:buFont typeface="Arial" pitchFamily="34" charset="0"/>
              <a:buChar char="•"/>
            </a:pPr>
            <a:r>
              <a:rPr lang="en-US">
                <a:hlinkClick r:id="rId3"/>
              </a:rPr>
              <a:t>https://en.wikipedia.org/wiki/Spotify</a:t>
            </a:r>
            <a:endParaRPr lang="en-US"/>
          </a:p>
          <a:p>
            <a:pPr marL="201059" indent="-179525" fontAlgn="auto">
              <a:spcBef>
                <a:spcPts val="0"/>
              </a:spcBef>
              <a:spcAft>
                <a:spcPts val="0"/>
              </a:spcAft>
              <a:buFont typeface="Arial" pitchFamily="34" charset="0"/>
              <a:buChar char="•"/>
            </a:pPr>
            <a:r>
              <a:rPr lang="en-US">
                <a:hlinkClick r:id="rId4"/>
              </a:rPr>
              <a:t>https://dzone.com/articles/modeling-microservices-at-spotify-with-petter-mari</a:t>
            </a:r>
            <a:endParaRPr lang="en-US"/>
          </a:p>
          <a:p>
            <a:pPr marL="201059" indent="-179525" fontAlgn="auto">
              <a:spcBef>
                <a:spcPts val="0"/>
              </a:spcBef>
              <a:spcAft>
                <a:spcPts val="0"/>
              </a:spcAft>
              <a:buFont typeface="Arial" pitchFamily="34" charset="0"/>
              <a:buChar char="•"/>
            </a:pPr>
            <a:r>
              <a:rPr lang="en-US">
                <a:hlinkClick r:id="rId5"/>
              </a:rPr>
              <a:t>https://www.infoq.com/news/2015/12/microservices-spotify</a:t>
            </a:r>
            <a:endParaRPr lang="en-US"/>
          </a:p>
          <a:p>
            <a:pPr marL="201059" indent="-179525" fontAlgn="auto">
              <a:spcBef>
                <a:spcPts val="0"/>
              </a:spcBef>
              <a:spcAft>
                <a:spcPts val="0"/>
              </a:spcAft>
              <a:buFont typeface="Arial" pitchFamily="34" charset="0"/>
              <a:buChar char="•"/>
            </a:pPr>
            <a:r>
              <a:rPr lang="en-US">
                <a:hlinkClick r:id="rId6"/>
              </a:rPr>
              <a:t>https://clusterhq.com/2016/03/22/microservices-spotify-petter-mahlen/</a:t>
            </a:r>
            <a:endParaRPr lang="en-US"/>
          </a:p>
          <a:p>
            <a:pPr marL="201059" indent="-179525" fontAlgn="auto">
              <a:spcBef>
                <a:spcPts val="0"/>
              </a:spcBef>
              <a:spcAft>
                <a:spcPts val="0"/>
              </a:spcAft>
              <a:buFont typeface="Arial" pitchFamily="34" charset="0"/>
              <a:buChar char="•"/>
            </a:pPr>
            <a:r>
              <a:rPr lang="en-US">
                <a:hlinkClick r:id="rId7"/>
              </a:rPr>
              <a:t>http://blog.honeypot.io/2015-11-13-what%27s-it-like-to-work-at-Spotify/</a:t>
            </a:r>
            <a:endParaRPr lang="en-US"/>
          </a:p>
          <a:p>
            <a:pPr marL="201059" indent="-179525" fontAlgn="auto">
              <a:spcBef>
                <a:spcPts val="0"/>
              </a:spcBef>
              <a:spcAft>
                <a:spcPts val="0"/>
              </a:spcAft>
              <a:buFont typeface="Arial" pitchFamily="34" charset="0"/>
              <a:buChar char="•"/>
            </a:pPr>
            <a:r>
              <a:rPr lang="en-US">
                <a:hlinkClick r:id="rId8"/>
              </a:rPr>
              <a:t>https://qconnewyork.com/ny2017/ny2017/presentation/spotify-lessons-learning-let-go-machines.html</a:t>
            </a:r>
            <a:endParaRPr lang="en-US"/>
          </a:p>
          <a:p>
            <a:pPr marL="201059" indent="-179525" fontAlgn="auto">
              <a:spcBef>
                <a:spcPts val="0"/>
              </a:spcBef>
              <a:spcAft>
                <a:spcPts val="0"/>
              </a:spcAft>
              <a:buFont typeface="Arial" pitchFamily="34" charset="0"/>
              <a:buChar char="•"/>
            </a:pPr>
            <a:r>
              <a:rPr lang="en-US">
                <a:hlinkClick r:id="rId9"/>
              </a:rPr>
              <a:t>https://www.infoq.com/news/2016/10/no-spotify-model</a:t>
            </a:r>
            <a:endParaRPr lang="en-US"/>
          </a:p>
          <a:p>
            <a:pPr marL="201059" indent="-179525" fontAlgn="auto">
              <a:spcBef>
                <a:spcPts val="0"/>
              </a:spcBef>
              <a:spcAft>
                <a:spcPts val="0"/>
              </a:spcAft>
              <a:buFont typeface="Arial" pitchFamily="34" charset="0"/>
              <a:buChar char="•"/>
            </a:pPr>
            <a:r>
              <a:rPr lang="en-US">
                <a:hlinkClick r:id="rId10"/>
              </a:rPr>
              <a:t>http://nomad8.com/wp-content/uploads/2014/02/Squads-Chapters-Guilds-in-one-page.graffle.pdf</a:t>
            </a:r>
            <a:endParaRPr lang="en-US"/>
          </a:p>
          <a:p>
            <a:pPr marL="201059" indent="-179525" fontAlgn="auto">
              <a:spcBef>
                <a:spcPts val="0"/>
              </a:spcBef>
              <a:spcAft>
                <a:spcPts val="0"/>
              </a:spcAft>
              <a:buFont typeface="Arial" pitchFamily="34" charset="0"/>
              <a:buChar char="•"/>
            </a:pPr>
            <a:r>
              <a:rPr lang="en-US">
                <a:hlinkClick r:id="rId11"/>
              </a:rPr>
              <a:t>http://www.full-stackagile.com/2016/02/14/team-organisation-squads-chapters-tribes-and-guilds/</a:t>
            </a:r>
            <a:endParaRPr lang="en-US"/>
          </a:p>
          <a:p>
            <a:pPr marL="201059" indent="-179525" fontAlgn="auto">
              <a:spcBef>
                <a:spcPts val="0"/>
              </a:spcBef>
              <a:spcAft>
                <a:spcPts val="0"/>
              </a:spcAft>
              <a:buFont typeface="Arial" pitchFamily="34" charset="0"/>
              <a:buChar char="•"/>
            </a:pPr>
            <a:endParaRPr lang="en-US"/>
          </a:p>
          <a:p>
            <a:pPr fontAlgn="auto">
              <a:spcBef>
                <a:spcPts val="0"/>
              </a:spcBef>
              <a:spcAft>
                <a:spcPts val="0"/>
              </a:spcAft>
            </a:pPr>
            <a:endParaRPr lang="en-US"/>
          </a:p>
          <a:p>
            <a:pPr fontAlgn="auto">
              <a:spcBef>
                <a:spcPts val="0"/>
              </a:spcBef>
              <a:spcAft>
                <a:spcPts val="0"/>
              </a:spcAft>
            </a:pPr>
            <a:endParaRPr lang="en-US"/>
          </a:p>
          <a:p>
            <a:pPr fontAlgn="auto">
              <a:spcBef>
                <a:spcPts val="0"/>
              </a:spcBef>
              <a:spcAft>
                <a:spcPts val="0"/>
              </a:spcAft>
            </a:pPr>
            <a:endParaRPr lang="en-US" dirty="0"/>
          </a:p>
        </p:txBody>
      </p:sp>
    </p:spTree>
    <p:extLst>
      <p:ext uri="{BB962C8B-B14F-4D97-AF65-F5344CB8AC3E}">
        <p14:creationId xmlns:p14="http://schemas.microsoft.com/office/powerpoint/2010/main" val="42797259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101900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830792"/>
            <a:ext cx="5982208" cy="4050318"/>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386291529"/>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7" y="4899804"/>
            <a:ext cx="6109184" cy="3778369"/>
          </a:xfrm>
          <a:prstGeom prst="rect">
            <a:avLst/>
          </a:prstGeom>
          <a:solidFill>
            <a:schemeClr val="bg1"/>
          </a:solidFill>
        </p:spPr>
        <p:txBody>
          <a:bodyPr lIns="95747" tIns="47873" rIns="95747" bIns="47873"/>
          <a:lstStyle/>
          <a:p>
            <a:r>
              <a:rPr lang="en-US" dirty="0">
                <a:hlinkClick r:id="rId3"/>
              </a:rPr>
              <a:t>https://www.cnbc.com/2017/09/08/were-you-affected-by-the-equifax-data-breach-one-click-could-cost-you-your-rights-in-court.html</a:t>
            </a:r>
            <a:endParaRPr lang="en-US" dirty="0"/>
          </a:p>
          <a:p>
            <a:r>
              <a:rPr lang="en-US" dirty="0">
                <a:hlinkClick r:id="rId4"/>
              </a:rPr>
              <a:t>http://www.bbc.com/news/technology-41257576</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6657274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467" y="4951562"/>
            <a:ext cx="6110869" cy="3692105"/>
          </a:xfrm>
          <a:prstGeom prst="rect">
            <a:avLst/>
          </a:prstGeom>
          <a:solidFill>
            <a:schemeClr val="bg1"/>
          </a:solidFill>
        </p:spPr>
        <p:txBody>
          <a:bodyPr lIns="95747" tIns="47873" rIns="95747" bIns="47873"/>
          <a:lstStyle/>
          <a:p>
            <a:r>
              <a:rPr lang="en-US" dirty="0">
                <a:hlinkClick r:id="rId3"/>
              </a:rPr>
              <a:t>https://blogs.apache.org/foundation/entry/apache-struts-statement-on-equifax</a:t>
            </a:r>
            <a:endParaRPr lang="en-US" dirty="0"/>
          </a:p>
          <a:p>
            <a:endParaRPr lang="en-US" dirty="0"/>
          </a:p>
          <a:p>
            <a:r>
              <a:rPr lang="en-US" dirty="0"/>
              <a:t>Could have been older struts vulnerability?</a:t>
            </a:r>
          </a:p>
          <a:p>
            <a:endParaRPr lang="en-US" dirty="0"/>
          </a:p>
          <a:p>
            <a:r>
              <a:rPr lang="en-US" dirty="0">
                <a:hlinkClick r:id="rId4"/>
              </a:rPr>
              <a:t>https://arstechnica.com/information-technology/2017/09/massive-equifax-breach-caused-by-failure-to-patch-two-month-old-bug/</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45224770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99804"/>
            <a:ext cx="6124755" cy="388188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sz="1100" dirty="0">
                <a:hlinkClick r:id="rId3"/>
              </a:rPr>
              <a:t>https://github.com/coreinfrastructure/best-practices-badge/blob/master/doc/criteria.md#know_secure_design</a:t>
            </a:r>
            <a:endParaRPr lang="en-US" sz="1100" dirty="0"/>
          </a:p>
          <a:p>
            <a:pPr marL="171450" indent="-171450">
              <a:buFont typeface="Arial" panose="020B0604020202020204" pitchFamily="34" charset="0"/>
              <a:buChar char="•"/>
            </a:pPr>
            <a:r>
              <a:rPr lang="en-US" sz="1100" dirty="0">
                <a:hlinkClick r:id="rId4"/>
              </a:rPr>
              <a:t>http://emergentchaos.com/the-security-principles-of-saltzer-and-schroeder</a:t>
            </a:r>
            <a:endParaRPr lang="en-US" sz="1100" dirty="0"/>
          </a:p>
          <a:p>
            <a:pPr marL="171450" indent="-171450">
              <a:buFont typeface="Arial" panose="020B0604020202020204" pitchFamily="34" charset="0"/>
              <a:buChar char="•"/>
            </a:pPr>
            <a:r>
              <a:rPr lang="en-US" sz="1100" dirty="0">
                <a:hlinkClick r:id="rId5"/>
              </a:rPr>
              <a:t>https://www.owasp.org/index.php/OWASP_Top_10/Mapping_to_WHID</a:t>
            </a:r>
            <a:endParaRPr lang="en-US" sz="1100" dirty="0"/>
          </a:p>
          <a:p>
            <a:pPr lvl="1"/>
            <a:endParaRPr lang="en-US" sz="1100" dirty="0"/>
          </a:p>
          <a:p>
            <a:r>
              <a:rPr lang="en-US" sz="1100" dirty="0"/>
              <a:t>A5? The number of things you have to configure in any system is huge</a:t>
            </a:r>
          </a:p>
          <a:p>
            <a:endParaRPr lang="en-US" sz="1100" dirty="0"/>
          </a:p>
          <a:p>
            <a:r>
              <a:rPr lang="en-US" sz="1100" b="1" dirty="0"/>
              <a:t>How and why to fix?</a:t>
            </a:r>
          </a:p>
          <a:p>
            <a:pPr marL="201059" indent="-179525">
              <a:buFont typeface="Arial" charset="0"/>
              <a:buChar char="•"/>
            </a:pPr>
            <a:r>
              <a:rPr lang="en-US" sz="1100" dirty="0"/>
              <a:t>Vulnerability remediation</a:t>
            </a:r>
          </a:p>
          <a:p>
            <a:pPr marL="679794" lvl="1" indent="-179525">
              <a:buFont typeface="Arial" charset="0"/>
              <a:buChar char="•"/>
            </a:pPr>
            <a:r>
              <a:rPr lang="en-US" sz="1100" dirty="0"/>
              <a:t>Benefits of different type of scanning</a:t>
            </a:r>
          </a:p>
          <a:p>
            <a:pPr marL="679794" lvl="1" indent="-179525">
              <a:buFont typeface="Arial" charset="0"/>
              <a:buChar char="•"/>
            </a:pPr>
            <a:r>
              <a:rPr lang="en-US" sz="1100" dirty="0"/>
              <a:t>Pen testing</a:t>
            </a:r>
          </a:p>
          <a:p>
            <a:pPr marL="679794" lvl="1" indent="-179525">
              <a:buFont typeface="Arial" charset="0"/>
              <a:buChar char="•"/>
            </a:pPr>
            <a:r>
              <a:rPr lang="en-US" sz="1100" dirty="0"/>
              <a:t>Static code scanning</a:t>
            </a:r>
          </a:p>
          <a:p>
            <a:pPr marL="679794" lvl="1" indent="-179525">
              <a:buFont typeface="Arial" charset="0"/>
              <a:buChar char="•"/>
            </a:pPr>
            <a:r>
              <a:rPr lang="en-US" sz="1100" dirty="0"/>
              <a:t>Infrastructure scanning</a:t>
            </a:r>
          </a:p>
          <a:p>
            <a:pPr marL="679794" lvl="1" indent="-179525">
              <a:buFont typeface="Arial" charset="0"/>
              <a:buChar char="•"/>
            </a:pPr>
            <a:r>
              <a:rPr lang="en-US" sz="1100" dirty="0"/>
              <a:t>Port scanning</a:t>
            </a:r>
          </a:p>
          <a:p>
            <a:pPr lvl="1"/>
            <a:endParaRPr lang="en-US" sz="1100" dirty="0"/>
          </a:p>
          <a:p>
            <a:pPr lvl="1"/>
            <a:endParaRPr lang="en-US" sz="1100" dirty="0"/>
          </a:p>
          <a:p>
            <a:pPr lvl="2"/>
            <a:endParaRPr lang="en-US" sz="1100" dirty="0"/>
          </a:p>
          <a:p>
            <a:pPr lvl="2"/>
            <a:endParaRPr lang="en-US" sz="1100" dirty="0"/>
          </a:p>
          <a:p>
            <a:pPr lvl="2"/>
            <a:endParaRPr lang="en-US" sz="1100" dirty="0"/>
          </a:p>
          <a:p>
            <a:pPr lvl="2"/>
            <a:endParaRPr lang="en-US" sz="1100" dirty="0"/>
          </a:p>
          <a:p>
            <a:pPr lvl="2"/>
            <a:r>
              <a:rPr lang="en-US" sz="1100" i="1" dirty="0"/>
              <a:t>							(continued on next page)</a:t>
            </a:r>
          </a:p>
        </p:txBody>
      </p:sp>
    </p:spTree>
    <p:extLst>
      <p:ext uri="{BB962C8B-B14F-4D97-AF65-F5344CB8AC3E}">
        <p14:creationId xmlns:p14="http://schemas.microsoft.com/office/powerpoint/2010/main" val="147086064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1" y="4899804"/>
            <a:ext cx="6159260" cy="3795622"/>
          </a:xfrm>
          <a:prstGeom prst="rect">
            <a:avLst/>
          </a:prstGeom>
          <a:solidFill>
            <a:schemeClr val="bg1"/>
          </a:solidFill>
        </p:spPr>
        <p:txBody>
          <a:bodyPr lIns="95747" tIns="47873" rIns="95747" bIns="47873"/>
          <a:lstStyle/>
          <a:p>
            <a:pPr lvl="2"/>
            <a:endParaRPr lang="en-US" sz="1100" dirty="0"/>
          </a:p>
          <a:p>
            <a:r>
              <a:rPr lang="en-US" sz="1100" b="1" dirty="0"/>
              <a:t>Touch points between dev and security:</a:t>
            </a:r>
          </a:p>
          <a:p>
            <a:pPr marL="201059" indent="-179525">
              <a:buFont typeface="Arial" charset="0"/>
              <a:buChar char="•"/>
            </a:pPr>
            <a:r>
              <a:rPr lang="en-US" sz="1100" dirty="0"/>
              <a:t>Monitoring</a:t>
            </a:r>
          </a:p>
          <a:p>
            <a:pPr marL="679794" lvl="1" indent="-179525">
              <a:buFont typeface="Arial" charset="0"/>
              <a:buChar char="•"/>
            </a:pPr>
            <a:r>
              <a:rPr lang="en-US" sz="1100" dirty="0"/>
              <a:t>Verifying logs are shipped and effective to monitor</a:t>
            </a:r>
          </a:p>
          <a:p>
            <a:pPr marL="201059" indent="-179525">
              <a:buFont typeface="Arial" charset="0"/>
              <a:buChar char="•"/>
            </a:pPr>
            <a:r>
              <a:rPr lang="en-US" sz="1100" dirty="0"/>
              <a:t>Firewalls</a:t>
            </a:r>
          </a:p>
          <a:p>
            <a:pPr marL="679794" lvl="1" indent="-179525">
              <a:buFont typeface="Arial" charset="0"/>
              <a:buChar char="•"/>
            </a:pPr>
            <a:r>
              <a:rPr lang="en-US" sz="1100" dirty="0"/>
              <a:t>Why</a:t>
            </a:r>
          </a:p>
          <a:p>
            <a:pPr marL="679794" lvl="1" indent="-179525">
              <a:buFont typeface="Arial" charset="0"/>
              <a:buChar char="•"/>
            </a:pPr>
            <a:r>
              <a:rPr lang="en-US" sz="1100" dirty="0"/>
              <a:t>How to make it better</a:t>
            </a:r>
          </a:p>
          <a:p>
            <a:pPr marL="679794" lvl="1" indent="-179525">
              <a:buFont typeface="Arial" charset="0"/>
              <a:buChar char="•"/>
            </a:pPr>
            <a:r>
              <a:rPr lang="en-US" sz="1100" dirty="0"/>
              <a:t>Best practice examples</a:t>
            </a:r>
          </a:p>
          <a:p>
            <a:pPr marL="679794" lvl="1" indent="-179525">
              <a:buFont typeface="Arial" charset="0"/>
              <a:buChar char="•"/>
            </a:pPr>
            <a:r>
              <a:rPr lang="en-US" sz="1100" dirty="0"/>
              <a:t>How to make it work</a:t>
            </a:r>
          </a:p>
          <a:p>
            <a:pPr marL="679794" lvl="1" indent="-179525" defTabSz="957468">
              <a:buFont typeface="Arial" charset="0"/>
              <a:buChar char="•"/>
              <a:defRPr/>
            </a:pPr>
            <a:r>
              <a:rPr lang="en-US" sz="1100" dirty="0"/>
              <a:t>How to access APIs/Interface</a:t>
            </a:r>
          </a:p>
          <a:p>
            <a:pPr marL="201059" indent="-179525">
              <a:buFont typeface="Arial" charset="0"/>
              <a:buChar char="•"/>
            </a:pPr>
            <a:r>
              <a:rPr lang="en-US" sz="1100" dirty="0"/>
              <a:t>Logging</a:t>
            </a:r>
          </a:p>
          <a:p>
            <a:pPr marL="201059" indent="-179525">
              <a:buFont typeface="Arial" charset="0"/>
              <a:buChar char="•"/>
            </a:pPr>
            <a:r>
              <a:rPr lang="en-US" sz="1100" dirty="0"/>
              <a:t>Average time to detect a breach (180 days)</a:t>
            </a:r>
          </a:p>
          <a:p>
            <a:pPr marL="679794" lvl="1" indent="-179525">
              <a:buFont typeface="Arial" charset="0"/>
              <a:buChar char="•"/>
            </a:pPr>
            <a:r>
              <a:rPr lang="en-US" sz="1100" dirty="0"/>
              <a:t>If you are really bad a security you have probably been breached</a:t>
            </a:r>
          </a:p>
          <a:p>
            <a:pPr marL="679794" lvl="1" indent="-179525">
              <a:buFont typeface="Arial" charset="0"/>
              <a:buChar char="•"/>
            </a:pPr>
            <a:r>
              <a:rPr lang="en-US" sz="1100" dirty="0"/>
              <a:t>2 types</a:t>
            </a:r>
          </a:p>
          <a:p>
            <a:pPr marL="1158528" lvl="2" indent="-179525">
              <a:buFont typeface="Arial" charset="0"/>
              <a:buChar char="•"/>
            </a:pPr>
            <a:r>
              <a:rPr lang="en-US" sz="1100" dirty="0"/>
              <a:t>Been breached</a:t>
            </a:r>
          </a:p>
          <a:p>
            <a:pPr marL="1158528" lvl="2" indent="-179525">
              <a:buFont typeface="Arial" charset="0"/>
              <a:buChar char="•"/>
            </a:pPr>
            <a:r>
              <a:rPr lang="en-US" sz="1100" dirty="0"/>
              <a:t>Don’t know they have been breached</a:t>
            </a:r>
          </a:p>
        </p:txBody>
      </p:sp>
    </p:spTree>
    <p:extLst>
      <p:ext uri="{BB962C8B-B14F-4D97-AF65-F5344CB8AC3E}">
        <p14:creationId xmlns:p14="http://schemas.microsoft.com/office/powerpoint/2010/main" val="147086064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6" y="4852256"/>
            <a:ext cx="5965313" cy="935227"/>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https://github.com/coreinfrastructure/best-practices-badge/blob/master/doc/criteria.md#know_secure_design</a:t>
            </a:r>
            <a:endParaRPr lang="en-US" dirty="0"/>
          </a:p>
          <a:p>
            <a:pPr marL="171450" indent="-171450">
              <a:buFont typeface="Arial" panose="020B0604020202020204" pitchFamily="34" charset="0"/>
              <a:buChar char="•"/>
            </a:pPr>
            <a:r>
              <a:rPr lang="en-US" dirty="0">
                <a:hlinkClick r:id="rId4"/>
              </a:rPr>
              <a:t>http://emergentchaos.com/the-security-principles-of-saltzer-and-schroeder</a:t>
            </a:r>
            <a:endParaRPr lang="en-US" dirty="0"/>
          </a:p>
          <a:p>
            <a:pPr marL="171450" indent="-1714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954491120"/>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904001040"/>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5" y="4872427"/>
            <a:ext cx="5999629" cy="661275"/>
          </a:xfrm>
          <a:prstGeom prst="rect">
            <a:avLst/>
          </a:prstGeom>
          <a:solidFill>
            <a:schemeClr val="bg1"/>
          </a:solidFill>
        </p:spPr>
        <p:txBody>
          <a:bodyPr lIns="95747" tIns="47873" rIns="95747" bIns="47873"/>
          <a:lstStyle/>
          <a:p>
            <a:r>
              <a:rPr lang="en-US" dirty="0"/>
              <a:t>App teams and developers can get</a:t>
            </a:r>
            <a:r>
              <a:rPr lang="en-US" baseline="0" dirty="0"/>
              <a:t> better monitoring in place and better info to monitor</a:t>
            </a:r>
          </a:p>
          <a:p>
            <a:endParaRPr lang="en-US" dirty="0"/>
          </a:p>
        </p:txBody>
      </p:sp>
    </p:spTree>
    <p:extLst>
      <p:ext uri="{BB962C8B-B14F-4D97-AF65-F5344CB8AC3E}">
        <p14:creationId xmlns:p14="http://schemas.microsoft.com/office/powerpoint/2010/main" val="14161335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7014" y="4820137"/>
            <a:ext cx="6001173" cy="3709008"/>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https://blogs.apache.org/foundation/entry/apache-struts-statement-on-equifax</a:t>
            </a:r>
            <a:endParaRPr lang="en-US" dirty="0"/>
          </a:p>
          <a:p>
            <a:pPr marL="171450" indent="-171450">
              <a:buFont typeface="Arial" panose="020B0604020202020204" pitchFamily="34" charset="0"/>
              <a:buChar char="•"/>
            </a:pPr>
            <a:r>
              <a:rPr lang="en-US" dirty="0">
                <a:hlinkClick r:id="rId4"/>
              </a:rPr>
              <a:t>https://news.ycombinator.com/item?id=15207575</a:t>
            </a:r>
            <a:endParaRPr lang="en-US" dirty="0"/>
          </a:p>
          <a:p>
            <a:pPr marL="171450" indent="-171450">
              <a:buFont typeface="Arial" panose="020B0604020202020204" pitchFamily="34" charset="0"/>
              <a:buChar char="•"/>
            </a:pPr>
            <a:r>
              <a:rPr lang="en-US" dirty="0">
                <a:hlinkClick r:id="rId5"/>
              </a:rPr>
              <a:t>https://www.carbonblack.com/2017/09/07/lessons-equifax-breach/</a:t>
            </a:r>
            <a:endParaRPr lang="en-US" dirty="0"/>
          </a:p>
          <a:p>
            <a:pPr marL="171450" indent="-171450">
              <a:buFont typeface="Arial" panose="020B0604020202020204" pitchFamily="34" charset="0"/>
              <a:buChar char="•"/>
            </a:pPr>
            <a:r>
              <a:rPr lang="en-US" dirty="0">
                <a:hlinkClick r:id="rId6"/>
              </a:rPr>
              <a:t>https://www.bankinfosecurity.com/equifax-breach-exposed-data-143-million-consumers-a-10275</a:t>
            </a:r>
            <a:endParaRPr lang="en-US" dirty="0"/>
          </a:p>
          <a:p>
            <a:pPr marL="171450" indent="-171450">
              <a:buFont typeface="Arial" panose="020B0604020202020204" pitchFamily="34" charset="0"/>
              <a:buChar char="•"/>
            </a:pPr>
            <a:r>
              <a:rPr lang="en-US" dirty="0">
                <a:hlinkClick r:id="rId7"/>
              </a:rPr>
              <a:t>https://www.databreachtoday.com/apache-struts-2-under-zero-day-attack-update-now-a-9761</a:t>
            </a:r>
            <a:endParaRPr lang="en-US" dirty="0"/>
          </a:p>
          <a:p>
            <a:pPr marL="171450" indent="-171450">
              <a:buFont typeface="Arial" panose="020B0604020202020204" pitchFamily="34" charset="0"/>
              <a:buChar char="•"/>
            </a:pPr>
            <a:r>
              <a:rPr lang="en-US" dirty="0">
                <a:hlinkClick r:id="rId8"/>
              </a:rPr>
              <a:t>https://www.bankinfosecurity.com/equifax-breach-8-takeaways-a-10278</a:t>
            </a:r>
            <a:endParaRPr lang="en-US" dirty="0"/>
          </a:p>
          <a:p>
            <a:pPr marL="171450" indent="-171450">
              <a:buFont typeface="Arial" panose="020B0604020202020204" pitchFamily="34" charset="0"/>
              <a:buChar char="•"/>
            </a:pPr>
            <a:r>
              <a:rPr lang="en-US" dirty="0">
                <a:hlinkClick r:id="rId9"/>
              </a:rPr>
              <a:t>https://investor.equifax.com/news-and-events/news/2017/09-15-2017-224018832</a:t>
            </a:r>
            <a:endParaRPr lang="en-US" dirty="0"/>
          </a:p>
          <a:p>
            <a:endParaRPr lang="en-US" dirty="0"/>
          </a:p>
          <a:p>
            <a:r>
              <a:rPr lang="en-US" b="1" dirty="0"/>
              <a:t>Struts was announced, lots of people were scrambling to update it</a:t>
            </a:r>
          </a:p>
          <a:p>
            <a:r>
              <a:rPr lang="en-US" dirty="0"/>
              <a:t>Equifax</a:t>
            </a:r>
            <a:r>
              <a:rPr lang="en-US" baseline="0" dirty="0"/>
              <a:t> hit by 5638 vulnerability </a:t>
            </a:r>
          </a:p>
          <a:p>
            <a:r>
              <a:rPr lang="en-US" dirty="0"/>
              <a:t>Speed to respond is critical!</a:t>
            </a:r>
          </a:p>
          <a:p>
            <a:endParaRPr lang="en-US" dirty="0"/>
          </a:p>
          <a:p>
            <a:r>
              <a:rPr lang="en-US" b="1" dirty="0"/>
              <a:t>Vendors</a:t>
            </a:r>
            <a:r>
              <a:rPr lang="en-US" b="1" baseline="0" dirty="0"/>
              <a:t> can monitor libraries and alert when risk is to trigger update.</a:t>
            </a:r>
          </a:p>
          <a:p>
            <a:pPr marL="171450" indent="-171450">
              <a:buFont typeface="Arial" panose="020B0604020202020204" pitchFamily="34" charset="0"/>
              <a:buChar char="•"/>
            </a:pPr>
            <a:r>
              <a:rPr lang="en-US" baseline="0" dirty="0"/>
              <a:t>Update in days and hours</a:t>
            </a:r>
          </a:p>
          <a:p>
            <a:pPr marL="179525" indent="-179525">
              <a:buFontTx/>
              <a:buChar char="-"/>
            </a:pPr>
            <a:endParaRPr lang="en-US" baseline="0" dirty="0"/>
          </a:p>
          <a:p>
            <a:r>
              <a:rPr lang="en-US" b="1" baseline="0" dirty="0"/>
              <a:t>You need a WASP if you cannot update quickly.</a:t>
            </a:r>
          </a:p>
          <a:p>
            <a:endParaRPr lang="en-US" baseline="0" dirty="0"/>
          </a:p>
        </p:txBody>
      </p:sp>
    </p:spTree>
    <p:extLst>
      <p:ext uri="{BB962C8B-B14F-4D97-AF65-F5344CB8AC3E}">
        <p14:creationId xmlns:p14="http://schemas.microsoft.com/office/powerpoint/2010/main" val="2066055017"/>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5" y="4967881"/>
            <a:ext cx="5976129" cy="833829"/>
          </a:xfrm>
          <a:prstGeom prst="rect">
            <a:avLst/>
          </a:prstGeom>
          <a:solidFill>
            <a:schemeClr val="bg1"/>
          </a:solidFill>
        </p:spPr>
        <p:txBody>
          <a:bodyPr/>
          <a:lstStyle/>
          <a:p>
            <a:r>
              <a:rPr lang="en-US" dirty="0"/>
              <a:t>Additional</a:t>
            </a:r>
            <a:r>
              <a:rPr lang="en-US" baseline="0" dirty="0"/>
              <a:t> Info:</a:t>
            </a:r>
            <a:r>
              <a:rPr lang="en-US" dirty="0"/>
              <a:t>  </a:t>
            </a:r>
            <a:r>
              <a:rPr lang="en-US" dirty="0">
                <a:hlinkClick r:id="rId3"/>
              </a:rPr>
              <a:t>https://developer.ibm.com/recipes/tutorials/use-kubernetes-secrets-to-make-your-app-portable-across-clouds/</a:t>
            </a:r>
            <a:endParaRPr lang="en-US" dirty="0"/>
          </a:p>
          <a:p>
            <a:endParaRPr lang="en-US" dirty="0"/>
          </a:p>
          <a:p>
            <a:endParaRPr lang="en-US" dirty="0"/>
          </a:p>
        </p:txBody>
      </p:sp>
    </p:spTree>
    <p:extLst>
      <p:ext uri="{BB962C8B-B14F-4D97-AF65-F5344CB8AC3E}">
        <p14:creationId xmlns:p14="http://schemas.microsoft.com/office/powerpoint/2010/main" val="2068066377"/>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1" y="4882551"/>
            <a:ext cx="6280031" cy="4021048"/>
          </a:xfrm>
          <a:prstGeom prst="rect">
            <a:avLst/>
          </a:prstGeom>
          <a:solidFill>
            <a:schemeClr val="bg1"/>
          </a:solidFill>
        </p:spPr>
        <p:txBody>
          <a:bodyPr/>
          <a:lstStyle/>
          <a:p>
            <a:r>
              <a:rPr lang="en-US" dirty="0">
                <a:hlinkClick r:id="rId3"/>
              </a:rPr>
              <a:t>http://kubernetesbyexample.com/secrets/</a:t>
            </a:r>
            <a:endParaRPr lang="en-US" dirty="0"/>
          </a:p>
          <a:p>
            <a:endParaRPr lang="en-US" dirty="0"/>
          </a:p>
          <a:p>
            <a:r>
              <a:rPr lang="en-US" sz="1200" b="1" i="0" kern="1200" dirty="0">
                <a:solidFill>
                  <a:schemeClr val="tx1"/>
                </a:solidFill>
                <a:effectLst/>
                <a:latin typeface="+mn-lt"/>
                <a:ea typeface="+mn-ea"/>
                <a:cs typeface="+mn-cs"/>
              </a:rPr>
              <a:t>1. echo</a:t>
            </a:r>
            <a:r>
              <a:rPr lang="en-US" sz="1200" b="0" i="0" kern="1200" dirty="0">
                <a:solidFill>
                  <a:schemeClr val="tx1"/>
                </a:solidFill>
                <a:effectLst/>
                <a:latin typeface="+mn-lt"/>
                <a:ea typeface="+mn-ea"/>
                <a:cs typeface="+mn-cs"/>
              </a:rPr>
              <a:t> -n "A19fh68B001j" &gt; ./</a:t>
            </a:r>
            <a:r>
              <a:rPr lang="en-US" sz="1200" b="0" i="0" kern="1200" dirty="0" err="1">
                <a:solidFill>
                  <a:schemeClr val="tx1"/>
                </a:solidFill>
                <a:effectLst/>
                <a:latin typeface="+mn-lt"/>
                <a:ea typeface="+mn-ea"/>
                <a:cs typeface="+mn-cs"/>
              </a:rPr>
              <a:t>apikey.txt</a:t>
            </a:r>
            <a:endParaRPr lang="en-US" sz="1200" b="0" i="0" kern="1200" dirty="0">
              <a:solidFill>
                <a:schemeClr val="tx1"/>
              </a:solidFill>
              <a:effectLst/>
              <a:latin typeface="+mn-lt"/>
              <a:ea typeface="+mn-ea"/>
              <a:cs typeface="+mn-cs"/>
            </a:endParaRPr>
          </a:p>
          <a:p>
            <a:endParaRPr lang="en-US" dirty="0"/>
          </a:p>
          <a:p>
            <a:r>
              <a:rPr lang="en-US" dirty="0"/>
              <a:t>2.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secret generic </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 --from-file=./apikey.txt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describe secrets/</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create -f </a:t>
            </a:r>
          </a:p>
          <a:p>
            <a:endParaRPr lang="en-US" dirty="0">
              <a:hlinkClick r:id="rId4"/>
            </a:endParaRPr>
          </a:p>
          <a:p>
            <a:r>
              <a:rPr lang="en-US" sz="1200" b="0" i="0" kern="1200" dirty="0">
                <a:solidFill>
                  <a:schemeClr val="tx1"/>
                </a:solidFill>
                <a:effectLst/>
                <a:latin typeface="+mn-lt"/>
                <a:ea typeface="+mn-ea"/>
                <a:cs typeface="+mn-cs"/>
                <a:hlinkClick r:id="rId4"/>
              </a:rPr>
              <a:t>https://raw.githubusercontent.com/mhausenblas/kbe/master/specs/secrets/pod.yaml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a:t>
            </a:r>
            <a:r>
              <a:rPr lang="en-US" sz="1200" b="0" i="0" kern="1200" dirty="0" err="1">
                <a:solidFill>
                  <a:schemeClr val="tx1"/>
                </a:solidFill>
                <a:effectLst/>
                <a:latin typeface="+mn-lt"/>
                <a:ea typeface="+mn-ea"/>
                <a:cs typeface="+mn-cs"/>
              </a:rPr>
              <a:t>kubectl</a:t>
            </a:r>
            <a:r>
              <a:rPr lang="en-US" sz="1200" b="0" i="0" kern="1200" dirty="0">
                <a:solidFill>
                  <a:schemeClr val="tx1"/>
                </a:solidFill>
                <a:effectLst/>
                <a:latin typeface="+mn-lt"/>
                <a:ea typeface="+mn-ea"/>
                <a:cs typeface="+mn-cs"/>
              </a:rPr>
              <a:t> exec -it </a:t>
            </a:r>
            <a:r>
              <a:rPr lang="en-US" sz="1200" b="0" i="0" kern="1200" dirty="0" err="1">
                <a:solidFill>
                  <a:schemeClr val="tx1"/>
                </a:solidFill>
                <a:effectLst/>
                <a:latin typeface="+mn-lt"/>
                <a:ea typeface="+mn-ea"/>
                <a:cs typeface="+mn-cs"/>
              </a:rPr>
              <a:t>consumesec</a:t>
            </a:r>
            <a:r>
              <a:rPr lang="en-US" sz="1200" b="0" i="0" kern="1200" dirty="0">
                <a:solidFill>
                  <a:schemeClr val="tx1"/>
                </a:solidFill>
                <a:effectLst/>
                <a:latin typeface="+mn-lt"/>
                <a:ea typeface="+mn-ea"/>
                <a:cs typeface="+mn-cs"/>
              </a:rPr>
              <a:t> /bin/bash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 mount | grep </a:t>
            </a:r>
            <a:r>
              <a:rPr lang="en-US" sz="1200" b="0" i="0" kern="1200" dirty="0" err="1">
                <a:solidFill>
                  <a:schemeClr val="tx1"/>
                </a:solidFill>
                <a:effectLst/>
                <a:latin typeface="+mn-lt"/>
                <a:ea typeface="+mn-ea"/>
                <a:cs typeface="+mn-cs"/>
              </a:rPr>
              <a:t>apikey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7. cat /</a:t>
            </a:r>
            <a:r>
              <a:rPr lang="en-US" sz="1200" b="0" i="0" kern="1200" dirty="0" err="1">
                <a:solidFill>
                  <a:schemeClr val="tx1"/>
                </a:solidFill>
                <a:effectLst/>
                <a:latin typeface="+mn-lt"/>
                <a:ea typeface="+mn-ea"/>
                <a:cs typeface="+mn-cs"/>
              </a:rPr>
              <a:t>tmp</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apikey.txt</a:t>
            </a:r>
            <a:endParaRPr lang="en-US" dirty="0"/>
          </a:p>
        </p:txBody>
      </p:sp>
    </p:spTree>
    <p:extLst>
      <p:ext uri="{BB962C8B-B14F-4D97-AF65-F5344CB8AC3E}">
        <p14:creationId xmlns:p14="http://schemas.microsoft.com/office/powerpoint/2010/main" val="2069812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43353155"/>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2862" y="4957793"/>
            <a:ext cx="6027887" cy="1348414"/>
          </a:xfrm>
          <a:prstGeom prst="rect">
            <a:avLst/>
          </a:prstGeom>
          <a:solidFill>
            <a:schemeClr val="bg1"/>
          </a:solidFill>
        </p:spPr>
        <p:txBody>
          <a:bodyPr/>
          <a:lstStyle/>
          <a:p>
            <a:pPr>
              <a:buClr>
                <a:schemeClr val="dk1"/>
              </a:buClr>
              <a:buSzPct val="91666"/>
            </a:pPr>
            <a:r>
              <a:rPr lang="en-US" dirty="0"/>
              <a:t>Tutorial:  </a:t>
            </a:r>
            <a:r>
              <a:rPr lang="en-US" dirty="0">
                <a:hlinkClick r:id="rId3"/>
              </a:rPr>
              <a:t>https://github.com/kelseyhightower/oscon-2017-kubernetes-tutorial/blob/master/labs/04-tutorial-secrets.md</a:t>
            </a:r>
            <a:endParaRPr lang="en-US" dirty="0"/>
          </a:p>
          <a:p>
            <a:pPr>
              <a:buClr>
                <a:schemeClr val="dk1"/>
              </a:buClr>
              <a:buSzPct val="91666"/>
            </a:pPr>
            <a:endParaRPr lang="en-US" dirty="0"/>
          </a:p>
          <a:p>
            <a:pPr>
              <a:buClr>
                <a:schemeClr val="dk1"/>
              </a:buClr>
              <a:buSzPct val="91666"/>
            </a:pPr>
            <a:r>
              <a:rPr lang="en-US" dirty="0"/>
              <a:t>Optional Challenge:  </a:t>
            </a:r>
            <a:r>
              <a:rPr lang="en-US" dirty="0">
                <a:hlinkClick r:id="rId4"/>
              </a:rPr>
              <a:t>https://github.com/kelseyhightower/oscon-2017-kubernetes-tutorial/blob/master/labs/05-challege-secrets.md</a:t>
            </a: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2877576674"/>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99804"/>
            <a:ext cx="6165910" cy="1043796"/>
          </a:xfrm>
          <a:prstGeom prst="rect">
            <a:avLst/>
          </a:prstGeom>
          <a:solidFill>
            <a:schemeClr val="bg1"/>
          </a:solidFill>
        </p:spPr>
        <p:txBody>
          <a:bodyPr/>
          <a:lstStyle/>
          <a:p>
            <a:r>
              <a:rPr lang="en-US" dirty="0">
                <a:hlinkClick r:id="rId3"/>
              </a:rPr>
              <a:t>http://pwittrock.github.io/docs/user-guide/configmap/</a:t>
            </a:r>
            <a:endParaRPr lang="en-US" dirty="0"/>
          </a:p>
          <a:p>
            <a:endParaRPr lang="en-US" dirty="0"/>
          </a:p>
          <a:p>
            <a:r>
              <a:rPr lang="en-US" dirty="0"/>
              <a:t>Extra resources:  </a:t>
            </a:r>
            <a:r>
              <a:rPr lang="en-US" dirty="0">
                <a:hlinkClick r:id="rId4"/>
              </a:rPr>
              <a:t>https://docs.openshift.org/latest/dev_guide/configmaps.html</a:t>
            </a:r>
            <a:endParaRPr lang="en-US" dirty="0"/>
          </a:p>
          <a:p>
            <a:endParaRPr lang="en-US" dirty="0"/>
          </a:p>
        </p:txBody>
      </p:sp>
    </p:spTree>
    <p:extLst>
      <p:ext uri="{BB962C8B-B14F-4D97-AF65-F5344CB8AC3E}">
        <p14:creationId xmlns:p14="http://schemas.microsoft.com/office/powerpoint/2010/main" val="136902041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4939404"/>
            <a:ext cx="6010635" cy="3660775"/>
          </a:xfrm>
          <a:prstGeom prst="rect">
            <a:avLst/>
          </a:prstGeom>
          <a:solidFill>
            <a:schemeClr val="bg1"/>
          </a:solidFill>
        </p:spPr>
        <p:txBody>
          <a:bodyPr/>
          <a:lstStyle/>
          <a:p>
            <a:pPr marL="0" indent="0">
              <a:buClr>
                <a:schemeClr val="dk1"/>
              </a:buClr>
              <a:buSzPct val="91666"/>
              <a:buNone/>
            </a:pPr>
            <a:r>
              <a:rPr lang="en-US" dirty="0">
                <a:hlinkClick r:id="rId3"/>
              </a:rPr>
              <a:t>http://pwittrock.github.io/docs/user-guide/configmap/</a:t>
            </a:r>
            <a:endParaRPr lang="en-US" dirty="0"/>
          </a:p>
          <a:p>
            <a:pPr marL="0" indent="0">
              <a:buClr>
                <a:schemeClr val="dk1"/>
              </a:buClr>
              <a:buSzPct val="91666"/>
              <a:buNone/>
            </a:pPr>
            <a:endParaRPr lang="en-US" dirty="0"/>
          </a:p>
          <a:p>
            <a:pPr marL="0" indent="0">
              <a:buClr>
                <a:schemeClr val="dk1"/>
              </a:buClr>
              <a:buSzPct val="91666"/>
              <a:buNone/>
            </a:pPr>
            <a:r>
              <a:rPr lang="en-US" dirty="0"/>
              <a:t>Note:</a:t>
            </a:r>
            <a:r>
              <a:rPr lang="en-US" baseline="0" dirty="0"/>
              <a:t> It may be easier to </a:t>
            </a:r>
            <a:r>
              <a:rPr lang="en-US" baseline="0" dirty="0" err="1"/>
              <a:t>wget</a:t>
            </a:r>
            <a:r>
              <a:rPr lang="en-US" baseline="0" dirty="0"/>
              <a:t> the files for the exercise.</a:t>
            </a:r>
          </a:p>
          <a:p>
            <a:pPr marL="0" indent="0">
              <a:buClr>
                <a:schemeClr val="dk1"/>
              </a:buClr>
              <a:buSzPct val="91666"/>
              <a:buNone/>
            </a:pPr>
            <a:r>
              <a:rPr lang="en-US" baseline="0" dirty="0" err="1"/>
              <a:t>wget</a:t>
            </a:r>
            <a:r>
              <a:rPr lang="en-US" baseline="0" dirty="0"/>
              <a:t> </a:t>
            </a:r>
            <a:r>
              <a:rPr lang="en-US" baseline="0" dirty="0">
                <a:hlinkClick r:id="rId4"/>
              </a:rPr>
              <a:t>http://pwittrock.github.io/docs/user-guide/configmap/configmap.yaml</a:t>
            </a:r>
            <a:endParaRPr lang="en-US" baseline="0" dirty="0"/>
          </a:p>
          <a:p>
            <a:pPr marL="0" indent="0">
              <a:buClr>
                <a:schemeClr val="dk1"/>
              </a:buClr>
              <a:buSzPct val="91666"/>
              <a:buNone/>
            </a:pPr>
            <a:endParaRPr lang="en-US" baseline="0" dirty="0"/>
          </a:p>
          <a:p>
            <a:pPr marL="0" indent="0">
              <a:buClr>
                <a:schemeClr val="dk1"/>
              </a:buClr>
              <a:buSzPct val="91666"/>
              <a:buNone/>
            </a:pPr>
            <a:r>
              <a:rPr lang="en-US" dirty="0" err="1"/>
              <a:t>kubectl</a:t>
            </a:r>
            <a:r>
              <a:rPr lang="en-US" dirty="0"/>
              <a:t> create -f </a:t>
            </a:r>
            <a:r>
              <a:rPr lang="en-US" dirty="0" err="1"/>
              <a:t>configmap.yaml</a:t>
            </a:r>
            <a:endParaRPr lang="en-US" dirty="0"/>
          </a:p>
          <a:p>
            <a:pPr marL="0" indent="0">
              <a:buClr>
                <a:schemeClr val="dk1"/>
              </a:buClr>
              <a:buSzPct val="91666"/>
              <a:buNone/>
            </a:pPr>
            <a:r>
              <a:rPr lang="en-US" dirty="0"/>
              <a:t>Instead of:</a:t>
            </a:r>
          </a:p>
          <a:p>
            <a:pPr marL="0" indent="0">
              <a:buClr>
                <a:schemeClr val="dk1"/>
              </a:buClr>
              <a:buSzPct val="91666"/>
              <a:buNone/>
            </a:pPr>
            <a:r>
              <a:rPr lang="en-US" dirty="0" err="1"/>
              <a:t>kubectl</a:t>
            </a:r>
            <a:r>
              <a:rPr lang="en-US" dirty="0"/>
              <a:t> create -f docs/user-guide/</a:t>
            </a:r>
            <a:r>
              <a:rPr lang="en-US" dirty="0" err="1"/>
              <a:t>configmap</a:t>
            </a:r>
            <a:r>
              <a:rPr lang="en-US" dirty="0"/>
              <a:t>/</a:t>
            </a:r>
            <a:r>
              <a:rPr lang="en-US" dirty="0" err="1"/>
              <a:t>configmap.yaml</a:t>
            </a: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387409787"/>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847481342"/>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3866" y="4882549"/>
            <a:ext cx="6253075" cy="3588589"/>
          </a:xfrm>
          <a:prstGeom prst="rect">
            <a:avLst/>
          </a:prstGeom>
          <a:solidFill>
            <a:schemeClr val="bg1"/>
          </a:solidFill>
        </p:spPr>
        <p:txBody>
          <a:bodyPr lIns="95747" tIns="47873" rIns="95747" bIns="47873"/>
          <a:lstStyle/>
          <a:p>
            <a:endParaRPr lang="en-US" dirty="0"/>
          </a:p>
          <a:p>
            <a:pPr marL="228600" indent="-228600">
              <a:buAutoNum type="arabicPeriod"/>
            </a:pPr>
            <a:r>
              <a:rPr lang="en-US" dirty="0" err="1"/>
              <a:t>kubectl</a:t>
            </a:r>
            <a:r>
              <a:rPr lang="en-US" dirty="0"/>
              <a:t> create -f </a:t>
            </a:r>
            <a:r>
              <a:rPr lang="en-US" dirty="0">
                <a:hlinkClick r:id="rId3"/>
              </a:rPr>
              <a:t>https://raw.githubusercontent.com/mhausenblas/kbe/master/specs/volumes/pod.yaml</a:t>
            </a:r>
            <a:endParaRPr lang="en-US" dirty="0"/>
          </a:p>
          <a:p>
            <a:endParaRPr lang="en-US" dirty="0"/>
          </a:p>
          <a:p>
            <a:r>
              <a:rPr lang="en-US" b="1" dirty="0"/>
              <a:t>Shell into the first pod</a:t>
            </a:r>
          </a:p>
          <a:p>
            <a:r>
              <a:rPr lang="en-US" dirty="0"/>
              <a:t>2. </a:t>
            </a:r>
            <a:r>
              <a:rPr lang="en-US" dirty="0" err="1"/>
              <a:t>kubectl</a:t>
            </a:r>
            <a:r>
              <a:rPr lang="en-US" dirty="0"/>
              <a:t> </a:t>
            </a:r>
            <a:r>
              <a:rPr lang="en-US" b="1" dirty="0"/>
              <a:t>exec</a:t>
            </a:r>
            <a:r>
              <a:rPr lang="en-US" dirty="0"/>
              <a:t> </a:t>
            </a:r>
            <a:r>
              <a:rPr lang="en-US" dirty="0" err="1"/>
              <a:t>sharevol</a:t>
            </a:r>
            <a:r>
              <a:rPr lang="en-US" dirty="0"/>
              <a:t> -c c1 -</a:t>
            </a:r>
            <a:r>
              <a:rPr lang="en-US" dirty="0" err="1"/>
              <a:t>i</a:t>
            </a:r>
            <a:r>
              <a:rPr lang="en-US" dirty="0"/>
              <a:t> -t -- bash</a:t>
            </a:r>
          </a:p>
          <a:p>
            <a:endParaRPr lang="en-US" dirty="0"/>
          </a:p>
          <a:p>
            <a:r>
              <a:rPr lang="en-US" b="1" dirty="0"/>
              <a:t>Write data to an ‘</a:t>
            </a:r>
            <a:r>
              <a:rPr lang="en-US" b="1" dirty="0" err="1"/>
              <a:t>xchange</a:t>
            </a:r>
            <a:r>
              <a:rPr lang="en-US" b="1" dirty="0"/>
              <a:t>’ file</a:t>
            </a:r>
          </a:p>
          <a:p>
            <a:r>
              <a:rPr lang="en-US" dirty="0"/>
              <a:t>3. mount | grep </a:t>
            </a:r>
            <a:r>
              <a:rPr lang="en-US" dirty="0" err="1"/>
              <a:t>xchange</a:t>
            </a:r>
            <a:endParaRPr lang="en-US" dirty="0"/>
          </a:p>
          <a:p>
            <a:r>
              <a:rPr lang="en-US" dirty="0"/>
              <a:t>4. echo 'some data' &gt; /</a:t>
            </a:r>
            <a:r>
              <a:rPr lang="en-US" dirty="0" err="1"/>
              <a:t>tmp</a:t>
            </a:r>
            <a:r>
              <a:rPr lang="en-US" dirty="0"/>
              <a:t>/</a:t>
            </a:r>
            <a:r>
              <a:rPr lang="en-US" dirty="0" err="1"/>
              <a:t>xchange</a:t>
            </a:r>
            <a:r>
              <a:rPr lang="en-US" dirty="0"/>
              <a:t>/data</a:t>
            </a:r>
          </a:p>
          <a:p>
            <a:endParaRPr lang="en-US" dirty="0"/>
          </a:p>
          <a:p>
            <a:r>
              <a:rPr lang="en-US" b="1" dirty="0"/>
              <a:t>Exit out of container</a:t>
            </a:r>
          </a:p>
          <a:p>
            <a:r>
              <a:rPr lang="en-US" dirty="0"/>
              <a:t>5. exit</a:t>
            </a:r>
          </a:p>
          <a:p>
            <a:endParaRPr lang="en-US" dirty="0"/>
          </a:p>
          <a:p>
            <a:endParaRPr lang="en-US" dirty="0"/>
          </a:p>
          <a:p>
            <a:endParaRPr lang="en-US" dirty="0"/>
          </a:p>
          <a:p>
            <a:endParaRPr lang="en-US" dirty="0"/>
          </a:p>
          <a:p>
            <a:r>
              <a:rPr lang="en-US" dirty="0"/>
              <a:t>									</a:t>
            </a:r>
            <a:r>
              <a:rPr lang="en-US" i="1" dirty="0"/>
              <a:t>(continued on next page)</a:t>
            </a:r>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119" y="4917057"/>
            <a:ext cx="6253075" cy="3795622"/>
          </a:xfrm>
          <a:prstGeom prst="rect">
            <a:avLst/>
          </a:prstGeom>
          <a:solidFill>
            <a:schemeClr val="bg1"/>
          </a:solidFill>
        </p:spPr>
        <p:txBody>
          <a:bodyPr lIns="95747" tIns="47873" rIns="95747" bIns="47873"/>
          <a:lstStyle/>
          <a:p>
            <a:r>
              <a:rPr lang="en-US" b="1" dirty="0"/>
              <a:t>Now shell into the 2</a:t>
            </a:r>
            <a:r>
              <a:rPr lang="en-US" b="1" baseline="30000" dirty="0"/>
              <a:t>nd</a:t>
            </a:r>
            <a:r>
              <a:rPr lang="en-US" b="1" dirty="0"/>
              <a:t> container</a:t>
            </a:r>
          </a:p>
          <a:p>
            <a:r>
              <a:rPr lang="en-US" dirty="0"/>
              <a:t>6. </a:t>
            </a:r>
            <a:r>
              <a:rPr lang="en-US" dirty="0" err="1"/>
              <a:t>kubectl</a:t>
            </a:r>
            <a:r>
              <a:rPr lang="en-US" dirty="0"/>
              <a:t> </a:t>
            </a:r>
            <a:r>
              <a:rPr lang="en-US" b="1" dirty="0"/>
              <a:t>exec</a:t>
            </a:r>
            <a:r>
              <a:rPr lang="en-US" dirty="0"/>
              <a:t> </a:t>
            </a:r>
            <a:r>
              <a:rPr lang="en-US" dirty="0" err="1"/>
              <a:t>sharevol</a:t>
            </a:r>
            <a:r>
              <a:rPr lang="en-US" dirty="0"/>
              <a:t> -c c2 -</a:t>
            </a:r>
            <a:r>
              <a:rPr lang="en-US" dirty="0" err="1"/>
              <a:t>i</a:t>
            </a:r>
            <a:r>
              <a:rPr lang="en-US" dirty="0"/>
              <a:t> -t </a:t>
            </a:r>
            <a:r>
              <a:rPr lang="mr-IN" dirty="0"/>
              <a:t>–</a:t>
            </a:r>
            <a:r>
              <a:rPr lang="en-US" dirty="0"/>
              <a:t> bash</a:t>
            </a:r>
          </a:p>
          <a:p>
            <a:r>
              <a:rPr lang="en-US" dirty="0"/>
              <a:t>7. mount | grep /</a:t>
            </a:r>
            <a:r>
              <a:rPr lang="en-US" dirty="0" err="1"/>
              <a:t>tmp</a:t>
            </a:r>
            <a:r>
              <a:rPr lang="en-US" dirty="0"/>
              <a:t>/data</a:t>
            </a:r>
          </a:p>
          <a:p>
            <a:r>
              <a:rPr lang="en-US" dirty="0"/>
              <a:t>8. cat /</a:t>
            </a:r>
            <a:r>
              <a:rPr lang="en-US" dirty="0" err="1"/>
              <a:t>tmp</a:t>
            </a:r>
            <a:r>
              <a:rPr lang="en-US" dirty="0"/>
              <a:t>/data/data</a:t>
            </a:r>
          </a:p>
          <a:p>
            <a:endParaRPr lang="en-US" dirty="0"/>
          </a:p>
          <a:p>
            <a:r>
              <a:rPr lang="en-US" b="1" dirty="0"/>
              <a:t>View the whole </a:t>
            </a:r>
            <a:r>
              <a:rPr lang="en-US" b="1" dirty="0" err="1"/>
              <a:t>pod.yaml</a:t>
            </a:r>
            <a:r>
              <a:rPr lang="en-US" b="1" dirty="0"/>
              <a:t> file here:</a:t>
            </a:r>
          </a:p>
          <a:p>
            <a:r>
              <a:rPr lang="en-US" dirty="0">
                <a:hlinkClick r:id="rId3"/>
              </a:rPr>
              <a:t>https://github.com/openshift-evangelists/kbe/blob/master/specs/volumes/pod.yaml</a:t>
            </a:r>
            <a:endParaRPr lang="en-US" dirty="0"/>
          </a:p>
          <a:p>
            <a:endParaRPr lang="en-US" dirty="0"/>
          </a:p>
          <a:p>
            <a:r>
              <a:rPr lang="en-US" dirty="0"/>
              <a:t>Kubernetes by example Volumes</a:t>
            </a:r>
          </a:p>
          <a:p>
            <a:r>
              <a:rPr lang="en-US" dirty="0">
                <a:hlinkClick r:id="rId4"/>
              </a:rPr>
              <a:t>http://kubernetesbyexample.com/volumes/</a:t>
            </a:r>
            <a:endParaRPr lang="en-US" dirty="0"/>
          </a:p>
          <a:p>
            <a:endParaRPr lang="en-US" dirty="0"/>
          </a:p>
          <a:p>
            <a:endParaRPr lang="en-US" dirty="0"/>
          </a:p>
        </p:txBody>
      </p:sp>
    </p:spTree>
    <p:extLst>
      <p:ext uri="{BB962C8B-B14F-4D97-AF65-F5344CB8AC3E}">
        <p14:creationId xmlns:p14="http://schemas.microsoft.com/office/powerpoint/2010/main" val="77835213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213839939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05426786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947" y="4934309"/>
            <a:ext cx="6324881" cy="3812875"/>
          </a:xfrm>
          <a:prstGeom prst="rect">
            <a:avLst/>
          </a:prstGeom>
          <a:solidFill>
            <a:schemeClr val="bg1"/>
          </a:solidFill>
        </p:spPr>
        <p:txBody>
          <a:bodyPr lIns="95747" tIns="47873" rIns="95747" bIns="47873"/>
          <a:lstStyle/>
          <a:p>
            <a:r>
              <a:rPr lang="en-US" b="1" dirty="0"/>
              <a:t>Create a logging pod</a:t>
            </a:r>
          </a:p>
          <a:p>
            <a:pPr marL="228600" indent="-228600">
              <a:buAutoNum type="arabicPeriod"/>
            </a:pPr>
            <a:r>
              <a:rPr lang="en-US" dirty="0" err="1"/>
              <a:t>kubectl</a:t>
            </a:r>
            <a:r>
              <a:rPr lang="en-US" dirty="0"/>
              <a:t> create -f </a:t>
            </a:r>
            <a:r>
              <a:rPr lang="en-US" dirty="0">
                <a:hlinkClick r:id="rId3"/>
              </a:rPr>
              <a:t>https://raw.githubusercontent.com/mhausenblas/kbe/master/specs/logging/pod.yaml</a:t>
            </a:r>
            <a:endParaRPr lang="en-US" dirty="0"/>
          </a:p>
          <a:p>
            <a:endParaRPr lang="en-US" dirty="0"/>
          </a:p>
          <a:p>
            <a:r>
              <a:rPr lang="en-US" b="1" dirty="0"/>
              <a:t>Grab the last few lines of logs</a:t>
            </a:r>
          </a:p>
          <a:p>
            <a:r>
              <a:rPr lang="en-US" dirty="0"/>
              <a:t>2. </a:t>
            </a:r>
            <a:r>
              <a:rPr lang="en-US" dirty="0" err="1"/>
              <a:t>kubectl</a:t>
            </a:r>
            <a:r>
              <a:rPr lang="en-US" dirty="0"/>
              <a:t> logs --tail=5 </a:t>
            </a:r>
            <a:r>
              <a:rPr lang="en-US" dirty="0" err="1"/>
              <a:t>logme</a:t>
            </a:r>
            <a:r>
              <a:rPr lang="en-US" dirty="0"/>
              <a:t> -c gen</a:t>
            </a:r>
          </a:p>
          <a:p>
            <a:endParaRPr lang="en-US" dirty="0"/>
          </a:p>
          <a:p>
            <a:r>
              <a:rPr lang="en-US" b="1" dirty="0"/>
              <a:t>Grab a stream of the logs</a:t>
            </a:r>
          </a:p>
          <a:p>
            <a:r>
              <a:rPr lang="en-US" dirty="0"/>
              <a:t>3. </a:t>
            </a:r>
            <a:r>
              <a:rPr lang="en-US" dirty="0" err="1"/>
              <a:t>kubectl</a:t>
            </a:r>
            <a:r>
              <a:rPr lang="en-US" dirty="0"/>
              <a:t> logs -f --since=10s </a:t>
            </a:r>
            <a:r>
              <a:rPr lang="en-US" dirty="0" err="1"/>
              <a:t>logme</a:t>
            </a:r>
            <a:r>
              <a:rPr lang="en-US" dirty="0"/>
              <a:t> -c gen</a:t>
            </a:r>
          </a:p>
          <a:p>
            <a:pPr marL="239367" indent="-239367">
              <a:buAutoNum type="arabicPeriod"/>
            </a:pPr>
            <a:endParaRPr lang="en-US" dirty="0"/>
          </a:p>
          <a:p>
            <a:r>
              <a:rPr lang="en-US" b="1" dirty="0"/>
              <a:t>Clean up</a:t>
            </a:r>
          </a:p>
          <a:p>
            <a:pPr defTabSz="478734">
              <a:defRPr/>
            </a:pPr>
            <a:r>
              <a:rPr lang="en-US" dirty="0"/>
              <a:t>4. </a:t>
            </a:r>
            <a:r>
              <a:rPr lang="en-US" dirty="0" err="1"/>
              <a:t>kubectl</a:t>
            </a:r>
            <a:r>
              <a:rPr lang="en-US" dirty="0"/>
              <a:t> delete -f </a:t>
            </a:r>
            <a:r>
              <a:rPr lang="en-US" dirty="0">
                <a:hlinkClick r:id="rId3"/>
              </a:rPr>
              <a:t>https://raw.githubusercontent.com/mhausenblas/kbe/master/specs/logging/pod.yaml</a:t>
            </a: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endParaRPr lang="en-US" dirty="0"/>
          </a:p>
          <a:p>
            <a:pPr defTabSz="478734">
              <a:defRPr/>
            </a:pPr>
            <a:r>
              <a:rPr lang="en-US" dirty="0"/>
              <a:t>									(</a:t>
            </a:r>
            <a:r>
              <a:rPr lang="en-US" i="1" dirty="0"/>
              <a:t>continued on next page)</a:t>
            </a:r>
          </a:p>
          <a:p>
            <a:endParaRPr lang="en-US" dirty="0"/>
          </a:p>
        </p:txBody>
      </p:sp>
    </p:spTree>
    <p:extLst>
      <p:ext uri="{BB962C8B-B14F-4D97-AF65-F5344CB8AC3E}">
        <p14:creationId xmlns:p14="http://schemas.microsoft.com/office/powerpoint/2010/main" val="27101693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2188" y="4865297"/>
            <a:ext cx="6324881" cy="3778371"/>
          </a:xfrm>
          <a:prstGeom prst="rect">
            <a:avLst/>
          </a:prstGeom>
          <a:solidFill>
            <a:schemeClr val="bg1"/>
          </a:solidFill>
        </p:spPr>
        <p:txBody>
          <a:bodyPr lIns="95747" tIns="47873" rIns="95747" bIns="47873"/>
          <a:lstStyle/>
          <a:p>
            <a:r>
              <a:rPr lang="en-US" b="1" dirty="0"/>
              <a:t>Now launch a container that performs an action and then exits. Give it a minute or so to close out</a:t>
            </a:r>
          </a:p>
          <a:p>
            <a:r>
              <a:rPr lang="en-US" dirty="0"/>
              <a:t>5. </a:t>
            </a:r>
            <a:r>
              <a:rPr lang="en-US" dirty="0" err="1"/>
              <a:t>kubectl</a:t>
            </a:r>
            <a:r>
              <a:rPr lang="en-US" dirty="0"/>
              <a:t> create -f </a:t>
            </a:r>
            <a:r>
              <a:rPr lang="en-US" dirty="0">
                <a:hlinkClick r:id="rId3"/>
              </a:rPr>
              <a:t>https://raw.githubusercontent.com/mhausenblas/kbe/master/specs/logging/oneshotpod.yaml</a:t>
            </a:r>
            <a:endParaRPr lang="en-US" dirty="0"/>
          </a:p>
          <a:p>
            <a:endParaRPr lang="en-US" dirty="0"/>
          </a:p>
          <a:p>
            <a:r>
              <a:rPr lang="en-US" b="1" dirty="0"/>
              <a:t>Now output the logs of this container</a:t>
            </a:r>
          </a:p>
          <a:p>
            <a:r>
              <a:rPr lang="en-US" dirty="0"/>
              <a:t>6. </a:t>
            </a:r>
            <a:r>
              <a:rPr lang="en-US" dirty="0" err="1"/>
              <a:t>kubectl</a:t>
            </a:r>
            <a:r>
              <a:rPr lang="en-US" dirty="0"/>
              <a:t> logs -p </a:t>
            </a:r>
            <a:r>
              <a:rPr lang="en-US" dirty="0" err="1"/>
              <a:t>oneshot</a:t>
            </a:r>
            <a:r>
              <a:rPr lang="en-US" dirty="0"/>
              <a:t> -c gen</a:t>
            </a:r>
          </a:p>
          <a:p>
            <a:endParaRPr lang="en-US" dirty="0"/>
          </a:p>
          <a:p>
            <a:r>
              <a:rPr lang="en-US" b="1" dirty="0"/>
              <a:t>Clean up</a:t>
            </a:r>
            <a:endParaRPr lang="en-US" dirty="0"/>
          </a:p>
          <a:p>
            <a:pPr defTabSz="478734">
              <a:defRPr/>
            </a:pPr>
            <a:r>
              <a:rPr lang="en-US" dirty="0"/>
              <a:t>7. </a:t>
            </a:r>
            <a:r>
              <a:rPr lang="en-US" dirty="0" err="1"/>
              <a:t>kubectl</a:t>
            </a:r>
            <a:r>
              <a:rPr lang="en-US" dirty="0"/>
              <a:t> delete -f </a:t>
            </a:r>
            <a:r>
              <a:rPr lang="en-US" dirty="0">
                <a:hlinkClick r:id="rId3"/>
              </a:rPr>
              <a:t>https://raw.githubusercontent.com/mhausenblas/kbe/master/specs/logging/oneshotpod.yaml</a:t>
            </a:r>
            <a:endParaRPr lang="en-US" dirty="0"/>
          </a:p>
          <a:p>
            <a:endParaRPr lang="en-US" dirty="0"/>
          </a:p>
          <a:p>
            <a:r>
              <a:rPr lang="en-US" dirty="0">
                <a:hlinkClick r:id="rId4"/>
              </a:rPr>
              <a:t>http://kubernetesbyexample.com/logging/</a:t>
            </a:r>
            <a:r>
              <a:rPr lang="en-US" dirty="0"/>
              <a:t> </a:t>
            </a:r>
          </a:p>
        </p:txBody>
      </p:sp>
    </p:spTree>
    <p:extLst>
      <p:ext uri="{BB962C8B-B14F-4D97-AF65-F5344CB8AC3E}">
        <p14:creationId xmlns:p14="http://schemas.microsoft.com/office/powerpoint/2010/main" val="2710169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1399" y="4876799"/>
            <a:ext cx="5982208" cy="4004309"/>
          </a:xfrm>
          <a:prstGeom prst="rect">
            <a:avLst/>
          </a:prstGeom>
          <a:solidFill>
            <a:schemeClr val="bg1"/>
          </a:solidFill>
        </p:spPr>
        <p:txBody>
          <a:bodyPr lIns="95747" tIns="47873" rIns="95747" bIns="47873"/>
          <a:lstStyle/>
          <a:p>
            <a:r>
              <a:rPr lang="en-US" dirty="0"/>
              <a:t>The next few slides relate how Walmart Canada transitioned to </a:t>
            </a:r>
            <a:r>
              <a:rPr lang="en-US" dirty="0" err="1"/>
              <a:t>microservice</a:t>
            </a:r>
            <a:r>
              <a:rPr lang="en-US" dirty="0"/>
              <a:t> patterns using the following rubric for priorities:</a:t>
            </a:r>
          </a:p>
          <a:p>
            <a:endParaRPr lang="en-US" dirty="0"/>
          </a:p>
          <a:p>
            <a:r>
              <a:rPr lang="en-US" b="1" dirty="0"/>
              <a:t>They needed a new platform which was:</a:t>
            </a:r>
          </a:p>
          <a:p>
            <a:endParaRPr lang="en-US" b="1" dirty="0"/>
          </a:p>
          <a:p>
            <a:pPr marL="179525" indent="-179525">
              <a:buFont typeface="Arial" pitchFamily="34" charset="0"/>
              <a:buChar char="•"/>
            </a:pPr>
            <a:r>
              <a:rPr lang="en-US" b="1" dirty="0"/>
              <a:t>Message-driven</a:t>
            </a:r>
            <a:r>
              <a:rPr lang="en-US" dirty="0"/>
              <a:t> (distribution, location transparency, isolation)</a:t>
            </a:r>
          </a:p>
          <a:p>
            <a:pPr marL="179525" indent="-179525">
              <a:buFont typeface="Arial" pitchFamily="34" charset="0"/>
              <a:buChar char="•"/>
            </a:pPr>
            <a:r>
              <a:rPr lang="en-US" b="1" dirty="0"/>
              <a:t>Resilient</a:t>
            </a:r>
            <a:r>
              <a:rPr lang="en-US" dirty="0"/>
              <a:t> (supervision, dedicated separate error channel)</a:t>
            </a:r>
          </a:p>
          <a:p>
            <a:pPr marL="179525" indent="-179525">
              <a:buFont typeface="Arial" pitchFamily="34" charset="0"/>
              <a:buChar char="•"/>
            </a:pPr>
            <a:r>
              <a:rPr lang="en-US" b="1" dirty="0"/>
              <a:t>Elastic </a:t>
            </a:r>
            <a:r>
              <a:rPr lang="en-US" dirty="0"/>
              <a:t>(scale up, </a:t>
            </a:r>
            <a:r>
              <a:rPr lang="en-US" dirty="0" err="1"/>
              <a:t>async</a:t>
            </a:r>
            <a:r>
              <a:rPr lang="en-US" dirty="0"/>
              <a:t>, non-blocking, scale out, immutable data, share nothing)</a:t>
            </a:r>
          </a:p>
          <a:p>
            <a:pPr marL="179525" indent="-179525">
              <a:buFont typeface="Arial" pitchFamily="34" charset="0"/>
              <a:buChar char="•"/>
            </a:pPr>
            <a:r>
              <a:rPr lang="en-US" b="1" dirty="0"/>
              <a:t>Responsive</a:t>
            </a:r>
            <a:r>
              <a:rPr lang="en-US" dirty="0"/>
              <a:t> (responsive to events, load, failure, users, embrace new concepts and patterns, cluster computing, distribution of data, new patterns like circuit breakers)</a:t>
            </a:r>
          </a:p>
        </p:txBody>
      </p:sp>
    </p:spTree>
    <p:extLst>
      <p:ext uri="{BB962C8B-B14F-4D97-AF65-F5344CB8AC3E}">
        <p14:creationId xmlns:p14="http://schemas.microsoft.com/office/powerpoint/2010/main" val="25144693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1511" y="5055079"/>
            <a:ext cx="5982208" cy="525914"/>
          </a:xfrm>
          <a:prstGeom prst="rect">
            <a:avLst/>
          </a:prstGeom>
          <a:solidFill>
            <a:schemeClr val="bg1"/>
          </a:solidFill>
        </p:spPr>
        <p:txBody>
          <a:bodyPr lIns="95747" tIns="47873" rIns="95747" bIns="47873"/>
          <a:lstStyle/>
          <a:p>
            <a:r>
              <a:rPr lang="en-US" dirty="0">
                <a:hlinkClick r:id="rId3"/>
              </a:rPr>
              <a:t>https://kubernetes.io/docs/concepts/workloads/controllers/statefulset/</a:t>
            </a:r>
            <a:endParaRPr lang="en-US" dirty="0"/>
          </a:p>
          <a:p>
            <a:endParaRPr lang="en-US" dirty="0"/>
          </a:p>
        </p:txBody>
      </p:sp>
    </p:spTree>
    <p:extLst>
      <p:ext uri="{BB962C8B-B14F-4D97-AF65-F5344CB8AC3E}">
        <p14:creationId xmlns:p14="http://schemas.microsoft.com/office/powerpoint/2010/main" val="1565122214"/>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83325" y="4879041"/>
            <a:ext cx="6258910" cy="3971659"/>
          </a:xfrm>
          <a:prstGeom prst="rect">
            <a:avLst/>
          </a:prstGeom>
          <a:solidFill>
            <a:schemeClr val="bg1"/>
          </a:solidFill>
        </p:spPr>
        <p:txBody>
          <a:bodyPr lIns="95747" tIns="47873" rIns="95747" bIns="47873"/>
          <a:lstStyle/>
          <a:p>
            <a:pPr>
              <a:buClr>
                <a:schemeClr val="dk1"/>
              </a:buClr>
              <a:buSzPct val="91666"/>
            </a:pPr>
            <a:r>
              <a:rPr lang="en-US" dirty="0">
                <a:hlinkClick r:id="rId3"/>
              </a:rPr>
              <a:t>https://kubernetes.io/docs/tasks/run-application/run-replicated-stateful-application/</a:t>
            </a:r>
            <a:endParaRPr lang="en-US" dirty="0"/>
          </a:p>
          <a:p>
            <a:pPr>
              <a:buClr>
                <a:schemeClr val="dk1"/>
              </a:buClr>
              <a:buSzPct val="91666"/>
            </a:pPr>
            <a:endParaRPr lang="en-US" dirty="0"/>
          </a:p>
          <a:p>
            <a:pPr>
              <a:buClr>
                <a:schemeClr val="dk1"/>
              </a:buClr>
              <a:buSzPct val="91666"/>
            </a:pPr>
            <a:r>
              <a:rPr lang="en-US" dirty="0"/>
              <a:t>Make : </a:t>
            </a:r>
            <a:r>
              <a:rPr lang="en-US" b="1" dirty="0" err="1"/>
              <a:t>apiVersion</a:t>
            </a:r>
            <a:r>
              <a:rPr lang="en-US" dirty="0"/>
              <a:t> </a:t>
            </a:r>
            <a:r>
              <a:rPr lang="en-US" dirty="0">
                <a:sym typeface="Wingdings" panose="05000000000000000000" pitchFamily="2" charset="2"/>
              </a:rPr>
              <a:t> </a:t>
            </a:r>
            <a:r>
              <a:rPr lang="en-US" b="1" dirty="0">
                <a:sym typeface="Wingdings" panose="05000000000000000000" pitchFamily="2" charset="2"/>
              </a:rPr>
              <a:t>apps/v1beta1</a:t>
            </a:r>
            <a:r>
              <a:rPr lang="en-US" dirty="0">
                <a:sym typeface="Wingdings" panose="05000000000000000000" pitchFamily="2" charset="2"/>
              </a:rPr>
              <a:t> for “</a:t>
            </a:r>
            <a:r>
              <a:rPr lang="en-US" dirty="0" err="1">
                <a:sym typeface="Wingdings" panose="05000000000000000000" pitchFamily="2" charset="2"/>
              </a:rPr>
              <a:t>statefulset</a:t>
            </a:r>
            <a:r>
              <a:rPr lang="en-US" dirty="0">
                <a:sym typeface="Wingdings" panose="05000000000000000000" pitchFamily="2" charset="2"/>
              </a:rPr>
              <a:t>”</a:t>
            </a:r>
            <a:r>
              <a:rPr lang="en-US" dirty="0"/>
              <a:t> </a:t>
            </a:r>
          </a:p>
          <a:p>
            <a:pPr>
              <a:buClr>
                <a:schemeClr val="dk1"/>
              </a:buClr>
              <a:buSzPct val="91666"/>
            </a:pPr>
            <a:endParaRPr lang="en-US" dirty="0"/>
          </a:p>
          <a:p>
            <a:pPr>
              <a:buClr>
                <a:schemeClr val="dk1"/>
              </a:buClr>
              <a:buSzPct val="91666"/>
            </a:pPr>
            <a:r>
              <a:rPr lang="en-US" dirty="0"/>
              <a:t>Note:</a:t>
            </a:r>
            <a:r>
              <a:rPr lang="en-US" baseline="0" dirty="0"/>
              <a:t> This exercise requires a </a:t>
            </a:r>
            <a:r>
              <a:rPr lang="en-US" baseline="0" dirty="0" err="1"/>
              <a:t>linux</a:t>
            </a:r>
            <a:r>
              <a:rPr lang="en-US" baseline="0" dirty="0"/>
              <a:t> VM to run</a:t>
            </a:r>
            <a:endParaRPr lang="en-US" dirty="0"/>
          </a:p>
          <a:p>
            <a:pPr>
              <a:buClr>
                <a:schemeClr val="dk1"/>
              </a:buClr>
              <a:buSzPct val="91666"/>
            </a:pPr>
            <a:endParaRPr lang="en-US" dirty="0"/>
          </a:p>
          <a:p>
            <a:pPr>
              <a:buClr>
                <a:schemeClr val="dk1"/>
              </a:buClr>
              <a:buSzPct val="91666"/>
            </a:pPr>
            <a:r>
              <a:rPr lang="en-US" dirty="0"/>
              <a:t>Note: Create the files locally</a:t>
            </a:r>
            <a:r>
              <a:rPr lang="en-US" baseline="0" dirty="0"/>
              <a:t> instead of from the links if the links are unavailable</a:t>
            </a:r>
          </a:p>
          <a:p>
            <a:pPr>
              <a:buClr>
                <a:schemeClr val="dk1"/>
              </a:buClr>
              <a:buSzPct val="91666"/>
            </a:pPr>
            <a:r>
              <a:rPr lang="en-US" baseline="0" dirty="0"/>
              <a:t>Note: “Unable to use a TTY </a:t>
            </a:r>
            <a:r>
              <a:rPr lang="mr-IN" baseline="0" dirty="0"/>
              <a:t>–</a:t>
            </a:r>
            <a:r>
              <a:rPr lang="en-US" baseline="0" dirty="0"/>
              <a:t> input is not a terminal or the right kind of file” from in-browser command line tool. </a:t>
            </a:r>
            <a:endParaRPr lang="en-US" dirty="0"/>
          </a:p>
        </p:txBody>
      </p:sp>
    </p:spTree>
    <p:extLst>
      <p:ext uri="{BB962C8B-B14F-4D97-AF65-F5344CB8AC3E}">
        <p14:creationId xmlns:p14="http://schemas.microsoft.com/office/powerpoint/2010/main" val="67504732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653104391"/>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4222" y="4830791"/>
            <a:ext cx="6000356" cy="4297443"/>
          </a:xfrm>
          <a:prstGeom prst="rect">
            <a:avLst/>
          </a:prstGeom>
          <a:solidFill>
            <a:schemeClr val="bg1"/>
          </a:solidFill>
        </p:spPr>
        <p:txBody>
          <a:bodyPr lIns="95747" tIns="47873" rIns="95747" bIns="47873"/>
          <a:lstStyle/>
          <a:p>
            <a:r>
              <a:rPr lang="en-US" dirty="0"/>
              <a:t>Get default</a:t>
            </a:r>
            <a:r>
              <a:rPr lang="en-US" baseline="0" dirty="0"/>
              <a:t> namespaces</a:t>
            </a:r>
            <a:endParaRPr lang="en-US" dirty="0"/>
          </a:p>
          <a:p>
            <a:endParaRPr lang="en-US" dirty="0"/>
          </a:p>
          <a:p>
            <a:r>
              <a:rPr lang="en-US" dirty="0"/>
              <a:t>1. </a:t>
            </a:r>
            <a:r>
              <a:rPr lang="en-US" dirty="0" err="1"/>
              <a:t>kubectl</a:t>
            </a:r>
            <a:r>
              <a:rPr lang="en-US" dirty="0"/>
              <a:t> get ns</a:t>
            </a:r>
          </a:p>
          <a:p>
            <a:pPr marL="239367" indent="-239367">
              <a:buAutoNum type="arabicPeriod"/>
            </a:pPr>
            <a:endParaRPr lang="en-US" dirty="0"/>
          </a:p>
          <a:p>
            <a:r>
              <a:rPr lang="en-US" dirty="0"/>
              <a:t>Create a ‘test’ namespace</a:t>
            </a:r>
          </a:p>
          <a:p>
            <a:endParaRPr lang="en-US" dirty="0"/>
          </a:p>
          <a:p>
            <a:r>
              <a:rPr lang="en-US" dirty="0"/>
              <a:t>2. </a:t>
            </a:r>
            <a:r>
              <a:rPr lang="en-US" dirty="0" err="1"/>
              <a:t>kubectl</a:t>
            </a:r>
            <a:r>
              <a:rPr lang="en-US" dirty="0"/>
              <a:t> create -f </a:t>
            </a:r>
            <a:r>
              <a:rPr lang="en-US" dirty="0">
                <a:hlinkClick r:id="rId3"/>
              </a:rPr>
              <a:t>https://raw.githubusercontent.com/mhausenblas/kbe/master/specs/ns/ns.yaml</a:t>
            </a:r>
            <a:endParaRPr lang="en-US" dirty="0"/>
          </a:p>
          <a:p>
            <a:endParaRPr lang="en-US" dirty="0"/>
          </a:p>
          <a:p>
            <a:r>
              <a:rPr lang="en-US" dirty="0"/>
              <a:t>Recheck namespaces and observe</a:t>
            </a:r>
          </a:p>
          <a:p>
            <a:endParaRPr lang="en-US" dirty="0"/>
          </a:p>
          <a:p>
            <a:r>
              <a:rPr lang="en-US" dirty="0"/>
              <a:t>3. </a:t>
            </a:r>
            <a:r>
              <a:rPr lang="en-US" dirty="0" err="1"/>
              <a:t>kubectl</a:t>
            </a:r>
            <a:r>
              <a:rPr lang="en-US" dirty="0"/>
              <a:t> get ns</a:t>
            </a:r>
          </a:p>
          <a:p>
            <a:endParaRPr lang="en-US" dirty="0"/>
          </a:p>
          <a:p>
            <a:r>
              <a:rPr lang="en-US" dirty="0"/>
              <a:t>Now create a pod in this new namespace</a:t>
            </a:r>
          </a:p>
          <a:p>
            <a:endParaRPr lang="en-US" dirty="0"/>
          </a:p>
          <a:p>
            <a:r>
              <a:rPr lang="en-US" dirty="0"/>
              <a:t>4.</a:t>
            </a:r>
            <a:r>
              <a:rPr lang="en-US" baseline="0" dirty="0"/>
              <a:t> </a:t>
            </a:r>
            <a:r>
              <a:rPr lang="en-US" baseline="0" dirty="0" err="1"/>
              <a:t>kubectl</a:t>
            </a:r>
            <a:r>
              <a:rPr lang="en-US" baseline="0" dirty="0"/>
              <a:t> create --namespace=test -f </a:t>
            </a:r>
            <a:r>
              <a:rPr lang="en-US" baseline="0" dirty="0">
                <a:hlinkClick r:id="rId4"/>
              </a:rPr>
              <a:t>https://raw.githubusercontent.com/mhausenblas/kbe/master/specs/ns/pod.yaml</a:t>
            </a:r>
            <a:endParaRPr lang="en-US" baseline="0" dirty="0"/>
          </a:p>
          <a:p>
            <a:endParaRPr lang="en-US" baseline="0" dirty="0"/>
          </a:p>
          <a:p>
            <a:r>
              <a:rPr lang="en-US" baseline="0" dirty="0"/>
              <a:t>Check pods in this new namespace</a:t>
            </a:r>
          </a:p>
          <a:p>
            <a:endParaRPr lang="en-US" baseline="0" dirty="0"/>
          </a:p>
          <a:p>
            <a:r>
              <a:rPr lang="en-US" baseline="0" dirty="0"/>
              <a:t>5. </a:t>
            </a:r>
            <a:r>
              <a:rPr lang="en-US" baseline="0" dirty="0" err="1"/>
              <a:t>kubectl</a:t>
            </a:r>
            <a:r>
              <a:rPr lang="en-US" baseline="0" dirty="0"/>
              <a:t> get pods --namespace=test</a:t>
            </a:r>
            <a:endParaRPr lang="en-US" dirty="0"/>
          </a:p>
        </p:txBody>
      </p:sp>
    </p:spTree>
    <p:extLst>
      <p:ext uri="{BB962C8B-B14F-4D97-AF65-F5344CB8AC3E}">
        <p14:creationId xmlns:p14="http://schemas.microsoft.com/office/powerpoint/2010/main" val="1693389552"/>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627969641"/>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114" y="4827283"/>
            <a:ext cx="5983533" cy="3919901"/>
          </a:xfrm>
          <a:prstGeom prst="rect">
            <a:avLst/>
          </a:prstGeom>
          <a:solidFill>
            <a:schemeClr val="bg1"/>
          </a:solidFill>
        </p:spPr>
        <p:txBody>
          <a:bodyPr lIns="95747" tIns="47873" rIns="95747" bIns="47873"/>
          <a:lstStyle/>
          <a:p>
            <a:r>
              <a:rPr lang="en-US" dirty="0"/>
              <a:t>SPIFFE is an early effort to provide automation</a:t>
            </a:r>
            <a:r>
              <a:rPr lang="en-US" baseline="0" dirty="0"/>
              <a:t> around certificates, identity and inter </a:t>
            </a:r>
            <a:r>
              <a:rPr lang="en-US" baseline="0" dirty="0" err="1"/>
              <a:t>microservice</a:t>
            </a:r>
            <a:r>
              <a:rPr lang="en-US" baseline="0" dirty="0"/>
              <a:t> communication</a:t>
            </a:r>
          </a:p>
          <a:p>
            <a:endParaRPr lang="en-US" dirty="0">
              <a:hlinkClick r:id="rId3"/>
            </a:endParaRPr>
          </a:p>
          <a:p>
            <a:r>
              <a:rPr lang="en-US" dirty="0">
                <a:hlinkClick r:id="rId3"/>
              </a:rPr>
              <a:t>https://github.com/spiffe/spire</a:t>
            </a:r>
            <a:endParaRPr lang="en-US" dirty="0"/>
          </a:p>
          <a:p>
            <a:endParaRPr lang="en-US" dirty="0"/>
          </a:p>
          <a:p>
            <a:r>
              <a:rPr lang="en-US" dirty="0" err="1"/>
              <a:t>Istio</a:t>
            </a:r>
            <a:r>
              <a:rPr lang="en-US" dirty="0"/>
              <a:t> is a platform desired to connect, manage, and secure </a:t>
            </a:r>
            <a:r>
              <a:rPr lang="en-US" dirty="0" err="1"/>
              <a:t>microservices</a:t>
            </a:r>
            <a:endParaRPr lang="en-US" dirty="0"/>
          </a:p>
          <a:p>
            <a:br>
              <a:rPr lang="en-US" dirty="0">
                <a:hlinkClick r:id="rId4"/>
              </a:rPr>
            </a:br>
            <a:r>
              <a:rPr lang="en-US" dirty="0">
                <a:hlinkClick r:id="rId4"/>
              </a:rPr>
              <a:t>https://istio.io/</a:t>
            </a:r>
            <a:endParaRPr lang="en-US" dirty="0"/>
          </a:p>
          <a:p>
            <a:endParaRPr lang="en-US" dirty="0"/>
          </a:p>
          <a:p>
            <a:endParaRPr lang="en-US" dirty="0"/>
          </a:p>
        </p:txBody>
      </p:sp>
    </p:spTree>
    <p:extLst>
      <p:ext uri="{BB962C8B-B14F-4D97-AF65-F5344CB8AC3E}">
        <p14:creationId xmlns:p14="http://schemas.microsoft.com/office/powerpoint/2010/main" val="140438514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234736016"/>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633105405"/>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85605785"/>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5480881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04057420"/>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Tree>
    <p:extLst>
      <p:ext uri="{BB962C8B-B14F-4D97-AF65-F5344CB8AC3E}">
        <p14:creationId xmlns:p14="http://schemas.microsoft.com/office/powerpoint/2010/main" val="106984635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3463" y="4934607"/>
            <a:ext cx="6001116" cy="583323"/>
          </a:xfrm>
          <a:prstGeom prst="rect">
            <a:avLst/>
          </a:prstGeom>
          <a:solidFill>
            <a:schemeClr val="bg1"/>
          </a:solidFill>
        </p:spPr>
        <p:txBody>
          <a:bodyPr lIns="95747" tIns="47873" rIns="95747" bIns="47873"/>
          <a:lstStyle/>
          <a:p>
            <a:pPr>
              <a:buClr>
                <a:schemeClr val="dk1"/>
              </a:buClr>
              <a:buSzPct val="91666"/>
            </a:pPr>
            <a:r>
              <a:rPr lang="en-US" dirty="0"/>
              <a:t>Reference: </a:t>
            </a:r>
            <a:r>
              <a:rPr lang="en-US" dirty="0">
                <a:hlinkClick r:id="rId3"/>
              </a:rPr>
              <a:t>https://kubernetes.io/docs/tutorials/stateful-application/cassandra/</a:t>
            </a:r>
            <a:r>
              <a:rPr lang="en-US" dirty="0"/>
              <a:t> </a:t>
            </a:r>
          </a:p>
          <a:p>
            <a:pPr>
              <a:buClr>
                <a:schemeClr val="dk1"/>
              </a:buClr>
              <a:buSzPct val="91666"/>
            </a:pPr>
            <a:endParaRPr lang="en-US" dirty="0"/>
          </a:p>
        </p:txBody>
      </p:sp>
    </p:spTree>
    <p:extLst>
      <p:ext uri="{BB962C8B-B14F-4D97-AF65-F5344CB8AC3E}">
        <p14:creationId xmlns:p14="http://schemas.microsoft.com/office/powerpoint/2010/main" val="350625687"/>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1793" y="5055079"/>
            <a:ext cx="6243145" cy="3605841"/>
          </a:xfrm>
          <a:prstGeom prst="rect">
            <a:avLst/>
          </a:prstGeom>
          <a:solidFill>
            <a:schemeClr val="bg1"/>
          </a:solidFill>
        </p:spPr>
        <p:txBody>
          <a:bodyPr lIns="95747" tIns="47873" rIns="95747" bIns="47873"/>
          <a:lstStyle/>
          <a:p>
            <a:pPr>
              <a:buClr>
                <a:schemeClr val="dk1"/>
              </a:buClr>
              <a:buSzPct val="91666"/>
            </a:pPr>
            <a:r>
              <a:rPr lang="en-US" dirty="0">
                <a:hlinkClick r:id="rId3"/>
              </a:rPr>
              <a:t>https://docs.microsoft.com/en-us/azure/container-service/kubernetes/container-service-kubernetes-helm</a:t>
            </a:r>
            <a:endParaRPr lang="en-US" dirty="0"/>
          </a:p>
          <a:p>
            <a:pPr>
              <a:buClr>
                <a:schemeClr val="dk1"/>
              </a:buClr>
              <a:buSzPct val="91666"/>
            </a:pPr>
            <a:endParaRPr lang="en-US" dirty="0"/>
          </a:p>
          <a:p>
            <a:pPr>
              <a:buClr>
                <a:schemeClr val="dk1"/>
              </a:buClr>
              <a:buSzPct val="91666"/>
            </a:pPr>
            <a:r>
              <a:rPr lang="en-US" dirty="0"/>
              <a:t>We observed</a:t>
            </a:r>
            <a:r>
              <a:rPr lang="en-US" baseline="0" dirty="0"/>
              <a:t> a weird version error where the server and client version of helm was mismatched. This was resolved by running: </a:t>
            </a:r>
          </a:p>
          <a:p>
            <a:pPr>
              <a:buClr>
                <a:schemeClr val="dk1"/>
              </a:buClr>
              <a:buSzPct val="91666"/>
            </a:pPr>
            <a:endParaRPr lang="en-US" baseline="0" dirty="0"/>
          </a:p>
          <a:p>
            <a:pPr lvl="1">
              <a:buClr>
                <a:schemeClr val="dk1"/>
              </a:buClr>
              <a:buSzPct val="91666"/>
            </a:pPr>
            <a:r>
              <a:rPr lang="en-US" baseline="0" dirty="0"/>
              <a:t>1. helm reset</a:t>
            </a:r>
          </a:p>
          <a:p>
            <a:pPr lvl="1">
              <a:buClr>
                <a:schemeClr val="dk1"/>
              </a:buClr>
              <a:buSzPct val="91666"/>
            </a:pPr>
            <a:r>
              <a:rPr lang="en-US" baseline="0" dirty="0"/>
              <a:t>2. helm </a:t>
            </a:r>
            <a:r>
              <a:rPr lang="en-US" baseline="0" dirty="0" err="1"/>
              <a:t>init</a:t>
            </a:r>
            <a:r>
              <a:rPr lang="en-US" baseline="0" dirty="0"/>
              <a:t> --update</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717599094"/>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pPr>
              <a:buClr>
                <a:schemeClr val="dk1"/>
              </a:buClr>
              <a:buSzPct val="91666"/>
            </a:pPr>
            <a:endParaRPr lang="en-US" dirty="0"/>
          </a:p>
        </p:txBody>
      </p:sp>
    </p:spTree>
    <p:extLst>
      <p:ext uri="{BB962C8B-B14F-4D97-AF65-F5344CB8AC3E}">
        <p14:creationId xmlns:p14="http://schemas.microsoft.com/office/powerpoint/2010/main" val="128483954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8" y="5106839"/>
            <a:ext cx="5977509" cy="3774272"/>
          </a:xfrm>
          <a:prstGeom prst="rect">
            <a:avLst/>
          </a:prstGeom>
          <a:solidFill>
            <a:schemeClr val="bg1"/>
          </a:solidFill>
        </p:spPr>
        <p:txBody>
          <a:bodyPr lIns="95747" tIns="47873" rIns="95747" bIns="47873"/>
          <a:lstStyle/>
          <a:p>
            <a:pPr marL="171450" indent="-171450">
              <a:buFont typeface="Arial" panose="020B0604020202020204" pitchFamily="34" charset="0"/>
              <a:buChar char="•"/>
            </a:pPr>
            <a:r>
              <a:rPr lang="en-US" dirty="0">
                <a:hlinkClick r:id="rId3"/>
              </a:rPr>
              <a:t>http://www.full-stackagile.com/2016/02/14/team-organisation-squads-chapters-tribes-and-guilds/</a:t>
            </a:r>
            <a:endParaRPr lang="en-US" dirty="0"/>
          </a:p>
          <a:p>
            <a:pPr marL="171450" indent="-171450">
              <a:buFont typeface="Arial" panose="020B0604020202020204" pitchFamily="34" charset="0"/>
              <a:buChar char="•"/>
            </a:pPr>
            <a:r>
              <a:rPr lang="en-US" dirty="0">
                <a:hlinkClick r:id="rId4"/>
              </a:rPr>
              <a:t>http://nomad8.com/wp-content/uploads/2014/02/Squads-Chapters-Guilds-in-one-page.graffle.pdf</a:t>
            </a:r>
            <a:endParaRPr lang="en-US" dirty="0"/>
          </a:p>
          <a:p>
            <a:pPr marL="171450" indent="-171450">
              <a:buFont typeface="Arial" panose="020B0604020202020204" pitchFamily="34" charset="0"/>
              <a:buChar char="•"/>
            </a:pPr>
            <a:r>
              <a:rPr lang="en-US" dirty="0">
                <a:hlinkClick r:id="rId5"/>
              </a:rPr>
              <a:t>https://ucvox.files.wordpress.com/2012/11/113617905-scaling-agile-spotify-11.pdf</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93909714"/>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488959035"/>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14068149"/>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899804"/>
            <a:ext cx="6025551" cy="3692104"/>
          </a:xfrm>
          <a:prstGeom prst="rect">
            <a:avLst/>
          </a:prstGeom>
          <a:solidFill>
            <a:schemeClr val="bg1"/>
          </a:solidFill>
        </p:spPr>
        <p:txBody>
          <a:bodyPr/>
          <a:lstStyle/>
          <a:p>
            <a:pPr marL="0" indent="0">
              <a:buClr>
                <a:schemeClr val="dk1"/>
              </a:buClr>
              <a:buSzPct val="91666"/>
              <a:buNone/>
            </a:pPr>
            <a:r>
              <a:rPr lang="en-US" dirty="0"/>
              <a:t>Excellent tutorial on Kubernetes</a:t>
            </a:r>
            <a:r>
              <a:rPr lang="en-US" baseline="0" dirty="0"/>
              <a:t> from the ground up</a:t>
            </a:r>
          </a:p>
          <a:p>
            <a:pPr marL="0" indent="0">
              <a:buClr>
                <a:schemeClr val="dk1"/>
              </a:buClr>
              <a:buSzPct val="91666"/>
              <a:buNone/>
            </a:pPr>
            <a:endParaRPr lang="en-US" baseline="0" dirty="0"/>
          </a:p>
          <a:p>
            <a:pPr marL="0" indent="0">
              <a:buClr>
                <a:schemeClr val="dk1"/>
              </a:buClr>
              <a:buSzPct val="91666"/>
              <a:buNone/>
            </a:pPr>
            <a:r>
              <a:rPr lang="en-US" baseline="0" dirty="0" err="1"/>
              <a:t>Golang</a:t>
            </a:r>
            <a:r>
              <a:rPr lang="en-US" baseline="0" dirty="0"/>
              <a:t> is a great language with clear syntax and is good for these simple examples. It has syntax similar to Java and C++ for those more familiar with those languages.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3"/>
              </a:rPr>
              <a:t>https://outcrawl.com/getting-started-microservices-go-grpc-kubernetes/</a:t>
            </a:r>
            <a:endParaRPr lang="en-US" dirty="0"/>
          </a:p>
          <a:p>
            <a:pPr marL="228600" indent="-228600">
              <a:buClr>
                <a:schemeClr val="dk1"/>
              </a:buClr>
              <a:buSzPct val="91666"/>
              <a:buAutoNum type="arabicPeriod"/>
            </a:pPr>
            <a:endParaRPr lang="en-US" dirty="0"/>
          </a:p>
          <a:p>
            <a:pPr marL="228600" indent="-228600">
              <a:buClr>
                <a:schemeClr val="dk1"/>
              </a:buClr>
              <a:buSzPct val="91666"/>
              <a:buAutoNum type="arabicPeriod"/>
            </a:pPr>
            <a:r>
              <a:rPr lang="en-US" dirty="0">
                <a:hlinkClick r:id="rId4"/>
              </a:rPr>
              <a:t>https://github.com/tinrab/kubernetes-go-grpc-tutorial</a:t>
            </a:r>
            <a:endParaRPr lang="en-US" dirty="0"/>
          </a:p>
          <a:p>
            <a:pPr marL="228600" indent="-228600">
              <a:buClr>
                <a:schemeClr val="dk1"/>
              </a:buClr>
              <a:buSzPct val="91666"/>
              <a:buAutoNum type="arabicPeriod"/>
            </a:pPr>
            <a:endParaRPr lang="en-US" dirty="0"/>
          </a:p>
        </p:txBody>
      </p:sp>
    </p:spTree>
    <p:extLst>
      <p:ext uri="{BB962C8B-B14F-4D97-AF65-F5344CB8AC3E}">
        <p14:creationId xmlns:p14="http://schemas.microsoft.com/office/powerpoint/2010/main" val="1717382262"/>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7014" y="4748528"/>
            <a:ext cx="5852160" cy="298810"/>
          </a:xfrm>
          <a:prstGeom prst="rect">
            <a:avLst/>
          </a:prstGeom>
          <a:solidFill>
            <a:schemeClr val="bg1"/>
          </a:solidFill>
        </p:spPr>
        <p:txBody>
          <a:bodyPr lIns="95747" tIns="47873" rIns="95747" bIns="47873"/>
          <a:lstStyle/>
          <a:p>
            <a:r>
              <a:rPr lang="en-US" dirty="0"/>
              <a:t>Image: </a:t>
            </a:r>
            <a:r>
              <a:rPr lang="en-US" dirty="0">
                <a:hlinkClick r:id="rId3"/>
              </a:rPr>
              <a:t>http://www.devoperandi.com/load-balancing-in-kubernetes/</a:t>
            </a:r>
            <a:endParaRPr lang="en-US" dirty="0"/>
          </a:p>
          <a:p>
            <a:endParaRPr lang="en-US" dirty="0"/>
          </a:p>
        </p:txBody>
      </p:sp>
    </p:spTree>
    <p:extLst>
      <p:ext uri="{BB962C8B-B14F-4D97-AF65-F5344CB8AC3E}">
        <p14:creationId xmlns:p14="http://schemas.microsoft.com/office/powerpoint/2010/main" val="372812200"/>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958969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60617768"/>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1793" y="4796284"/>
            <a:ext cx="6258909" cy="4331950"/>
          </a:xfrm>
          <a:prstGeom prst="rect">
            <a:avLst/>
          </a:prstGeom>
          <a:solidFill>
            <a:schemeClr val="bg1"/>
          </a:solidFill>
        </p:spPr>
        <p:txBody>
          <a:bodyPr lIns="95747" tIns="47873" rIns="95747" bIns="47873"/>
          <a:lstStyle/>
          <a:p>
            <a:pPr marL="239367" indent="-239367">
              <a:buFont typeface="+mj-lt"/>
              <a:buAutoNum type="arabicPeriod"/>
            </a:pPr>
            <a:r>
              <a:rPr lang="en-US" dirty="0" err="1"/>
              <a:t>az</a:t>
            </a:r>
            <a:r>
              <a:rPr lang="en-US" dirty="0"/>
              <a:t> </a:t>
            </a:r>
            <a:r>
              <a:rPr lang="en-US" dirty="0" err="1"/>
              <a:t>acs</a:t>
            </a:r>
            <a:r>
              <a:rPr lang="en-US" dirty="0"/>
              <a:t> create --orchestrator-type </a:t>
            </a:r>
            <a:r>
              <a:rPr lang="en-US" dirty="0" err="1"/>
              <a:t>kubernetes</a:t>
            </a:r>
            <a:r>
              <a:rPr lang="en-US" dirty="0"/>
              <a:t> --resource-group </a:t>
            </a:r>
            <a:r>
              <a:rPr lang="en-US" dirty="0" err="1"/>
              <a:t>myResourceGroup</a:t>
            </a:r>
            <a:r>
              <a:rPr lang="en-US" dirty="0"/>
              <a:t> --name myK8sCluster --generate-</a:t>
            </a:r>
            <a:r>
              <a:rPr lang="en-US" dirty="0" err="1"/>
              <a:t>ssh</a:t>
            </a:r>
            <a:r>
              <a:rPr lang="en-US" dirty="0"/>
              <a:t>-keys</a:t>
            </a:r>
          </a:p>
          <a:p>
            <a:endParaRPr lang="en-US" dirty="0"/>
          </a:p>
          <a:p>
            <a:r>
              <a:rPr lang="en-US" dirty="0"/>
              <a:t>This highlights an example of Kubernetes cluster creation (on</a:t>
            </a:r>
            <a:r>
              <a:rPr lang="en-US" baseline="0" dirty="0"/>
              <a:t> Azure)</a:t>
            </a:r>
          </a:p>
          <a:p>
            <a:endParaRPr lang="en-US" baseline="0" dirty="0"/>
          </a:p>
          <a:p>
            <a:r>
              <a:rPr lang="en-US" baseline="0" dirty="0"/>
              <a:t>Note: the </a:t>
            </a:r>
            <a:r>
              <a:rPr lang="mr-IN" baseline="0" dirty="0"/>
              <a:t>–</a:t>
            </a:r>
            <a:r>
              <a:rPr lang="en-US" baseline="0" dirty="0"/>
              <a:t>generate-</a:t>
            </a:r>
            <a:r>
              <a:rPr lang="en-US" baseline="0" dirty="0" err="1"/>
              <a:t>ssh</a:t>
            </a:r>
            <a:r>
              <a:rPr lang="en-US" baseline="0" dirty="0"/>
              <a:t>-keys flag places a </a:t>
            </a:r>
            <a:r>
              <a:rPr lang="en-US" baseline="0" dirty="0" err="1"/>
              <a:t>id_rsa</a:t>
            </a:r>
            <a:r>
              <a:rPr lang="en-US" baseline="0" dirty="0"/>
              <a:t> in the .</a:t>
            </a:r>
            <a:r>
              <a:rPr lang="en-US" baseline="0" dirty="0" err="1"/>
              <a:t>ssh</a:t>
            </a:r>
            <a:r>
              <a:rPr lang="en-US" baseline="0" dirty="0"/>
              <a:t> directory. This key is needed for </a:t>
            </a:r>
            <a:r>
              <a:rPr lang="en-US" baseline="0" dirty="0" err="1"/>
              <a:t>kubectl</a:t>
            </a:r>
            <a:r>
              <a:rPr lang="en-US" baseline="0" dirty="0"/>
              <a:t> to communicate with the cluster</a:t>
            </a:r>
          </a:p>
          <a:p>
            <a:endParaRPr lang="en-US" baseline="0" dirty="0"/>
          </a:p>
          <a:p>
            <a:r>
              <a:rPr lang="en-US" baseline="0" dirty="0"/>
              <a:t>Most common local development environment for rapid prototyping </a:t>
            </a:r>
          </a:p>
          <a:p>
            <a:r>
              <a:rPr lang="en-US" baseline="0" dirty="0" err="1"/>
              <a:t>Minikube</a:t>
            </a:r>
            <a:r>
              <a:rPr lang="en-US" baseline="0" dirty="0"/>
              <a:t>: </a:t>
            </a:r>
            <a:r>
              <a:rPr lang="en-US" baseline="0" dirty="0">
                <a:hlinkClick r:id="rId3"/>
              </a:rPr>
              <a:t>https://kubernetes.io/docs/getting-started-guides/minikube/</a:t>
            </a:r>
            <a:endParaRPr lang="en-US" baseline="0" dirty="0"/>
          </a:p>
          <a:p>
            <a:endParaRPr lang="en-US" baseline="0" dirty="0"/>
          </a:p>
          <a:p>
            <a:r>
              <a:rPr lang="en-US" b="1" baseline="0" dirty="0"/>
              <a:t>Great comprehensive list of possible options:</a:t>
            </a:r>
          </a:p>
          <a:p>
            <a:r>
              <a:rPr lang="en-US" dirty="0">
                <a:hlinkClick r:id="rId4"/>
              </a:rPr>
              <a:t>https://kubernetes.io/docs/setup/pick-right-solution/</a:t>
            </a:r>
            <a:endParaRPr lang="en-US" dirty="0"/>
          </a:p>
          <a:p>
            <a:pPr marL="179525" indent="-179525">
              <a:buFont typeface="Arial" charset="0"/>
              <a:buChar char="•"/>
            </a:pPr>
            <a:r>
              <a:rPr lang="en-US" dirty="0"/>
              <a:t>Google</a:t>
            </a:r>
            <a:r>
              <a:rPr lang="en-US" baseline="0" dirty="0"/>
              <a:t> Container Engine is probably the most performant, inexpensive solution of the bunch</a:t>
            </a:r>
          </a:p>
          <a:p>
            <a:pPr marL="179525" indent="-179525">
              <a:buFont typeface="Arial" charset="0"/>
              <a:buChar char="•"/>
            </a:pPr>
            <a:r>
              <a:rPr lang="en-US" baseline="0" dirty="0"/>
              <a:t>Azure is useful for its support of Windows and Linux node options</a:t>
            </a:r>
          </a:p>
          <a:p>
            <a:pPr marL="179525" indent="-179525">
              <a:buFont typeface="Arial" charset="0"/>
              <a:buChar char="•"/>
            </a:pPr>
            <a:endParaRPr lang="en-US" baseline="0" dirty="0"/>
          </a:p>
          <a:p>
            <a:r>
              <a:rPr lang="en-US" baseline="0" dirty="0"/>
              <a:t>The most straight forward way to delete a cluster on Azure is to remove the resource group that houses the cluster and its attached storage, </a:t>
            </a:r>
            <a:r>
              <a:rPr lang="en-US" baseline="0" dirty="0" err="1"/>
              <a:t>etc</a:t>
            </a:r>
            <a:endParaRPr lang="en-US" baseline="0" dirty="0"/>
          </a:p>
          <a:p>
            <a:endParaRPr lang="en-US" baseline="0" dirty="0"/>
          </a:p>
          <a:p>
            <a:pPr marL="239367" indent="-239367">
              <a:buFont typeface="+mj-lt"/>
              <a:buAutoNum type="arabicPeriod"/>
            </a:pPr>
            <a:r>
              <a:rPr lang="en-US" dirty="0" err="1"/>
              <a:t>az</a:t>
            </a:r>
            <a:r>
              <a:rPr lang="en-US" dirty="0"/>
              <a:t> group delete --name </a:t>
            </a:r>
            <a:r>
              <a:rPr lang="en-US" dirty="0" err="1"/>
              <a:t>myResourceGroup</a:t>
            </a:r>
            <a:r>
              <a:rPr lang="en-US" dirty="0"/>
              <a:t> --yes --no-wait </a:t>
            </a:r>
            <a:br>
              <a:rPr lang="en-US" dirty="0"/>
            </a:br>
            <a:endParaRPr lang="en-US" baseline="0" dirty="0"/>
          </a:p>
        </p:txBody>
      </p:sp>
    </p:spTree>
    <p:extLst>
      <p:ext uri="{BB962C8B-B14F-4D97-AF65-F5344CB8AC3E}">
        <p14:creationId xmlns:p14="http://schemas.microsoft.com/office/powerpoint/2010/main" val="1994406892"/>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865298"/>
            <a:ext cx="6008298" cy="3778370"/>
          </a:xfrm>
          <a:prstGeom prst="rect">
            <a:avLst/>
          </a:prstGeom>
          <a:solidFill>
            <a:schemeClr val="bg1"/>
          </a:solidFill>
        </p:spPr>
        <p:txBody>
          <a:bodyPr/>
          <a:lstStyle/>
          <a:p>
            <a:pPr>
              <a:buClr>
                <a:schemeClr val="dk1"/>
              </a:buClr>
              <a:buSzPct val="91666"/>
            </a:pPr>
            <a:r>
              <a:rPr lang="en-US" dirty="0">
                <a:hlinkClick r:id="rId3"/>
              </a:rPr>
              <a:t>https://github.com/gravitational/workshop/blob/master/k8s101.md</a:t>
            </a:r>
            <a:endParaRPr lang="en-US" dirty="0"/>
          </a:p>
          <a:p>
            <a:pPr>
              <a:buClr>
                <a:schemeClr val="dk1"/>
              </a:buClr>
              <a:buSzPct val="91666"/>
            </a:pPr>
            <a:endParaRPr lang="en-US" dirty="0"/>
          </a:p>
          <a:p>
            <a:pPr>
              <a:buClr>
                <a:schemeClr val="dk1"/>
              </a:buClr>
              <a:buSzPct val="91666"/>
            </a:pPr>
            <a:r>
              <a:rPr lang="en-US" dirty="0" err="1"/>
              <a:t>Git</a:t>
            </a:r>
            <a:r>
              <a:rPr lang="en-US" dirty="0"/>
              <a:t> clone </a:t>
            </a:r>
            <a:r>
              <a:rPr lang="en-US" dirty="0">
                <a:hlinkClick r:id="rId4"/>
              </a:rPr>
              <a:t>https://github.com/gravitational/workshop.git</a:t>
            </a: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r>
              <a:rPr lang="en-US" dirty="0"/>
              <a:t>Sections:</a:t>
            </a:r>
          </a:p>
          <a:p>
            <a:pPr>
              <a:buClr>
                <a:schemeClr val="dk1"/>
              </a:buClr>
              <a:buSzPct val="91666"/>
            </a:pPr>
            <a:r>
              <a:rPr lang="en-US" dirty="0"/>
              <a:t>Connecting Services</a:t>
            </a:r>
          </a:p>
          <a:p>
            <a:pPr>
              <a:buClr>
                <a:schemeClr val="dk1"/>
              </a:buClr>
              <a:buSzPct val="91666"/>
            </a:pPr>
            <a:br>
              <a:rPr lang="en-US" dirty="0"/>
            </a:br>
            <a:endParaRPr lang="en-US" dirty="0"/>
          </a:p>
          <a:p>
            <a:pPr>
              <a:buClr>
                <a:schemeClr val="dk1"/>
              </a:buClr>
              <a:buSzPct val="91666"/>
            </a:pPr>
            <a:endParaRPr lang="en-US" dirty="0"/>
          </a:p>
        </p:txBody>
      </p:sp>
    </p:spTree>
    <p:extLst>
      <p:ext uri="{BB962C8B-B14F-4D97-AF65-F5344CB8AC3E}">
        <p14:creationId xmlns:p14="http://schemas.microsoft.com/office/powerpoint/2010/main" val="51863920"/>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67559" y="5037826"/>
            <a:ext cx="6195847" cy="3778370"/>
          </a:xfrm>
          <a:prstGeom prst="rect">
            <a:avLst/>
          </a:prstGeom>
          <a:solidFill>
            <a:schemeClr val="bg1"/>
          </a:solidFill>
        </p:spPr>
        <p:txBody>
          <a:bodyPr lIns="95747" tIns="47873" rIns="95747" bIns="47873"/>
          <a:lstStyle/>
          <a:p>
            <a:pPr marL="239367" indent="-239367">
              <a:buClr>
                <a:schemeClr val="dk1"/>
              </a:buClr>
              <a:buSzPct val="91666"/>
              <a:buAutoNum type="arabicPeriod"/>
            </a:pPr>
            <a:r>
              <a:rPr lang="en-US" dirty="0" err="1"/>
              <a:t>git</a:t>
            </a:r>
            <a:r>
              <a:rPr lang="en-US" dirty="0"/>
              <a:t> clone: </a:t>
            </a:r>
            <a:r>
              <a:rPr lang="en-US" dirty="0">
                <a:hlinkClick r:id="rId3"/>
              </a:rPr>
              <a:t>https://github.com/kubernetes/examples.git</a:t>
            </a:r>
            <a:endParaRPr lang="en-US" dirty="0"/>
          </a:p>
          <a:p>
            <a:pPr marL="239367" indent="-239367">
              <a:buClr>
                <a:schemeClr val="dk1"/>
              </a:buClr>
              <a:buSzPct val="91666"/>
              <a:buAutoNum type="arabicPeriod"/>
            </a:pPr>
            <a:endParaRPr lang="en-US" dirty="0"/>
          </a:p>
          <a:p>
            <a:pPr marL="239367" indent="-239367">
              <a:buClr>
                <a:schemeClr val="dk1"/>
              </a:buClr>
              <a:buSzPct val="91666"/>
              <a:buAutoNum type="arabicPeriod"/>
            </a:pPr>
            <a:r>
              <a:rPr lang="en-US" dirty="0"/>
              <a:t>Follow</a:t>
            </a:r>
            <a:r>
              <a:rPr lang="en-US" baseline="0" dirty="0"/>
              <a:t> along here:</a:t>
            </a:r>
            <a:r>
              <a:rPr lang="en-US" dirty="0"/>
              <a:t> </a:t>
            </a:r>
            <a:r>
              <a:rPr lang="en-US" baseline="0" dirty="0">
                <a:hlinkClick r:id="rId4"/>
              </a:rPr>
              <a:t>https://github.com/kubernetes/examples/tree/master/staging/elasticsearch</a:t>
            </a:r>
            <a:endParaRPr lang="en-US" baseline="0" dirty="0"/>
          </a:p>
          <a:p>
            <a:pPr marL="239367" indent="-239367">
              <a:buClr>
                <a:schemeClr val="dk1"/>
              </a:buClr>
              <a:buSzPct val="91666"/>
              <a:buAutoNum type="arabicPeriod"/>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a:p>
            <a:pPr>
              <a:buClr>
                <a:schemeClr val="dk1"/>
              </a:buClr>
              <a:buSzPct val="91666"/>
            </a:pPr>
            <a:endParaRPr lang="en-US" dirty="0"/>
          </a:p>
        </p:txBody>
      </p:sp>
    </p:spTree>
    <p:extLst>
      <p:ext uri="{BB962C8B-B14F-4D97-AF65-F5344CB8AC3E}">
        <p14:creationId xmlns:p14="http://schemas.microsoft.com/office/powerpoint/2010/main" val="1579380220"/>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7969" y="4888783"/>
            <a:ext cx="6010634" cy="3945806"/>
          </a:xfrm>
          <a:prstGeom prst="rect">
            <a:avLst/>
          </a:prstGeom>
          <a:solidFill>
            <a:schemeClr val="bg1"/>
          </a:solidFill>
        </p:spPr>
        <p:txBody>
          <a:bodyPr/>
          <a:lstStyle/>
          <a:p>
            <a:pPr marL="0" indent="0">
              <a:buClr>
                <a:schemeClr val="dk1"/>
              </a:buClr>
              <a:buSzPct val="91666"/>
              <a:buNone/>
            </a:pPr>
            <a:r>
              <a:rPr lang="en-US" baseline="0" dirty="0" err="1"/>
              <a:t>Promotheus</a:t>
            </a:r>
            <a:r>
              <a:rPr lang="en-US" baseline="0" dirty="0"/>
              <a:t> is an open source time series monitoring and alerting toolkit (originally written by </a:t>
            </a:r>
            <a:r>
              <a:rPr lang="en-US" baseline="0" dirty="0" err="1"/>
              <a:t>SoundCloud</a:t>
            </a:r>
            <a:r>
              <a:rPr lang="en-US" baseline="0" dirty="0"/>
              <a:t>). It is sponsored by the Cloud Native Computing Foundation and was the second project to be adopted after Kubernetes. </a:t>
            </a:r>
          </a:p>
          <a:p>
            <a:pPr marL="0" indent="0">
              <a:buClr>
                <a:schemeClr val="dk1"/>
              </a:buClr>
              <a:buSzPct val="91666"/>
              <a:buNone/>
            </a:pPr>
            <a:endParaRPr lang="en-US" baseline="0" dirty="0"/>
          </a:p>
          <a:p>
            <a:pPr marL="0" indent="0">
              <a:buClr>
                <a:schemeClr val="dk1"/>
              </a:buClr>
              <a:buSzPct val="91666"/>
              <a:buNone/>
            </a:pPr>
            <a:r>
              <a:rPr lang="en-US" baseline="0" dirty="0">
                <a:hlinkClick r:id="rId3"/>
              </a:rPr>
              <a:t>https://prometheus.io/docs/introduction/overview/</a:t>
            </a:r>
            <a:endParaRPr lang="en-US" baseline="0" dirty="0"/>
          </a:p>
          <a:p>
            <a:pPr marL="0" indent="0">
              <a:buClr>
                <a:schemeClr val="dk1"/>
              </a:buClr>
              <a:buSzPct val="91666"/>
              <a:buNone/>
            </a:pPr>
            <a:endParaRPr lang="en-US" baseline="0" dirty="0"/>
          </a:p>
          <a:p>
            <a:pPr marL="0" indent="0">
              <a:buClr>
                <a:schemeClr val="dk1"/>
              </a:buClr>
              <a:buSzPct val="91666"/>
              <a:buNone/>
            </a:pPr>
            <a:r>
              <a:rPr lang="en-US" baseline="0" dirty="0"/>
              <a:t>Stand up simple Prometheus cluster</a:t>
            </a:r>
          </a:p>
          <a:p>
            <a:pPr marL="0" indent="0">
              <a:buClr>
                <a:schemeClr val="dk1"/>
              </a:buClr>
              <a:buSzPct val="91666"/>
              <a:buNone/>
            </a:pPr>
            <a:endParaRPr lang="en-US" baseline="0" dirty="0"/>
          </a:p>
          <a:p>
            <a:pPr marL="228600" indent="-228600">
              <a:buClr>
                <a:schemeClr val="dk1"/>
              </a:buClr>
              <a:buSzPct val="91666"/>
              <a:buAutoNum type="arabicPeriod"/>
            </a:pPr>
            <a:r>
              <a:rPr lang="en-US" baseline="0" dirty="0">
                <a:hlinkClick r:id="rId4"/>
              </a:rPr>
              <a:t>https://github.com/kelseyhightower/oscon-2017-kubernetes-tutorial/blob/master/labs/06-tutorial-metrics.md</a:t>
            </a:r>
            <a:endParaRPr lang="en-US" baseline="0" dirty="0"/>
          </a:p>
          <a:p>
            <a:pPr marL="0" indent="0">
              <a:buClr>
                <a:schemeClr val="dk1"/>
              </a:buClr>
              <a:buSzPct val="91666"/>
              <a:buNone/>
            </a:pPr>
            <a:endParaRPr lang="en-US" dirty="0"/>
          </a:p>
          <a:p>
            <a:pPr marL="0" indent="0">
              <a:buClr>
                <a:schemeClr val="dk1"/>
              </a:buClr>
              <a:buSzPct val="91666"/>
              <a:buNone/>
            </a:pPr>
            <a:r>
              <a:rPr lang="en-US" dirty="0"/>
              <a:t>Note: Accessing</a:t>
            </a:r>
            <a:r>
              <a:rPr lang="en-US" baseline="0" dirty="0"/>
              <a:t> the </a:t>
            </a:r>
            <a:r>
              <a:rPr lang="en-US" baseline="0" dirty="0" err="1"/>
              <a:t>prometheus</a:t>
            </a:r>
            <a:r>
              <a:rPr lang="en-US" baseline="0" dirty="0"/>
              <a:t> cluster locally with </a:t>
            </a:r>
            <a:r>
              <a:rPr lang="en-US" baseline="0" dirty="0" err="1"/>
              <a:t>minikube</a:t>
            </a:r>
            <a:r>
              <a:rPr lang="en-US" baseline="0" dirty="0"/>
              <a:t>: localhost:9090</a:t>
            </a:r>
          </a:p>
          <a:p>
            <a:pPr marL="0" indent="0">
              <a:buClr>
                <a:schemeClr val="dk1"/>
              </a:buClr>
              <a:buSzPct val="91666"/>
              <a:buNone/>
            </a:pPr>
            <a:endParaRPr lang="en-US" baseline="0" dirty="0"/>
          </a:p>
          <a:p>
            <a:pPr marL="0" indent="0">
              <a:buClr>
                <a:schemeClr val="dk1"/>
              </a:buClr>
              <a:buSzPct val="91666"/>
              <a:buNone/>
            </a:pPr>
            <a:r>
              <a:rPr lang="en-US" baseline="0" dirty="0"/>
              <a:t>Additional Info:</a:t>
            </a:r>
          </a:p>
          <a:p>
            <a:pPr marL="0" indent="0">
              <a:buClr>
                <a:schemeClr val="dk1"/>
              </a:buClr>
              <a:buSzPct val="91666"/>
              <a:buNone/>
            </a:pPr>
            <a:r>
              <a:rPr lang="en-US" dirty="0">
                <a:hlinkClick r:id="rId5"/>
              </a:rPr>
              <a:t>https://www.weave.works/blog/monitoring-kubernetes-infrastructure/</a:t>
            </a:r>
            <a:endParaRPr lang="en-US" dirty="0"/>
          </a:p>
          <a:p>
            <a:pPr marL="0" indent="0">
              <a:buClr>
                <a:schemeClr val="dk1"/>
              </a:buClr>
              <a:buSzPct val="91666"/>
              <a:buNone/>
            </a:pPr>
            <a:r>
              <a:rPr lang="en-US" dirty="0">
                <a:hlinkClick r:id="rId6"/>
              </a:rPr>
              <a:t>https://coreos.com/blog/prometheus-and-kubernetes-up-and-running.html</a:t>
            </a:r>
            <a:endParaRPr lang="en-US" dirty="0"/>
          </a:p>
          <a:p>
            <a:pPr marL="0" indent="0">
              <a:buClr>
                <a:schemeClr val="dk1"/>
              </a:buClr>
              <a:buSzPct val="91666"/>
              <a:buNone/>
            </a:pPr>
            <a:r>
              <a:rPr lang="en-US" dirty="0">
                <a:hlinkClick r:id="rId7"/>
              </a:rPr>
              <a:t>https://koudingspawn.de/kubernetes-monitoring-prometheus/</a:t>
            </a:r>
            <a:endParaRPr lang="en-US" dirty="0"/>
          </a:p>
          <a:p>
            <a:pPr marL="0" indent="0">
              <a:buClr>
                <a:schemeClr val="dk1"/>
              </a:buClr>
              <a:buSzPct val="91666"/>
              <a:buNone/>
            </a:pPr>
            <a:endParaRPr lang="en-US" dirty="0"/>
          </a:p>
          <a:p>
            <a:pPr marL="0" indent="0">
              <a:buClr>
                <a:schemeClr val="dk1"/>
              </a:buClr>
              <a:buSzPct val="91666"/>
              <a:buNone/>
            </a:pPr>
            <a:endParaRPr lang="en-US" dirty="0"/>
          </a:p>
        </p:txBody>
      </p:sp>
    </p:spTree>
    <p:extLst>
      <p:ext uri="{BB962C8B-B14F-4D97-AF65-F5344CB8AC3E}">
        <p14:creationId xmlns:p14="http://schemas.microsoft.com/office/powerpoint/2010/main" val="1992100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348222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p:cSld>
    <p:spTree>
      <p:nvGrpSpPr>
        <p:cNvPr id="1" name="Shape 126"/>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48671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325127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5434096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3256700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9777370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268" y="4950844"/>
            <a:ext cx="5969228" cy="858941"/>
          </a:xfrm>
          <a:prstGeom prst="rect">
            <a:avLst/>
          </a:prstGeom>
          <a:solidFill>
            <a:schemeClr val="bg1"/>
          </a:solidFill>
        </p:spPr>
        <p:txBody>
          <a:bodyPr lIns="95747" tIns="47873" rIns="95747" bIns="47873"/>
          <a:lstStyle/>
          <a:p>
            <a:r>
              <a:rPr lang="en-US" b="1" dirty="0"/>
              <a:t>References:</a:t>
            </a:r>
          </a:p>
          <a:p>
            <a:r>
              <a:rPr lang="en-US" dirty="0">
                <a:hlinkClick r:id="rId3"/>
              </a:rPr>
              <a:t>https://www.slideshare.net/kvnwbbr/revitalizing-walmarts-aging-architecture-for-web-scale</a:t>
            </a:r>
            <a:r>
              <a:rPr lang="en-US" dirty="0"/>
              <a:t> </a:t>
            </a:r>
          </a:p>
          <a:p>
            <a:r>
              <a:rPr lang="en-US" dirty="0">
                <a:hlinkClick r:id="rId4"/>
              </a:rPr>
              <a:t>https://www.youtube.com/watch?v=SPGCdziXlHU</a:t>
            </a:r>
            <a:r>
              <a:rPr lang="en-US" dirty="0"/>
              <a:t> </a:t>
            </a:r>
          </a:p>
          <a:p>
            <a:endParaRPr lang="en-US" dirty="0"/>
          </a:p>
        </p:txBody>
      </p:sp>
    </p:spTree>
    <p:extLst>
      <p:ext uri="{BB962C8B-B14F-4D97-AF65-F5344CB8AC3E}">
        <p14:creationId xmlns:p14="http://schemas.microsoft.com/office/powerpoint/2010/main" val="309465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7149726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txBox="1">
            <a:spLocks/>
          </p:cNvSpPr>
          <p:nvPr/>
        </p:nvSpPr>
        <p:spPr>
          <a:xfrm>
            <a:off x="730250" y="4948527"/>
            <a:ext cx="5868615" cy="1028528"/>
          </a:xfrm>
          <a:prstGeom prst="rect">
            <a:avLst/>
          </a:prstGeom>
          <a:solidFill>
            <a:schemeClr val="bg1"/>
          </a:solidFill>
        </p:spPr>
        <p:txBody>
          <a:bodyPr lIns="95747" tIns="47873" rIns="95747" bIns="47873"/>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fontAlgn="auto">
              <a:spcBef>
                <a:spcPts val="0"/>
              </a:spcBef>
              <a:spcAft>
                <a:spcPts val="0"/>
              </a:spcAft>
            </a:pPr>
            <a:r>
              <a:rPr lang="en-US" dirty="0"/>
              <a:t>The </a:t>
            </a:r>
            <a:r>
              <a:rPr lang="en-US" b="1" dirty="0"/>
              <a:t>’Strangler’ Pattern</a:t>
            </a:r>
            <a:r>
              <a:rPr lang="en-US" dirty="0"/>
              <a:t>, as described by Martin Fowler. The pattern involves gradual replacement of a system by implementing new features in a new application that is loosely coupled to an existing system. Porting existing functionality from the original application only where necessary. </a:t>
            </a:r>
          </a:p>
        </p:txBody>
      </p:sp>
    </p:spTree>
    <p:extLst>
      <p:ext uri="{BB962C8B-B14F-4D97-AF65-F5344CB8AC3E}">
        <p14:creationId xmlns:p14="http://schemas.microsoft.com/office/powerpoint/2010/main" val="405269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txBox="1">
            <a:spLocks/>
          </p:cNvSpPr>
          <p:nvPr/>
        </p:nvSpPr>
        <p:spPr>
          <a:xfrm>
            <a:off x="520263" y="4835536"/>
            <a:ext cx="6506132" cy="3772435"/>
          </a:xfrm>
          <a:prstGeom prst="rect">
            <a:avLst/>
          </a:prstGeom>
          <a:solidFill>
            <a:schemeClr val="bg1"/>
          </a:solidFill>
        </p:spPr>
        <p:txBody>
          <a:bodyPr lIns="95747" tIns="47873" rIns="95747" bIns="47873"/>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fontAlgn="auto">
              <a:spcBef>
                <a:spcPts val="0"/>
              </a:spcBef>
              <a:spcAft>
                <a:spcPts val="0"/>
              </a:spcAft>
            </a:pPr>
            <a:r>
              <a:rPr lang="en-US" b="1" dirty="0"/>
              <a:t>Talking points for stakeholders – key benefits:</a:t>
            </a:r>
          </a:p>
          <a:p>
            <a:pPr fontAlgn="auto">
              <a:spcBef>
                <a:spcPts val="0"/>
              </a:spcBef>
              <a:spcAft>
                <a:spcPts val="0"/>
              </a:spcAft>
            </a:pPr>
            <a:endParaRPr lang="en-US" b="1" dirty="0"/>
          </a:p>
          <a:p>
            <a:pPr marL="179525" indent="-179525" fontAlgn="auto">
              <a:spcBef>
                <a:spcPts val="0"/>
              </a:spcBef>
              <a:spcAft>
                <a:spcPts val="0"/>
              </a:spcAft>
              <a:buFont typeface="Arial" pitchFamily="34" charset="0"/>
              <a:buChar char="•"/>
            </a:pPr>
            <a:r>
              <a:rPr lang="en-US" dirty="0"/>
              <a:t>One big benefit of this pattern is that is much more likely to get approved. Enterprises will debate replacing a large legacy system for years, but a team can deliver a quick prototype that replaces a single feature in a sprint. This effort can be built upon and a difficult legacy software component can be replaced in a more iterative and natural manner. </a:t>
            </a:r>
          </a:p>
          <a:p>
            <a:pPr marL="179525" indent="-179525" fontAlgn="auto">
              <a:spcBef>
                <a:spcPts val="0"/>
              </a:spcBef>
              <a:spcAft>
                <a:spcPts val="0"/>
              </a:spcAft>
              <a:buFont typeface="Arial" pitchFamily="34" charset="0"/>
              <a:buChar char="•"/>
            </a:pPr>
            <a:endParaRPr lang="en-US" dirty="0"/>
          </a:p>
          <a:p>
            <a:pPr marL="179525" indent="-179525" fontAlgn="auto">
              <a:spcBef>
                <a:spcPts val="0"/>
              </a:spcBef>
              <a:spcAft>
                <a:spcPts val="0"/>
              </a:spcAft>
              <a:buFont typeface="Arial" pitchFamily="34" charset="0"/>
              <a:buChar char="•"/>
            </a:pPr>
            <a:r>
              <a:rPr lang="en-US" dirty="0"/>
              <a:t>Another benefit is the </a:t>
            </a:r>
            <a:r>
              <a:rPr lang="en-US" dirty="0" err="1"/>
              <a:t>deployability</a:t>
            </a:r>
            <a:r>
              <a:rPr lang="en-US" dirty="0"/>
              <a:t> of new components. Ideally building them on a PaaS or other rapid development infrastructure. </a:t>
            </a:r>
          </a:p>
          <a:p>
            <a:pPr marL="179525" indent="-179525" fontAlgn="auto">
              <a:spcBef>
                <a:spcPts val="0"/>
              </a:spcBef>
              <a:spcAft>
                <a:spcPts val="0"/>
              </a:spcAft>
              <a:buFont typeface="Arial" pitchFamily="34" charset="0"/>
              <a:buChar char="•"/>
            </a:pPr>
            <a:endParaRPr lang="en-US" dirty="0"/>
          </a:p>
          <a:p>
            <a:pPr marL="179525" indent="-179525" fontAlgn="auto">
              <a:spcBef>
                <a:spcPts val="0"/>
              </a:spcBef>
              <a:spcAft>
                <a:spcPts val="0"/>
              </a:spcAft>
              <a:buFont typeface="Arial" pitchFamily="34" charset="0"/>
              <a:buChar char="•"/>
            </a:pPr>
            <a:r>
              <a:rPr lang="en-US" dirty="0"/>
              <a:t>SSD interfaces that external people use. For use to make changes we have to make sure we do not break the drives. </a:t>
            </a:r>
          </a:p>
          <a:p>
            <a:pPr marL="179525" indent="-179525" fontAlgn="auto">
              <a:spcBef>
                <a:spcPts val="0"/>
              </a:spcBef>
              <a:spcAft>
                <a:spcPts val="0"/>
              </a:spcAft>
              <a:buFont typeface="Arial" pitchFamily="34" charset="0"/>
              <a:buChar char="•"/>
            </a:pPr>
            <a:endParaRPr lang="en-US" dirty="0"/>
          </a:p>
          <a:p>
            <a:pPr marL="179525" indent="-179525" fontAlgn="auto">
              <a:spcBef>
                <a:spcPts val="0"/>
              </a:spcBef>
              <a:spcAft>
                <a:spcPts val="0"/>
              </a:spcAft>
              <a:buFont typeface="Arial" pitchFamily="34" charset="0"/>
              <a:buChar char="•"/>
            </a:pPr>
            <a:r>
              <a:rPr lang="en-US" dirty="0"/>
              <a:t>External customer wants a feature? Lightweight showcasing on the </a:t>
            </a:r>
            <a:r>
              <a:rPr lang="en-US" dirty="0" err="1"/>
              <a:t>microservice</a:t>
            </a:r>
            <a:r>
              <a:rPr lang="en-US" dirty="0"/>
              <a:t> platform is a great way to greenlight. </a:t>
            </a:r>
          </a:p>
        </p:txBody>
      </p:sp>
    </p:spTree>
    <p:extLst>
      <p:ext uri="{BB962C8B-B14F-4D97-AF65-F5344CB8AC3E}">
        <p14:creationId xmlns:p14="http://schemas.microsoft.com/office/powerpoint/2010/main" val="6554471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8" y="4971472"/>
            <a:ext cx="6036975" cy="503777"/>
          </a:xfrm>
          <a:prstGeom prst="rect">
            <a:avLst/>
          </a:prstGeom>
          <a:solidFill>
            <a:schemeClr val="bg1"/>
          </a:solidFill>
        </p:spPr>
        <p:txBody>
          <a:bodyPr lIns="95747" tIns="47873" rIns="95747" bIns="47873"/>
          <a:lstStyle/>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142801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485401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248885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6389" y="5029470"/>
            <a:ext cx="5995166" cy="772239"/>
          </a:xfrm>
          <a:prstGeom prst="rect">
            <a:avLst/>
          </a:prstGeom>
          <a:solidFill>
            <a:schemeClr val="bg1"/>
          </a:solidFill>
        </p:spPr>
        <p:txBody>
          <a:bodyPr lIns="95747" tIns="47873" rIns="95747" bIns="47873"/>
          <a:lstStyle/>
          <a:p>
            <a:r>
              <a:rPr lang="en-US" dirty="0"/>
              <a:t>Reference: </a:t>
            </a:r>
            <a:r>
              <a:rPr lang="en-US" dirty="0">
                <a:hlinkClick r:id="rId3"/>
              </a:rPr>
              <a:t>https://martinfowler.com/bliki/BoundedContext.html</a:t>
            </a:r>
            <a:r>
              <a:rPr lang="en-US" dirty="0"/>
              <a:t> </a:t>
            </a:r>
          </a:p>
          <a:p>
            <a:r>
              <a:rPr lang="en-US" dirty="0"/>
              <a:t>https://www.nginx.com/blog/event-driven-data-management-microservices/</a:t>
            </a:r>
          </a:p>
          <a:p>
            <a:endParaRPr lang="en-US" dirty="0"/>
          </a:p>
        </p:txBody>
      </p:sp>
    </p:spTree>
    <p:extLst>
      <p:ext uri="{BB962C8B-B14F-4D97-AF65-F5344CB8AC3E}">
        <p14:creationId xmlns:p14="http://schemas.microsoft.com/office/powerpoint/2010/main" val="1792169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699961"/>
            <a:ext cx="5852160" cy="629663"/>
          </a:xfrm>
          <a:prstGeom prst="rect">
            <a:avLst/>
          </a:prstGeom>
          <a:no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6113031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67548"/>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4257824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83314"/>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6415755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83314"/>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39444297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83314"/>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8737410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83314"/>
            <a:ext cx="5852160" cy="3780800"/>
          </a:xfrm>
          <a:prstGeom prst="rect">
            <a:avLst/>
          </a:prstGeom>
        </p:spPr>
        <p:txBody>
          <a:bodyPr lIns="95747" tIns="47873" rIns="95747" bIns="47873"/>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https://www.nginx.com/blog/event-driven-data-management-microservices/</a:t>
            </a:r>
          </a:p>
          <a:p>
            <a:endParaRPr lang="en-US" dirty="0"/>
          </a:p>
        </p:txBody>
      </p:sp>
    </p:spTree>
    <p:extLst>
      <p:ext uri="{BB962C8B-B14F-4D97-AF65-F5344CB8AC3E}">
        <p14:creationId xmlns:p14="http://schemas.microsoft.com/office/powerpoint/2010/main" val="1961955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83314"/>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7655857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81509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819771"/>
            <a:ext cx="5852160" cy="1123829"/>
          </a:xfrm>
          <a:prstGeom prst="rect">
            <a:avLst/>
          </a:prstGeom>
          <a:solidFill>
            <a:schemeClr val="bg1"/>
          </a:solidFill>
        </p:spPr>
        <p:txBody>
          <a:bodyPr lIns="95747" tIns="47873" rIns="95747" bIns="47873"/>
          <a:lstStyle/>
          <a:p>
            <a:r>
              <a:rPr lang="en-US" dirty="0"/>
              <a:t>Can be (but not always)</a:t>
            </a:r>
          </a:p>
          <a:p>
            <a:r>
              <a:rPr lang="en-US" dirty="0"/>
              <a:t>&lt; 6000 lines</a:t>
            </a:r>
          </a:p>
          <a:p>
            <a:endParaRPr lang="en-US" dirty="0"/>
          </a:p>
          <a:p>
            <a:r>
              <a:rPr lang="en-US" dirty="0"/>
              <a:t>Reference: </a:t>
            </a:r>
            <a:r>
              <a:rPr lang="en-US" dirty="0">
                <a:hlinkClick r:id="rId3"/>
              </a:rPr>
              <a:t>https://martinfowler.com/articles/microservices.html</a:t>
            </a:r>
            <a:r>
              <a:rPr lang="en-US" dirty="0"/>
              <a:t> </a:t>
            </a:r>
          </a:p>
          <a:p>
            <a:endParaRPr lang="en-US" dirty="0"/>
          </a:p>
        </p:txBody>
      </p:sp>
    </p:spTree>
    <p:extLst>
      <p:ext uri="{BB962C8B-B14F-4D97-AF65-F5344CB8AC3E}">
        <p14:creationId xmlns:p14="http://schemas.microsoft.com/office/powerpoint/2010/main" val="54807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196115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9392228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02166" y="4845968"/>
            <a:ext cx="6113944" cy="4701398"/>
          </a:xfrm>
          <a:prstGeom prst="rect">
            <a:avLst/>
          </a:prstGeom>
          <a:solidFill>
            <a:schemeClr val="bg1"/>
          </a:solidFill>
        </p:spPr>
        <p:txBody>
          <a:bodyPr lIns="95747" tIns="47873" rIns="95747" bIns="47873"/>
          <a:lstStyle/>
          <a:p>
            <a:r>
              <a:rPr lang="en-US" dirty="0"/>
              <a:t>Reference: </a:t>
            </a:r>
            <a:r>
              <a:rPr lang="en-US" dirty="0">
                <a:hlinkClick r:id="rId3"/>
              </a:rPr>
              <a:t>http://microservices.io/articles/scalecube.html</a:t>
            </a:r>
            <a:r>
              <a:rPr lang="en-US" dirty="0"/>
              <a:t> </a:t>
            </a:r>
          </a:p>
          <a:p>
            <a:endParaRPr lang="en-US" dirty="0"/>
          </a:p>
          <a:p>
            <a:r>
              <a:rPr lang="en-US" b="1" dirty="0"/>
              <a:t>X-axis: </a:t>
            </a:r>
            <a:r>
              <a:rPr lang="en-US" dirty="0"/>
              <a:t>Run multiple copies behind a load balancer</a:t>
            </a:r>
          </a:p>
          <a:p>
            <a:pPr lvl="1"/>
            <a:r>
              <a:rPr lang="en-US" b="1" dirty="0"/>
              <a:t>Pros</a:t>
            </a:r>
          </a:p>
          <a:p>
            <a:pPr marL="658259" lvl="1" indent="-179525">
              <a:buFont typeface="Arial" charset="0"/>
              <a:buChar char="•"/>
            </a:pPr>
            <a:r>
              <a:rPr lang="en-US" dirty="0"/>
              <a:t>Simple</a:t>
            </a:r>
          </a:p>
          <a:p>
            <a:pPr lvl="1"/>
            <a:r>
              <a:rPr lang="en-US" b="1" dirty="0"/>
              <a:t>Cons</a:t>
            </a:r>
          </a:p>
          <a:p>
            <a:pPr marL="658259" lvl="1" indent="-179525">
              <a:buFont typeface="Arial" charset="0"/>
              <a:buChar char="•"/>
            </a:pPr>
            <a:r>
              <a:rPr lang="en-US" dirty="0"/>
              <a:t>Doesn’t decrease complexity</a:t>
            </a:r>
          </a:p>
          <a:p>
            <a:pPr marL="658259" lvl="1" indent="-179525">
              <a:buFont typeface="Arial" charset="0"/>
              <a:buChar char="•"/>
            </a:pPr>
            <a:r>
              <a:rPr lang="en-US" dirty="0"/>
              <a:t>Often limited by state not being effectively shared between instances</a:t>
            </a:r>
          </a:p>
          <a:p>
            <a:pPr marL="179525" indent="-179525">
              <a:buFont typeface="Arial" charset="0"/>
              <a:buChar char="•"/>
            </a:pPr>
            <a:endParaRPr lang="en-US" dirty="0"/>
          </a:p>
          <a:p>
            <a:r>
              <a:rPr lang="en-US" b="1" dirty="0"/>
              <a:t>Y-axis: </a:t>
            </a:r>
            <a:r>
              <a:rPr lang="en-US" dirty="0"/>
              <a:t>Splits the application into multiple different services</a:t>
            </a:r>
          </a:p>
          <a:p>
            <a:pPr lvl="1">
              <a:buFont typeface="Arial" charset="0"/>
              <a:buNone/>
            </a:pPr>
            <a:r>
              <a:rPr lang="en-US" b="1" dirty="0"/>
              <a:t>Pros</a:t>
            </a:r>
          </a:p>
          <a:p>
            <a:pPr marL="658259" lvl="1" indent="-179525">
              <a:buFont typeface="Arial" charset="0"/>
              <a:buChar char="•"/>
            </a:pPr>
            <a:r>
              <a:rPr lang="en-US" dirty="0"/>
              <a:t>Decreases complexity</a:t>
            </a:r>
          </a:p>
          <a:p>
            <a:pPr marL="658259" lvl="1" indent="-179525">
              <a:buFont typeface="Arial" charset="0"/>
              <a:buChar char="•"/>
            </a:pPr>
            <a:r>
              <a:rPr lang="en-US" dirty="0"/>
              <a:t>Most resource efficient</a:t>
            </a:r>
          </a:p>
          <a:p>
            <a:pPr lvl="1"/>
            <a:r>
              <a:rPr lang="en-US" b="1" dirty="0"/>
              <a:t>Cons</a:t>
            </a:r>
          </a:p>
          <a:p>
            <a:pPr marL="658259" lvl="1" indent="-179525">
              <a:buFont typeface="Arial" charset="0"/>
              <a:buChar char="•"/>
            </a:pPr>
            <a:r>
              <a:rPr lang="en-US" dirty="0"/>
              <a:t>Requires intentional effort</a:t>
            </a:r>
          </a:p>
          <a:p>
            <a:pPr marL="179525" indent="-179525">
              <a:buFontTx/>
              <a:buChar char="-"/>
            </a:pPr>
            <a:endParaRPr lang="en-US" dirty="0"/>
          </a:p>
          <a:p>
            <a:r>
              <a:rPr lang="en-US" b="1" dirty="0"/>
              <a:t>Z-axis: </a:t>
            </a:r>
            <a:r>
              <a:rPr lang="en-US" dirty="0"/>
              <a:t>Split application into different segments of data</a:t>
            </a:r>
          </a:p>
          <a:p>
            <a:pPr lvl="1"/>
            <a:r>
              <a:rPr lang="en-US" b="1" dirty="0"/>
              <a:t>Pros</a:t>
            </a:r>
          </a:p>
          <a:p>
            <a:pPr marL="658259" lvl="1" indent="-179525">
              <a:buFont typeface="Arial" charset="0"/>
              <a:buChar char="•"/>
            </a:pPr>
            <a:r>
              <a:rPr lang="en-US" dirty="0"/>
              <a:t>Most memory resource efficient</a:t>
            </a:r>
          </a:p>
          <a:p>
            <a:pPr marL="658259" lvl="1" indent="-179525">
              <a:buFont typeface="Arial" charset="0"/>
              <a:buChar char="•"/>
            </a:pPr>
            <a:r>
              <a:rPr lang="en-US" dirty="0"/>
              <a:t>Enables scalability</a:t>
            </a:r>
          </a:p>
          <a:p>
            <a:pPr lvl="1">
              <a:buFont typeface="Arial" charset="0"/>
              <a:buNone/>
            </a:pPr>
            <a:r>
              <a:rPr lang="en-US" b="1" dirty="0"/>
              <a:t>Cons</a:t>
            </a:r>
          </a:p>
          <a:p>
            <a:pPr marL="658259" lvl="1" indent="-179525">
              <a:buFont typeface="Arial" charset="0"/>
              <a:buChar char="•"/>
            </a:pPr>
            <a:r>
              <a:rPr lang="en-US" dirty="0"/>
              <a:t>Most complex</a:t>
            </a:r>
          </a:p>
          <a:p>
            <a:pPr marL="658259" lvl="1" indent="-179525">
              <a:buFont typeface="Arial" charset="0"/>
              <a:buChar char="•"/>
            </a:pPr>
            <a:r>
              <a:rPr lang="en-US" dirty="0"/>
              <a:t>Difficult to refactor</a:t>
            </a:r>
          </a:p>
        </p:txBody>
      </p:sp>
    </p:spTree>
    <p:extLst>
      <p:ext uri="{BB962C8B-B14F-4D97-AF65-F5344CB8AC3E}">
        <p14:creationId xmlns:p14="http://schemas.microsoft.com/office/powerpoint/2010/main" val="12981496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655674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222" y="4940830"/>
            <a:ext cx="5982208" cy="545569"/>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p:txBody>
      </p:sp>
    </p:spTree>
    <p:extLst>
      <p:ext uri="{BB962C8B-B14F-4D97-AF65-F5344CB8AC3E}">
        <p14:creationId xmlns:p14="http://schemas.microsoft.com/office/powerpoint/2010/main" val="4585685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782" y="4929996"/>
            <a:ext cx="5982208" cy="1080512"/>
          </a:xfrm>
          <a:prstGeom prst="rect">
            <a:avLst/>
          </a:prstGeom>
          <a:solidFill>
            <a:schemeClr val="bg1"/>
          </a:solidFill>
        </p:spPr>
        <p:txBody>
          <a:bodyPr lIns="95747" tIns="47873" rIns="95747" bIns="47873"/>
          <a:lstStyle/>
          <a:p>
            <a:r>
              <a:rPr lang="en-US" dirty="0"/>
              <a:t>Reference: </a:t>
            </a:r>
            <a:r>
              <a:rPr lang="en-US" dirty="0">
                <a:hlinkClick r:id="rId3"/>
              </a:rPr>
              <a:t>http://itrevolution.com/conways-law/</a:t>
            </a:r>
            <a:r>
              <a:rPr lang="en-US" dirty="0"/>
              <a:t> </a:t>
            </a:r>
          </a:p>
          <a:p>
            <a:endParaRPr lang="en-US" dirty="0"/>
          </a:p>
          <a:p>
            <a:pPr lvl="1"/>
            <a:r>
              <a:rPr lang="en-US" b="1" dirty="0"/>
              <a:t>“Today, when organizations measure and optimize their activities, time to value is becoming a dominant metric.” </a:t>
            </a:r>
            <a:r>
              <a:rPr lang="en-US" dirty="0"/>
              <a:t>– Adrian Cockcroft</a:t>
            </a:r>
          </a:p>
        </p:txBody>
      </p:sp>
    </p:spTree>
    <p:extLst>
      <p:ext uri="{BB962C8B-B14F-4D97-AF65-F5344CB8AC3E}">
        <p14:creationId xmlns:p14="http://schemas.microsoft.com/office/powerpoint/2010/main" val="10011202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934308"/>
            <a:ext cx="5982208" cy="3946801"/>
          </a:xfrm>
          <a:prstGeom prst="rect">
            <a:avLst/>
          </a:prstGeom>
          <a:solidFill>
            <a:schemeClr val="bg1"/>
          </a:solidFill>
        </p:spPr>
        <p:txBody>
          <a:bodyPr lIns="95747" tIns="47873" rIns="95747" bIns="47873"/>
          <a:lstStyle/>
          <a:p>
            <a:r>
              <a:rPr lang="en-US" dirty="0"/>
              <a:t>Reference:  </a:t>
            </a:r>
            <a:r>
              <a:rPr lang="en-US" dirty="0">
                <a:hlinkClick r:id="rId3"/>
              </a:rPr>
              <a:t>https://clusterhq.com/2016/03/22/microservices-spotify-petter-mahlen</a:t>
            </a:r>
            <a:r>
              <a:rPr lang="en-US" dirty="0"/>
              <a:t> </a:t>
            </a:r>
          </a:p>
          <a:p>
            <a:endParaRPr lang="en-US" dirty="0"/>
          </a:p>
          <a:p>
            <a:pPr lvl="1"/>
            <a:r>
              <a:rPr lang="en-US" dirty="0"/>
              <a:t>“There’s a yearly survey about what sucks about Spotify’s infrastructure. In 2015 service DB, the predecessor showed up as, I think, number 3 in what sucks. Whereas now, in 2016, System-Z is one of the things that gets the most frequent, “It’s great!” Even though we’re asking what sucks. “</a:t>
            </a:r>
          </a:p>
          <a:p>
            <a:pPr lvl="1"/>
            <a:endParaRPr lang="en-US" dirty="0"/>
          </a:p>
          <a:p>
            <a:pPr lvl="1"/>
            <a:r>
              <a:rPr lang="en-US" dirty="0"/>
              <a:t>“Another interesting thing we noticed is that it leads to teams building related features, infrastructure teams building related features, like an example is the team that owns hardware and provisioning, the team that owns DNS infrastructure, and the team that owns System-Z together have built like an improved version of how you do provisioning and deployment. “</a:t>
            </a:r>
          </a:p>
          <a:p>
            <a:endParaRPr lang="en-US" dirty="0"/>
          </a:p>
          <a:p>
            <a:endParaRPr lang="en-US" dirty="0"/>
          </a:p>
        </p:txBody>
      </p:sp>
    </p:spTree>
    <p:extLst>
      <p:ext uri="{BB962C8B-B14F-4D97-AF65-F5344CB8AC3E}">
        <p14:creationId xmlns:p14="http://schemas.microsoft.com/office/powerpoint/2010/main" val="11046211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5609" y="4951562"/>
            <a:ext cx="6199845" cy="3569589"/>
          </a:xfrm>
          <a:prstGeom prst="rect">
            <a:avLst/>
          </a:prstGeom>
          <a:solidFill>
            <a:schemeClr val="bg1"/>
          </a:solidFill>
        </p:spPr>
        <p:txBody>
          <a:bodyPr lIns="95747" tIns="47873" rIns="95747" bIns="47873"/>
          <a:lstStyle/>
          <a:p>
            <a:r>
              <a:rPr lang="en-US" b="1" dirty="0"/>
              <a:t>Amazon CTO Werner </a:t>
            </a:r>
            <a:r>
              <a:rPr lang="en-US" b="1" dirty="0" err="1"/>
              <a:t>Vogels</a:t>
            </a:r>
            <a:r>
              <a:rPr lang="en-US" b="1" dirty="0"/>
              <a:t> explained the advantages of this structure to Larry </a:t>
            </a:r>
            <a:r>
              <a:rPr lang="en-US" b="1" dirty="0" err="1"/>
              <a:t>Dignan</a:t>
            </a:r>
            <a:r>
              <a:rPr lang="en-US" b="1" dirty="0"/>
              <a:t> of Baseline in 2005.</a:t>
            </a:r>
          </a:p>
          <a:p>
            <a:endParaRPr lang="en-US" dirty="0"/>
          </a:p>
          <a:p>
            <a:r>
              <a:rPr lang="en-US" i="1" dirty="0" err="1"/>
              <a:t>Dignan</a:t>
            </a:r>
            <a:r>
              <a:rPr lang="en-US" i="1" dirty="0"/>
              <a:t> writes:</a:t>
            </a:r>
          </a:p>
          <a:p>
            <a:endParaRPr lang="en-US" i="1" dirty="0"/>
          </a:p>
          <a:p>
            <a:pPr lvl="1"/>
            <a:r>
              <a:rPr lang="en-US" dirty="0"/>
              <a:t>“Small teams are fast…and don’t get bogged down in so-called </a:t>
            </a:r>
            <a:r>
              <a:rPr lang="en-US" dirty="0" err="1"/>
              <a:t>administrivia</a:t>
            </a:r>
            <a:r>
              <a:rPr lang="en-US" dirty="0"/>
              <a:t>….Each group assigned to a particular business is completely responsible for it….The team scopes the fix, designs it, builds it, implements it and monitors its ongoing use. This way, technology programmers and architects get direct feedback from the business people who use their code or applications—in regular meetings and informal conversations.”</a:t>
            </a:r>
          </a:p>
          <a:p>
            <a:endParaRPr lang="en-US" dirty="0"/>
          </a:p>
          <a:p>
            <a:r>
              <a:rPr lang="en-US" dirty="0"/>
              <a:t>References:</a:t>
            </a:r>
          </a:p>
          <a:p>
            <a:r>
              <a:rPr lang="en-US" dirty="0">
                <a:hlinkClick r:id="rId3"/>
              </a:rPr>
              <a:t>http://blog.idonethis.com/two-pizza-team/</a:t>
            </a:r>
            <a:r>
              <a:rPr lang="en-US" dirty="0"/>
              <a:t> </a:t>
            </a:r>
          </a:p>
          <a:p>
            <a:r>
              <a:rPr lang="en-US" dirty="0">
                <a:hlinkClick r:id="rId4"/>
              </a:rPr>
              <a:t>http://itrevolution.com/conways-law/</a:t>
            </a:r>
            <a:r>
              <a:rPr lang="en-US" dirty="0"/>
              <a:t> </a:t>
            </a:r>
          </a:p>
        </p:txBody>
      </p:sp>
    </p:spTree>
    <p:extLst>
      <p:ext uri="{BB962C8B-B14F-4D97-AF65-F5344CB8AC3E}">
        <p14:creationId xmlns:p14="http://schemas.microsoft.com/office/powerpoint/2010/main" val="12846287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9982569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txBox="1">
            <a:spLocks/>
          </p:cNvSpPr>
          <p:nvPr/>
        </p:nvSpPr>
        <p:spPr>
          <a:xfrm>
            <a:off x="504497" y="4906022"/>
            <a:ext cx="6518787" cy="3645864"/>
          </a:xfrm>
          <a:prstGeom prst="rect">
            <a:avLst/>
          </a:prstGeom>
          <a:solidFill>
            <a:schemeClr val="bg1"/>
          </a:solidFill>
        </p:spPr>
        <p:txBody>
          <a:bodyPr lIns="95747" tIns="47873" rIns="95747" bIns="47873"/>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fontAlgn="auto">
              <a:spcBef>
                <a:spcPts val="0"/>
              </a:spcBef>
              <a:spcAft>
                <a:spcPts val="0"/>
              </a:spcAft>
            </a:pPr>
            <a:r>
              <a:rPr lang="en-US"/>
              <a:t>As we make engineering decisions, we need to constantly consider impacts regarding: </a:t>
            </a:r>
          </a:p>
          <a:p>
            <a:pPr fontAlgn="auto">
              <a:spcBef>
                <a:spcPts val="0"/>
              </a:spcBef>
              <a:spcAft>
                <a:spcPts val="0"/>
              </a:spcAft>
            </a:pPr>
            <a:endParaRPr lang="en-US"/>
          </a:p>
          <a:p>
            <a:pPr marL="658259" lvl="1" indent="-179525" fontAlgn="auto">
              <a:spcBef>
                <a:spcPts val="0"/>
              </a:spcBef>
              <a:spcAft>
                <a:spcPts val="0"/>
              </a:spcAft>
              <a:buFont typeface="Arial" pitchFamily="34" charset="0"/>
              <a:buChar char="•"/>
            </a:pPr>
            <a:r>
              <a:rPr lang="en-US"/>
              <a:t>Team Skills</a:t>
            </a:r>
          </a:p>
          <a:p>
            <a:pPr marL="658259" lvl="1" indent="-179525" fontAlgn="auto">
              <a:spcBef>
                <a:spcPts val="0"/>
              </a:spcBef>
              <a:spcAft>
                <a:spcPts val="0"/>
              </a:spcAft>
              <a:buFont typeface="Arial" pitchFamily="34" charset="0"/>
              <a:buChar char="•"/>
            </a:pPr>
            <a:r>
              <a:rPr lang="en-US"/>
              <a:t>Process &amp; Measurements</a:t>
            </a:r>
          </a:p>
          <a:p>
            <a:pPr marL="658259" lvl="1" indent="-179525" fontAlgn="auto">
              <a:spcBef>
                <a:spcPts val="0"/>
              </a:spcBef>
              <a:spcAft>
                <a:spcPts val="0"/>
              </a:spcAft>
              <a:buFont typeface="Arial" pitchFamily="34" charset="0"/>
              <a:buChar char="•"/>
            </a:pPr>
            <a:r>
              <a:rPr lang="en-US"/>
              <a:t>Architecture &amp; Engineering</a:t>
            </a:r>
            <a:endParaRPr lang="en-US" dirty="0"/>
          </a:p>
        </p:txBody>
      </p:sp>
    </p:spTree>
    <p:extLst>
      <p:ext uri="{BB962C8B-B14F-4D97-AF65-F5344CB8AC3E}">
        <p14:creationId xmlns:p14="http://schemas.microsoft.com/office/powerpoint/2010/main" val="20322419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772762"/>
            <a:ext cx="5851525" cy="4319587"/>
          </a:xfrm>
          <a:prstGeom prst="rect">
            <a:avLst/>
          </a:prstGeom>
        </p:spPr>
        <p:txBody>
          <a:bodyPr/>
          <a:lstStyle/>
          <a:p>
            <a:r>
              <a:rPr lang="en-US" dirty="0"/>
              <a:t>https://www.scruminc.com/complexity-changes-leadership/</a:t>
            </a:r>
          </a:p>
        </p:txBody>
      </p:sp>
    </p:spTree>
    <p:extLst>
      <p:ext uri="{BB962C8B-B14F-4D97-AF65-F5344CB8AC3E}">
        <p14:creationId xmlns:p14="http://schemas.microsoft.com/office/powerpoint/2010/main" val="950501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55562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269875"/>
            <a:ext cx="5786438" cy="4340225"/>
          </a:xfrm>
          <a:solidFill>
            <a:schemeClr val="bg1"/>
          </a:solidFill>
        </p:spPr>
      </p:sp>
      <p:sp>
        <p:nvSpPr>
          <p:cNvPr id="3" name="Notes Placeholder 2"/>
          <p:cNvSpPr>
            <a:spLocks noGrp="1"/>
          </p:cNvSpPr>
          <p:nvPr>
            <p:ph type="body" idx="1"/>
          </p:nvPr>
        </p:nvSpPr>
        <p:spPr>
          <a:xfrm>
            <a:off x="690115" y="4959445"/>
            <a:ext cx="6177893" cy="3921665"/>
          </a:xfrm>
          <a:prstGeom prst="rect">
            <a:avLst/>
          </a:prstGeom>
          <a:solidFill>
            <a:schemeClr val="bg1"/>
          </a:solidFill>
        </p:spPr>
        <p:txBody>
          <a:bodyPr lIns="95747" tIns="47873" rIns="95747" bIns="47873"/>
          <a:lstStyle/>
          <a:p>
            <a:pPr marL="179516" indent="-179516">
              <a:buFont typeface="Arial" panose="020B0604020202020204" pitchFamily="34" charset="0"/>
              <a:buChar char="•"/>
            </a:pPr>
            <a:r>
              <a:rPr lang="en-US" dirty="0"/>
              <a:t>The third annual DevOps survey by Puppet Labs, IT Revolution Press and </a:t>
            </a:r>
            <a:r>
              <a:rPr lang="en-US" dirty="0" err="1"/>
              <a:t>ThoughtWorks</a:t>
            </a:r>
            <a:r>
              <a:rPr lang="en-US" dirty="0"/>
              <a:t> garnered more than 9,200 responses from technical professionals around the world</a:t>
            </a:r>
          </a:p>
          <a:p>
            <a:pPr marL="179516" indent="-179516">
              <a:buFont typeface="Arial" panose="020B0604020202020204" pitchFamily="34" charset="0"/>
              <a:buChar char="•"/>
            </a:pPr>
            <a:r>
              <a:rPr lang="en-US" dirty="0"/>
              <a:t>Companies with high-performing IT organizations are twice as likely to exceed their profitability, market share and productivity goals.</a:t>
            </a:r>
            <a:endParaRPr lang="en-US" dirty="0">
              <a:latin typeface="+mn-lt"/>
            </a:endParaRPr>
          </a:p>
          <a:p>
            <a:pPr marL="179516" indent="-179516">
              <a:buFont typeface="Arial" panose="020B0604020202020204" pitchFamily="34" charset="0"/>
              <a:buChar char="•"/>
            </a:pPr>
            <a:r>
              <a:rPr lang="en-US" dirty="0">
                <a:latin typeface="+mn-lt"/>
              </a:rPr>
              <a:t>The individual measures that make up IT performance are </a:t>
            </a:r>
            <a:r>
              <a:rPr lang="en-US" b="1" dirty="0">
                <a:latin typeface="+mn-lt"/>
              </a:rPr>
              <a:t>deployment frequency</a:t>
            </a:r>
            <a:r>
              <a:rPr lang="en-US" dirty="0">
                <a:latin typeface="+mn-lt"/>
              </a:rPr>
              <a:t>, </a:t>
            </a:r>
            <a:r>
              <a:rPr lang="en-US" b="1" dirty="0">
                <a:latin typeface="+mn-lt"/>
              </a:rPr>
              <a:t>lead time for changes</a:t>
            </a:r>
            <a:r>
              <a:rPr lang="en-US" dirty="0">
                <a:latin typeface="+mn-lt"/>
              </a:rPr>
              <a:t>, and </a:t>
            </a:r>
            <a:r>
              <a:rPr lang="en-US" b="1" dirty="0">
                <a:latin typeface="+mn-lt"/>
              </a:rPr>
              <a:t>mean time to recover from failure</a:t>
            </a:r>
          </a:p>
          <a:p>
            <a:endParaRPr lang="en-US" dirty="0"/>
          </a:p>
          <a:p>
            <a:r>
              <a:rPr lang="en-US" dirty="0">
                <a:hlinkClick r:id="rId3"/>
              </a:rPr>
              <a:t>https://puppet.com/resources/white-paper/2014-state-of-devops-report/thank-you</a:t>
            </a:r>
            <a:r>
              <a:rPr lang="en-US" dirty="0"/>
              <a:t> </a:t>
            </a:r>
          </a:p>
          <a:p>
            <a:endParaRPr lang="en-US" baseline="0" dirty="0"/>
          </a:p>
          <a:p>
            <a:endParaRPr lang="en-US" dirty="0"/>
          </a:p>
        </p:txBody>
      </p:sp>
    </p:spTree>
    <p:extLst>
      <p:ext uri="{BB962C8B-B14F-4D97-AF65-F5344CB8AC3E}">
        <p14:creationId xmlns:p14="http://schemas.microsoft.com/office/powerpoint/2010/main" val="4002125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2819397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6059" y="4710764"/>
            <a:ext cx="6000786" cy="299529"/>
          </a:xfrm>
          <a:prstGeom prst="rect">
            <a:avLst/>
          </a:prstGeom>
          <a:solidFill>
            <a:schemeClr val="bg1"/>
          </a:solidFill>
        </p:spPr>
        <p:txBody>
          <a:bodyPr lIns="95747" tIns="47873" rIns="95747" bIns="47873"/>
          <a:lstStyle/>
          <a:p>
            <a:pPr marL="0" marR="0" lvl="0" indent="0" algn="l" defTabSz="457200" rtl="0" eaLnBrk="1" fontAlgn="auto" latinLnBrk="0" hangingPunct="1">
              <a:lnSpc>
                <a:spcPct val="100000"/>
              </a:lnSpc>
              <a:spcBef>
                <a:spcPts val="0"/>
              </a:spcBef>
              <a:spcAft>
                <a:spcPts val="0"/>
              </a:spcAft>
              <a:buClr>
                <a:schemeClr val="dk1"/>
              </a:buClr>
              <a:buSzPct val="91666"/>
              <a:buFontTx/>
              <a:buNone/>
              <a:tabLst/>
              <a:defRPr/>
            </a:pPr>
            <a:r>
              <a:rPr lang="en-US" sz="1200" dirty="0"/>
              <a:t>https://github.com/shekhar2010us/restful-test</a:t>
            </a:r>
          </a:p>
          <a:p>
            <a:pPr>
              <a:buClr>
                <a:schemeClr val="dk1"/>
              </a:buClr>
              <a:buSzPct val="91666"/>
            </a:pPr>
            <a:endParaRPr lang="en-US" dirty="0"/>
          </a:p>
        </p:txBody>
      </p:sp>
    </p:spTree>
    <p:extLst>
      <p:ext uri="{BB962C8B-B14F-4D97-AF65-F5344CB8AC3E}">
        <p14:creationId xmlns:p14="http://schemas.microsoft.com/office/powerpoint/2010/main" val="33956870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084858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354852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567265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7238519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0716" y="4883013"/>
            <a:ext cx="5852160" cy="749510"/>
          </a:xfrm>
          <a:prstGeom prst="rect">
            <a:avLst/>
          </a:prstGeom>
          <a:solidFill>
            <a:schemeClr val="bg1"/>
          </a:solidFill>
        </p:spPr>
        <p:txBody>
          <a:bodyPr lIns="95747" tIns="47873" rIns="95747" bIns="47873"/>
          <a:lstStyle/>
          <a:p>
            <a:pPr defTabSz="478734">
              <a:defRPr/>
            </a:pPr>
            <a:r>
              <a:rPr lang="en-US" dirty="0"/>
              <a:t>slideshare.net/</a:t>
            </a:r>
            <a:r>
              <a:rPr lang="en-US" dirty="0" err="1"/>
              <a:t>chris.e.richardson</a:t>
            </a:r>
            <a:r>
              <a:rPr lang="en-US" dirty="0"/>
              <a:t>/microservices-pattern-language-microxchg-microxchg2016</a:t>
            </a:r>
          </a:p>
          <a:p>
            <a:pPr defTabSz="478734">
              <a:defRPr/>
            </a:pPr>
            <a:r>
              <a:rPr lang="en-US" dirty="0"/>
              <a:t> </a:t>
            </a:r>
          </a:p>
          <a:p>
            <a:pPr defTabSz="478734">
              <a:defRPr/>
            </a:pPr>
            <a:r>
              <a:rPr lang="en-US" dirty="0"/>
              <a:t> </a:t>
            </a:r>
            <a:endParaRPr lang="en-US" dirty="0">
              <a:effectLst/>
            </a:endParaRPr>
          </a:p>
          <a:p>
            <a:pPr defTabSz="478734">
              <a:defRPr/>
            </a:pPr>
            <a:endParaRPr lang="mr-IN" dirty="0">
              <a:effectLst/>
            </a:endParaRPr>
          </a:p>
        </p:txBody>
      </p:sp>
    </p:spTree>
    <p:extLst>
      <p:ext uri="{BB962C8B-B14F-4D97-AF65-F5344CB8AC3E}">
        <p14:creationId xmlns:p14="http://schemas.microsoft.com/office/powerpoint/2010/main" val="8456879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2"/>
          <p:cNvSpPr>
            <a:spLocks noGrp="1"/>
          </p:cNvSpPr>
          <p:nvPr>
            <p:ph type="body" idx="1"/>
          </p:nvPr>
        </p:nvSpPr>
        <p:spPr>
          <a:xfrm>
            <a:off x="731838" y="4781612"/>
            <a:ext cx="5984272" cy="689029"/>
          </a:xfrm>
          <a:prstGeom prst="rect">
            <a:avLst/>
          </a:prstGeom>
          <a:solidFill>
            <a:schemeClr val="bg1"/>
          </a:solidFill>
        </p:spPr>
        <p:txBody>
          <a:bodyPr lIns="95747" tIns="47873" rIns="95747" bIns="47873"/>
          <a:lstStyle/>
          <a:p>
            <a:r>
              <a:rPr lang="en-US" dirty="0"/>
              <a:t>Reference: </a:t>
            </a:r>
            <a:r>
              <a:rPr lang="en-US" dirty="0">
                <a:hlinkClick r:id="rId3"/>
              </a:rPr>
              <a:t>http://microservices.io/patterns/index.html</a:t>
            </a:r>
            <a:r>
              <a:rPr lang="en-US" dirty="0"/>
              <a:t> </a:t>
            </a:r>
          </a:p>
          <a:p>
            <a:endParaRPr lang="en-US" dirty="0"/>
          </a:p>
        </p:txBody>
      </p:sp>
    </p:spTree>
    <p:extLst>
      <p:ext uri="{BB962C8B-B14F-4D97-AF65-F5344CB8AC3E}">
        <p14:creationId xmlns:p14="http://schemas.microsoft.com/office/powerpoint/2010/main" val="20828008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2455"/>
            <a:ext cx="6000786" cy="1614470"/>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1192989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483079" y="4865298"/>
            <a:ext cx="6366295" cy="4335852"/>
          </a:xfrm>
          <a:prstGeom prst="rect">
            <a:avLst/>
          </a:prstGeom>
          <a:solidFill>
            <a:schemeClr val="bg1"/>
          </a:solidFill>
        </p:spPr>
        <p:txBody>
          <a:bodyPr lIns="91429" tIns="45714" rIns="91429" bIns="45714"/>
          <a:lstStyle/>
          <a:p>
            <a:r>
              <a:rPr lang="en-US" b="1" dirty="0"/>
              <a:t>Recommended reading: </a:t>
            </a:r>
          </a:p>
          <a:p>
            <a:r>
              <a:rPr lang="en-US" dirty="0">
                <a:hlinkClick r:id="rId3"/>
              </a:rPr>
              <a:t>https://thenewstack.io/microservices-changed-matter/</a:t>
            </a:r>
            <a:r>
              <a:rPr lang="en-US" dirty="0"/>
              <a:t> </a:t>
            </a:r>
          </a:p>
          <a:p>
            <a:endParaRPr lang="en-US" dirty="0"/>
          </a:p>
          <a:p>
            <a:r>
              <a:rPr lang="en-US" b="1" dirty="0"/>
              <a:t>Excerpt: </a:t>
            </a:r>
          </a:p>
          <a:p>
            <a:r>
              <a:rPr lang="en-US" dirty="0"/>
              <a:t>“…What works? It starts with the organization and the API: A </a:t>
            </a:r>
            <a:r>
              <a:rPr lang="en-US" dirty="0" err="1"/>
              <a:t>microservices</a:t>
            </a:r>
            <a:r>
              <a:rPr lang="en-US" dirty="0"/>
              <a:t>-based product team and a separate backend-based platform team with an API between them, where the API calls are made and the infrastructure responds consistently and accordingly.</a:t>
            </a:r>
          </a:p>
          <a:p>
            <a:endParaRPr lang="en-US" dirty="0"/>
          </a:p>
          <a:p>
            <a:r>
              <a:rPr lang="en-US" b="1" dirty="0" err="1"/>
              <a:t>Microservices</a:t>
            </a:r>
            <a:r>
              <a:rPr lang="en-US" b="1" dirty="0"/>
              <a:t> is defined as a loosely-coupled, service-oriented architecture with bounded context</a:t>
            </a:r>
            <a:r>
              <a:rPr lang="en-US" dirty="0"/>
              <a:t>. It allows updates without needing to understand how everything else works. Services are built across organizations, and ownership stays in one place. </a:t>
            </a:r>
            <a:r>
              <a:rPr lang="en-US" dirty="0" err="1"/>
              <a:t>Microservices</a:t>
            </a:r>
            <a:r>
              <a:rPr lang="en-US" dirty="0"/>
              <a:t> architecture serves more as point-to-point calls between systems. You must have flexible message formats; irrespective of the versions, everything still works. That means when building a </a:t>
            </a:r>
            <a:r>
              <a:rPr lang="en-US" dirty="0" err="1"/>
              <a:t>microservices</a:t>
            </a:r>
            <a:r>
              <a:rPr lang="en-US" dirty="0"/>
              <a:t> architecture, you need some tooling to configure, discover, route traffic and observe and build systems.</a:t>
            </a:r>
          </a:p>
          <a:p>
            <a:endParaRPr lang="en-US" dirty="0"/>
          </a:p>
          <a:p>
            <a:r>
              <a:rPr lang="en-US" dirty="0"/>
              <a:t>IBM’s Andrew </a:t>
            </a:r>
            <a:r>
              <a:rPr lang="en-US" dirty="0" err="1"/>
              <a:t>Hately</a:t>
            </a:r>
            <a:r>
              <a:rPr lang="en-US" dirty="0"/>
              <a:t>,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p>
        </p:txBody>
      </p:sp>
    </p:spTree>
    <p:extLst>
      <p:ext uri="{BB962C8B-B14F-4D97-AF65-F5344CB8AC3E}">
        <p14:creationId xmlns:p14="http://schemas.microsoft.com/office/powerpoint/2010/main" val="10698463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4799" y="4912454"/>
            <a:ext cx="6000786" cy="1598705"/>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25656974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2455"/>
            <a:ext cx="6000786" cy="1614470"/>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4021813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4912454"/>
            <a:ext cx="6000786" cy="1661767"/>
          </a:xfrm>
          <a:prstGeom prst="rect">
            <a:avLst/>
          </a:prstGeom>
          <a:solidFill>
            <a:schemeClr val="bg1"/>
          </a:solidFill>
        </p:spPr>
        <p:txBody>
          <a:bodyPr lIns="95747" tIns="47873" rIns="95747" bIns="47873"/>
          <a:lstStyle/>
          <a:p>
            <a:r>
              <a:rPr lang="en-US" dirty="0"/>
              <a:t>Private</a:t>
            </a:r>
            <a:r>
              <a:rPr lang="en-US" baseline="0" dirty="0"/>
              <a:t> tables per service may be a middle ground between the two approaches, but care must be taken to enforce access controls. </a:t>
            </a:r>
          </a:p>
          <a:p>
            <a:endParaRPr lang="en-US" baseline="0" dirty="0"/>
          </a:p>
          <a:p>
            <a:r>
              <a:rPr lang="en-US" dirty="0"/>
              <a:t>Further Reading:</a:t>
            </a:r>
          </a:p>
          <a:p>
            <a:pPr marL="179525" indent="-179525">
              <a:buFont typeface="Arial" pitchFamily="34" charset="0"/>
              <a:buChar char="•"/>
            </a:pPr>
            <a:endParaRPr lang="en-US" dirty="0"/>
          </a:p>
          <a:p>
            <a:r>
              <a:rPr lang="en-US" dirty="0">
                <a:hlinkClick r:id="rId3"/>
              </a:rPr>
              <a:t>http://microservices.io/patterns/data/database-per-service.html</a:t>
            </a:r>
            <a:r>
              <a:rPr lang="en-US" dirty="0"/>
              <a:t> </a:t>
            </a:r>
          </a:p>
          <a:p>
            <a:r>
              <a:rPr lang="en-US" dirty="0">
                <a:hlinkClick r:id="rId4"/>
              </a:rPr>
              <a:t>http://microservices.io/patterns/data/shared-database.html</a:t>
            </a:r>
            <a:r>
              <a:rPr lang="en-US" dirty="0"/>
              <a:t> </a:t>
            </a:r>
          </a:p>
        </p:txBody>
      </p:sp>
    </p:spTree>
    <p:extLst>
      <p:ext uri="{BB962C8B-B14F-4D97-AF65-F5344CB8AC3E}">
        <p14:creationId xmlns:p14="http://schemas.microsoft.com/office/powerpoint/2010/main" val="19371376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5984590" cy="1218704"/>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14506830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5984590" cy="1234470"/>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41664029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882551"/>
            <a:ext cx="6016121" cy="1234470"/>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713128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882551"/>
            <a:ext cx="6000356" cy="1155642"/>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http://microservices.io/patterns/data/saga.html</a:t>
            </a:r>
            <a:endParaRPr lang="en-US" dirty="0"/>
          </a:p>
          <a:p>
            <a:r>
              <a:rPr lang="en-US" dirty="0">
                <a:hlinkClick r:id="rId4"/>
              </a:rPr>
              <a:t>http://microservices.io/patterns/data/api-composition.html</a:t>
            </a:r>
            <a:endParaRPr lang="en-US" dirty="0"/>
          </a:p>
          <a:p>
            <a:endParaRPr lang="en-US" dirty="0"/>
          </a:p>
          <a:p>
            <a:endParaRPr lang="en-US" dirty="0"/>
          </a:p>
        </p:txBody>
      </p:sp>
    </p:spTree>
    <p:extLst>
      <p:ext uri="{BB962C8B-B14F-4D97-AF65-F5344CB8AC3E}">
        <p14:creationId xmlns:p14="http://schemas.microsoft.com/office/powerpoint/2010/main" val="23826152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2603220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830793"/>
            <a:ext cx="5968825" cy="3778370"/>
          </a:xfrm>
          <a:prstGeom prst="rect">
            <a:avLst/>
          </a:prstGeom>
          <a:solidFill>
            <a:schemeClr val="bg1"/>
          </a:solidFill>
        </p:spPr>
        <p:txBody>
          <a:bodyPr lIns="95747" tIns="47873" rIns="95747" bIns="47873"/>
          <a:lstStyle/>
          <a:p>
            <a:r>
              <a:rPr lang="en-US" b="1" dirty="0"/>
              <a:t>Domain</a:t>
            </a:r>
            <a:r>
              <a:rPr lang="en-US" b="1" baseline="0" dirty="0"/>
              <a:t> specific protocol</a:t>
            </a:r>
          </a:p>
          <a:p>
            <a:endParaRPr lang="en-US" b="1" baseline="0" dirty="0"/>
          </a:p>
          <a:p>
            <a:pPr marL="658259" lvl="1" indent="-179525">
              <a:buFont typeface="Arial" charset="0"/>
              <a:buChar char="•"/>
            </a:pPr>
            <a:r>
              <a:rPr lang="en-US" baseline="0" dirty="0"/>
              <a:t>Email such as SMTP or IMAP</a:t>
            </a:r>
          </a:p>
          <a:p>
            <a:pPr marL="658259" lvl="1" indent="-179525">
              <a:buFont typeface="Arial" charset="0"/>
              <a:buChar char="•"/>
            </a:pPr>
            <a:r>
              <a:rPr lang="en-US" baseline="0" dirty="0"/>
              <a:t>Media streaming such as RTMP, HLS, </a:t>
            </a:r>
            <a:r>
              <a:rPr lang="en-US" baseline="0" dirty="0" err="1"/>
              <a:t>etc</a:t>
            </a:r>
            <a:endParaRPr lang="en-US" dirty="0"/>
          </a:p>
          <a:p>
            <a:endParaRPr lang="en-US" dirty="0"/>
          </a:p>
          <a:p>
            <a:r>
              <a:rPr lang="en-US" dirty="0"/>
              <a:t>Further Reading:</a:t>
            </a:r>
          </a:p>
          <a:p>
            <a:r>
              <a:rPr lang="en-US" dirty="0">
                <a:hlinkClick r:id="rId3"/>
              </a:rPr>
              <a:t>http://microservices.io/patterns/communication-style/rpi.html</a:t>
            </a:r>
            <a:r>
              <a:rPr lang="en-US" dirty="0"/>
              <a:t> </a:t>
            </a:r>
          </a:p>
          <a:p>
            <a:r>
              <a:rPr lang="en-US" dirty="0">
                <a:hlinkClick r:id="rId4"/>
              </a:rPr>
              <a:t>http://microservices.io/patterns/communication-style/messaging.html</a:t>
            </a:r>
            <a:r>
              <a:rPr lang="en-US" dirty="0"/>
              <a:t> </a:t>
            </a:r>
          </a:p>
          <a:p>
            <a:r>
              <a:rPr lang="en-US" dirty="0">
                <a:hlinkClick r:id="rId5"/>
              </a:rPr>
              <a:t>http://microservices.io/patterns/communication-style/domain-specific.html</a:t>
            </a:r>
            <a:r>
              <a:rPr lang="en-US" dirty="0"/>
              <a:t> </a:t>
            </a:r>
          </a:p>
          <a:p>
            <a:r>
              <a:rPr lang="en-US" dirty="0"/>
              <a:t> </a:t>
            </a:r>
          </a:p>
        </p:txBody>
      </p:sp>
    </p:spTree>
    <p:extLst>
      <p:ext uri="{BB962C8B-B14F-4D97-AF65-F5344CB8AC3E}">
        <p14:creationId xmlns:p14="http://schemas.microsoft.com/office/powerpoint/2010/main" val="1353483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249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4620" y="5170478"/>
            <a:ext cx="6130834" cy="3406022"/>
          </a:xfrm>
          <a:prstGeom prst="rect">
            <a:avLst/>
          </a:prstGeom>
          <a:solidFill>
            <a:schemeClr val="bg1"/>
          </a:solidFill>
          <a:ln>
            <a:noFill/>
          </a:ln>
        </p:spPr>
        <p:txBody>
          <a:bodyPr lIns="95747" tIns="47873" rIns="95747" bIns="47873"/>
          <a:lstStyle/>
          <a:p>
            <a:r>
              <a:rPr lang="en-US" b="1" dirty="0"/>
              <a:t>General Stanley </a:t>
            </a:r>
            <a:r>
              <a:rPr lang="en-US" b="1" dirty="0" err="1"/>
              <a:t>McChrystal’s</a:t>
            </a:r>
            <a:r>
              <a:rPr lang="en-US" b="1" dirty="0"/>
              <a:t> book:</a:t>
            </a:r>
          </a:p>
          <a:p>
            <a:endParaRPr lang="en-US" dirty="0"/>
          </a:p>
          <a:p>
            <a:r>
              <a:rPr lang="en-US" dirty="0">
                <a:hlinkClick r:id="rId3"/>
              </a:rPr>
              <a:t>https://www.amazon.com/Team-Teams-Rules-Engagement-Complex/dp/1591847486</a:t>
            </a:r>
            <a:endParaRPr lang="en-US" dirty="0"/>
          </a:p>
          <a:p>
            <a:endParaRPr lang="en-US" dirty="0"/>
          </a:p>
          <a:p>
            <a:r>
              <a:rPr lang="en-US" dirty="0"/>
              <a:t>In this book General </a:t>
            </a:r>
            <a:r>
              <a:rPr lang="en-US" dirty="0" err="1"/>
              <a:t>McChrystal</a:t>
            </a:r>
            <a:r>
              <a:rPr lang="en-US" dirty="0"/>
              <a:t> explains how he and his senior staff reinvented the military task force to a model of decentralized decision making in the midst of a grueling war.</a:t>
            </a:r>
          </a:p>
          <a:p>
            <a:endParaRPr lang="en-US" dirty="0"/>
          </a:p>
          <a:p>
            <a:r>
              <a:rPr lang="en-US" dirty="0" err="1"/>
              <a:t>McChrystal</a:t>
            </a:r>
            <a:r>
              <a:rPr lang="en-US" dirty="0"/>
              <a:t>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17296954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788780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0621" y="5055615"/>
            <a:ext cx="6148550" cy="3450031"/>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5450635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4855" y="5055615"/>
            <a:ext cx="6069724" cy="3450031"/>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903577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9411" y="5055615"/>
            <a:ext cx="6089758" cy="3450031"/>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34926330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5055615"/>
            <a:ext cx="6052842" cy="3450031"/>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27617994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5" y="5055615"/>
            <a:ext cx="6052842" cy="3450031"/>
          </a:xfrm>
          <a:prstGeom prst="rect">
            <a:avLst/>
          </a:prstGeom>
          <a:solidFill>
            <a:schemeClr val="bg1"/>
          </a:solidFill>
        </p:spPr>
        <p:txBody>
          <a:bodyPr lIns="95747" tIns="47873" rIns="95747" bIns="47873"/>
          <a:lstStyle/>
          <a:p>
            <a:r>
              <a:rPr lang="en-US" dirty="0"/>
              <a:t>Further Reading:</a:t>
            </a:r>
          </a:p>
          <a:p>
            <a:endParaRPr lang="en-US" dirty="0"/>
          </a:p>
          <a:p>
            <a:r>
              <a:rPr lang="en-US" dirty="0">
                <a:hlinkClick r:id="rId3"/>
              </a:rPr>
              <a:t>http://microservices.io/patterns/deployment/service-per-container.html</a:t>
            </a:r>
            <a:r>
              <a:rPr lang="en-US" dirty="0"/>
              <a:t> </a:t>
            </a:r>
          </a:p>
          <a:p>
            <a:r>
              <a:rPr lang="en-US" dirty="0">
                <a:hlinkClick r:id="rId4"/>
              </a:rPr>
              <a:t>http://microservices.io/patterns/deployment/serverless-deployment.html</a:t>
            </a:r>
            <a:r>
              <a:rPr lang="en-US" dirty="0"/>
              <a:t> </a:t>
            </a:r>
          </a:p>
          <a:p>
            <a:r>
              <a:rPr lang="en-US" dirty="0">
                <a:hlinkClick r:id="rId5"/>
              </a:rPr>
              <a:t>http://microservices.io/patterns/deployment/service-per-vm.html</a:t>
            </a:r>
            <a:r>
              <a:rPr lang="en-US" dirty="0"/>
              <a:t> </a:t>
            </a:r>
          </a:p>
        </p:txBody>
      </p:sp>
    </p:spTree>
    <p:extLst>
      <p:ext uri="{BB962C8B-B14F-4D97-AF65-F5344CB8AC3E}">
        <p14:creationId xmlns:p14="http://schemas.microsoft.com/office/powerpoint/2010/main" val="41737600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647125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1793" y="4793676"/>
            <a:ext cx="6180083" cy="3780800"/>
          </a:xfrm>
          <a:prstGeom prst="rect">
            <a:avLst/>
          </a:prstGeom>
          <a:solidFill>
            <a:schemeClr val="bg1"/>
          </a:solidFill>
        </p:spPr>
        <p:txBody>
          <a:bodyPr lIns="95747" tIns="47873" rIns="95747" bIns="47873"/>
          <a:lstStyle/>
          <a:p>
            <a:r>
              <a:rPr lang="en-US" dirty="0"/>
              <a:t>https://www.nginx.com/blog/service-discovery-in-a-microservices-architecture/</a:t>
            </a:r>
          </a:p>
          <a:p>
            <a:endParaRPr lang="en-US" dirty="0"/>
          </a:p>
          <a:p>
            <a:r>
              <a:rPr lang="en-US" dirty="0"/>
              <a:t>Discovery</a:t>
            </a:r>
            <a:r>
              <a:rPr lang="en-US" baseline="0" dirty="0"/>
              <a:t> is one of the first issues encountered when implementing </a:t>
            </a:r>
            <a:r>
              <a:rPr lang="en-US" baseline="0" dirty="0" err="1"/>
              <a:t>microservices</a:t>
            </a:r>
            <a:r>
              <a:rPr lang="en-US" baseline="0" dirty="0"/>
              <a:t>. One of Kubernetes initial innovations was a DNS method for services to communicate with one another. Nearly every modern </a:t>
            </a:r>
            <a:r>
              <a:rPr lang="en-US" baseline="0" dirty="0" err="1"/>
              <a:t>microservice</a:t>
            </a:r>
            <a:r>
              <a:rPr lang="en-US" baseline="0" dirty="0"/>
              <a:t> platform has its own service discovery method that is a variant of one discussed here. </a:t>
            </a:r>
            <a:endParaRPr lang="en-US" dirty="0"/>
          </a:p>
          <a:p>
            <a:endParaRPr lang="en-US" dirty="0"/>
          </a:p>
          <a:p>
            <a:r>
              <a:rPr lang="en-US" dirty="0"/>
              <a:t>Fewer</a:t>
            </a:r>
            <a:r>
              <a:rPr lang="en-US" baseline="0" dirty="0"/>
              <a:t> moving parts than Server side service discovery, but couples the client to the Service Registry.</a:t>
            </a:r>
            <a:endParaRPr lang="en-US" dirty="0"/>
          </a:p>
          <a:p>
            <a:endParaRPr lang="en-US" dirty="0"/>
          </a:p>
          <a:p>
            <a:endParaRPr lang="en-US" dirty="0"/>
          </a:p>
          <a:p>
            <a:r>
              <a:rPr lang="en-US" dirty="0"/>
              <a:t>Further Reading:</a:t>
            </a:r>
          </a:p>
          <a:p>
            <a:endParaRPr lang="en-US" dirty="0"/>
          </a:p>
          <a:p>
            <a:r>
              <a:rPr lang="en-US" dirty="0">
                <a:hlinkClick r:id="rId3"/>
              </a:rPr>
              <a:t>http://microservices.io/patterns/client-side-discovery.html</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22299909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67548"/>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25211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83314"/>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1160619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5051164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67548"/>
            <a:ext cx="5852160" cy="3780800"/>
          </a:xfrm>
          <a:prstGeom prst="rect">
            <a:avLst/>
          </a:prstGeom>
        </p:spPr>
        <p:txBody>
          <a:bodyPr lIns="95747" tIns="47873" rIns="95747" bIns="47873"/>
          <a:lstStyle/>
          <a:p>
            <a:r>
              <a:rPr lang="en-US" dirty="0"/>
              <a:t>https://www.nginx.com/blog/service-discovery-in-a-microservices-architecture/</a:t>
            </a:r>
          </a:p>
          <a:p>
            <a:endParaRPr lang="en-US" dirty="0"/>
          </a:p>
        </p:txBody>
      </p:sp>
    </p:spTree>
    <p:extLst>
      <p:ext uri="{BB962C8B-B14F-4D97-AF65-F5344CB8AC3E}">
        <p14:creationId xmlns:p14="http://schemas.microsoft.com/office/powerpoint/2010/main" val="38863229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8957" y="5027156"/>
            <a:ext cx="5852160" cy="585367"/>
          </a:xfrm>
          <a:prstGeom prst="rect">
            <a:avLst/>
          </a:prstGeom>
          <a:solidFill>
            <a:schemeClr val="bg1"/>
          </a:solidFill>
        </p:spPr>
        <p:txBody>
          <a:bodyPr lIns="95747" tIns="47873" rIns="95747" bIns="47873"/>
          <a:lstStyle/>
          <a:p>
            <a:r>
              <a:rPr lang="en-US" dirty="0"/>
              <a:t>Reference: </a:t>
            </a:r>
            <a:r>
              <a:rPr lang="en-US" dirty="0">
                <a:hlinkClick r:id="rId3"/>
              </a:rPr>
              <a:t>http://microservices.io/patterns/apigateway.html</a:t>
            </a:r>
            <a:r>
              <a:rPr lang="en-US" dirty="0"/>
              <a:t> </a:t>
            </a:r>
          </a:p>
        </p:txBody>
      </p:sp>
    </p:spTree>
    <p:extLst>
      <p:ext uri="{BB962C8B-B14F-4D97-AF65-F5344CB8AC3E}">
        <p14:creationId xmlns:p14="http://schemas.microsoft.com/office/powerpoint/2010/main" val="5196920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112161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728158"/>
            <a:ext cx="5851525" cy="4319587"/>
          </a:xfrm>
          <a:prstGeom prst="rect">
            <a:avLst/>
          </a:prstGeom>
        </p:spPr>
        <p:txBody>
          <a:bodyPr/>
          <a:lstStyle/>
          <a:p>
            <a:r>
              <a:rPr lang="en-US" dirty="0"/>
              <a:t>https://martinfowler.com/bliki/CircuitBreaker.html</a:t>
            </a:r>
          </a:p>
        </p:txBody>
      </p:sp>
    </p:spTree>
    <p:extLst>
      <p:ext uri="{BB962C8B-B14F-4D97-AF65-F5344CB8AC3E}">
        <p14:creationId xmlns:p14="http://schemas.microsoft.com/office/powerpoint/2010/main" val="3282511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063810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1470157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923511"/>
            <a:ext cx="6018039" cy="815138"/>
          </a:xfrm>
          <a:prstGeom prst="rect">
            <a:avLst/>
          </a:prstGeom>
          <a:solidFill>
            <a:schemeClr val="bg1"/>
          </a:solidFill>
        </p:spPr>
        <p:txBody>
          <a:bodyPr lIns="95747" tIns="47873" rIns="95747" bIns="47873"/>
          <a:lstStyle/>
          <a:p>
            <a:r>
              <a:rPr lang="en-US" dirty="0">
                <a:hlinkClick r:id="rId3"/>
              </a:rPr>
              <a:t>http://microservices.io/patterns/observability/application-logging.html</a:t>
            </a:r>
            <a:r>
              <a:rPr lang="en-US" dirty="0"/>
              <a:t> </a:t>
            </a:r>
          </a:p>
          <a:p>
            <a:r>
              <a:rPr lang="en-US" dirty="0">
                <a:hlinkClick r:id="rId4"/>
              </a:rPr>
              <a:t>http://microservices.io/patterns/observability/application-metrics.html</a:t>
            </a:r>
            <a:r>
              <a:rPr lang="en-US" dirty="0"/>
              <a:t> </a:t>
            </a:r>
          </a:p>
        </p:txBody>
      </p:sp>
    </p:spTree>
    <p:extLst>
      <p:ext uri="{BB962C8B-B14F-4D97-AF65-F5344CB8AC3E}">
        <p14:creationId xmlns:p14="http://schemas.microsoft.com/office/powerpoint/2010/main" val="8351684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2734" y="4992392"/>
            <a:ext cx="6064905" cy="635897"/>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6842205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0564" y="4993056"/>
            <a:ext cx="6021311" cy="556406"/>
          </a:xfrm>
          <a:prstGeom prst="rect">
            <a:avLst/>
          </a:prstGeom>
          <a:solidFill>
            <a:schemeClr val="bg1"/>
          </a:solidFill>
        </p:spPr>
        <p:txBody>
          <a:bodyPr lIns="95747" tIns="47873" rIns="95747" bIns="47873"/>
          <a:lstStyle/>
          <a:p>
            <a:r>
              <a:rPr lang="en-US" dirty="0">
                <a:hlinkClick r:id="rId3"/>
              </a:rPr>
              <a:t>http://www.brendangregg.com/linuxperf.html</a:t>
            </a:r>
            <a:endParaRPr lang="en-US" dirty="0"/>
          </a:p>
          <a:p>
            <a:endParaRPr lang="en-US" dirty="0"/>
          </a:p>
          <a:p>
            <a:endParaRPr lang="en-US" dirty="0"/>
          </a:p>
        </p:txBody>
      </p:sp>
    </p:spTree>
    <p:extLst>
      <p:ext uri="{BB962C8B-B14F-4D97-AF65-F5344CB8AC3E}">
        <p14:creationId xmlns:p14="http://schemas.microsoft.com/office/powerpoint/2010/main" val="16494310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7500" y="4983654"/>
            <a:ext cx="6131669" cy="644635"/>
          </a:xfrm>
          <a:prstGeom prst="rect">
            <a:avLst/>
          </a:prstGeom>
          <a:solidFill>
            <a:schemeClr val="bg1"/>
          </a:solidFill>
        </p:spPr>
        <p:txBody>
          <a:bodyPr lIns="95747" tIns="47873" rIns="95747" bIns="47873"/>
          <a:lstStyle/>
          <a:p>
            <a:r>
              <a:rPr lang="en-US" dirty="0">
                <a:hlinkClick r:id="rId3"/>
              </a:rPr>
              <a:t>http://www.brendangregg.com/usemethod.html</a:t>
            </a:r>
            <a:endParaRPr lang="en-US" dirty="0"/>
          </a:p>
          <a:p>
            <a:endParaRPr lang="en-US" dirty="0"/>
          </a:p>
          <a:p>
            <a:endParaRPr lang="en-US" dirty="0"/>
          </a:p>
        </p:txBody>
      </p:sp>
    </p:spTree>
    <p:extLst>
      <p:ext uri="{BB962C8B-B14F-4D97-AF65-F5344CB8AC3E}">
        <p14:creationId xmlns:p14="http://schemas.microsoft.com/office/powerpoint/2010/main" val="1489888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5"/>
            <a:ext cx="2057400" cy="365125"/>
          </a:xfrm>
          <a:prstGeom prst="rect">
            <a:avLst/>
          </a:prstGeom>
        </p:spPr>
        <p:txBody>
          <a:bodyPr/>
          <a:lstStyle/>
          <a:p>
            <a:endParaRPr 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B7FA79E-6F27-4D8C-B145-0737D30A9038}" type="slidenum">
              <a:rPr lang="en-US" smtClean="0"/>
              <a:t>‹#›</a:t>
            </a:fld>
            <a:endParaRPr lang="en-US"/>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5"/>
            <a:ext cx="2057400" cy="365125"/>
          </a:xfrm>
          <a:prstGeom prst="rect">
            <a:avLst/>
          </a:prstGeom>
        </p:spPr>
        <p:txBody>
          <a:bodyPr/>
          <a:lstStyle/>
          <a:p>
            <a:endParaRPr 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5"/>
            <a:ext cx="2057400" cy="365125"/>
          </a:xfrm>
          <a:prstGeom prst="rect">
            <a:avLst/>
          </a:prstGeom>
        </p:spPr>
        <p:txBody>
          <a:bodyPr/>
          <a:lstStyle/>
          <a:p>
            <a:endParaRPr 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B7FA79E-6F27-4D8C-B145-0737D30A9038}" type="slidenum">
              <a:rPr lang="en-US" smtClean="0"/>
              <a:t>‹#›</a:t>
            </a:fld>
            <a:endParaRPr lang="en-US"/>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457200" y="1354138"/>
            <a:ext cx="8401050" cy="4792663"/>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418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lgn="r">
              <a:defRPr/>
            </a:lvl1pPr>
          </a:lstStyle>
          <a:p>
            <a:fld id="{F18F5FCC-583C-47C6-9953-2F6AD74D46AE}" type="slidenum">
              <a:rPr lang="en-US" smtClean="0"/>
              <a:pPr/>
              <a:t>‹#›</a:t>
            </a:fld>
            <a:endParaRPr lang="en-US" dirty="0"/>
          </a:p>
        </p:txBody>
      </p:sp>
      <p:sp>
        <p:nvSpPr>
          <p:cNvPr id="5" name="Text Placeholder 4"/>
          <p:cNvSpPr>
            <a:spLocks noGrp="1"/>
          </p:cNvSpPr>
          <p:nvPr>
            <p:ph type="body" sz="quarter" idx="13"/>
          </p:nvPr>
        </p:nvSpPr>
        <p:spPr>
          <a:xfrm>
            <a:off x="453542" y="986177"/>
            <a:ext cx="8404709" cy="403225"/>
          </a:xfrm>
        </p:spPr>
        <p:txBody>
          <a:bodyPr/>
          <a:lstStyle>
            <a:lvl1pPr>
              <a:defRPr>
                <a:solidFill>
                  <a:schemeClr val="accent4"/>
                </a:solidFill>
              </a:defRPr>
            </a:lvl1pPr>
          </a:lstStyle>
          <a:p>
            <a:pPr lvl="0"/>
            <a:r>
              <a:rPr lang="en-US" dirty="0"/>
              <a:t>Click to edit Master text styles</a:t>
            </a:r>
          </a:p>
        </p:txBody>
      </p:sp>
      <p:cxnSp>
        <p:nvCxnSpPr>
          <p:cNvPr id="7" name="Straight Connector 6"/>
          <p:cNvCxnSpPr/>
          <p:nvPr userDrawn="1"/>
        </p:nvCxnSpPr>
        <p:spPr>
          <a:xfrm>
            <a:off x="457200" y="1501421"/>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14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2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354140"/>
            <a:ext cx="38862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lvl1pPr algn="r">
              <a:defRPr/>
            </a:lvl1pPr>
          </a:lstStyle>
          <a:p>
            <a:fld id="{F18F5FCC-583C-47C6-9953-2F6AD74D46AE}" type="slidenum">
              <a:rPr lang="en-US" smtClean="0"/>
              <a:pPr/>
              <a:t>‹#›</a:t>
            </a:fld>
            <a:endParaRPr lang="en-US" dirty="0"/>
          </a:p>
        </p:txBody>
      </p:sp>
      <p:sp>
        <p:nvSpPr>
          <p:cNvPr id="5" name="Content Placeholder 2"/>
          <p:cNvSpPr>
            <a:spLocks noGrp="1"/>
          </p:cNvSpPr>
          <p:nvPr>
            <p:ph idx="13"/>
          </p:nvPr>
        </p:nvSpPr>
        <p:spPr>
          <a:xfrm>
            <a:off x="4800600" y="1354140"/>
            <a:ext cx="4059238"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cxnSp>
        <p:nvCxnSpPr>
          <p:cNvPr id="7" name="Straight Connector 6"/>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1833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eferred text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354138"/>
            <a:ext cx="840105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p:txBody>
          <a:bodyPr/>
          <a:lstStyle/>
          <a:p>
            <a:pPr algn="r"/>
            <a:fld id="{F18F5FCC-583C-47C6-9953-2F6AD74D46AE}" type="slidenum">
              <a:rPr lang="en-US" smtClean="0"/>
              <a:pPr algn="r"/>
              <a:t>‹#›</a:t>
            </a:fld>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9561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5"/>
            <a:ext cx="2057400" cy="365125"/>
          </a:xfrm>
          <a:prstGeom prst="rect">
            <a:avLst/>
          </a:prstGeom>
        </p:spPr>
        <p:txBody>
          <a:bodyPr/>
          <a:lstStyle/>
          <a:p>
            <a:endParaRPr lang="en-US"/>
          </a:p>
        </p:txBody>
      </p:sp>
      <p:sp>
        <p:nvSpPr>
          <p:cNvPr id="8" name="Footer Placeholder 7"/>
          <p:cNvSpPr>
            <a:spLocks noGrp="1"/>
          </p:cNvSpPr>
          <p:nvPr>
            <p:ph type="ftr" sz="quarter" idx="11"/>
          </p:nvPr>
        </p:nvSpPr>
        <p:spPr>
          <a:xfrm>
            <a:off x="3028950" y="6356355"/>
            <a:ext cx="30861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5"/>
            <a:ext cx="2057400" cy="365125"/>
          </a:xfrm>
          <a:prstGeom prst="rect">
            <a:avLst/>
          </a:prstGeom>
        </p:spPr>
        <p:txBody>
          <a:bodyPr/>
          <a:lstStyle/>
          <a:p>
            <a:endParaRPr lang="en-US"/>
          </a:p>
        </p:txBody>
      </p:sp>
      <p:sp>
        <p:nvSpPr>
          <p:cNvPr id="3" name="Footer Placeholder 2"/>
          <p:cNvSpPr>
            <a:spLocks noGrp="1"/>
          </p:cNvSpPr>
          <p:nvPr>
            <p:ph type="ftr" sz="quarter" idx="11"/>
          </p:nvPr>
        </p:nvSpPr>
        <p:spPr>
          <a:xfrm>
            <a:off x="3028950" y="6356355"/>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5"/>
            <a:ext cx="2057400" cy="365125"/>
          </a:xfrm>
          <a:prstGeom prst="rect">
            <a:avLst/>
          </a:prstGeom>
        </p:spPr>
        <p:txBody>
          <a:bodyPr/>
          <a:lstStyle/>
          <a:p>
            <a:endParaRPr lang="en-US"/>
          </a:p>
        </p:txBody>
      </p:sp>
      <p:sp>
        <p:nvSpPr>
          <p:cNvPr id="6" name="Footer Placeholder 5"/>
          <p:cNvSpPr>
            <a:spLocks noGrp="1"/>
          </p:cNvSpPr>
          <p:nvPr>
            <p:ph type="ftr" sz="quarter" idx="11"/>
          </p:nvPr>
        </p:nvSpPr>
        <p:spPr>
          <a:xfrm>
            <a:off x="3028950" y="6356355"/>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5"/>
            <a:ext cx="2057400" cy="365125"/>
          </a:xfrm>
          <a:prstGeom prst="rect">
            <a:avLst/>
          </a:prstGeom>
        </p:spPr>
        <p:txBody>
          <a:bodyPr/>
          <a:lstStyle/>
          <a:p>
            <a:endParaRPr lang="en-US"/>
          </a:p>
        </p:txBody>
      </p:sp>
      <p:sp>
        <p:nvSpPr>
          <p:cNvPr id="6" name="Footer Placeholder 5"/>
          <p:cNvSpPr>
            <a:spLocks noGrp="1"/>
          </p:cNvSpPr>
          <p:nvPr>
            <p:ph type="ftr" sz="quarter" idx="11"/>
          </p:nvPr>
        </p:nvSpPr>
        <p:spPr>
          <a:xfrm>
            <a:off x="3028950" y="6356355"/>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t="90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647700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7FA79E-6F27-4D8C-B145-0737D30A9038}" type="slidenum">
              <a:rPr lang="en-US" smtClean="0"/>
              <a:t>‹#›</a:t>
            </a:fld>
            <a:endParaRPr lang="en-US"/>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0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0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108.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09.xml"/><Relationship Id="rId1" Type="http://schemas.openxmlformats.org/officeDocument/2006/relationships/slideLayout" Target="../slideLayouts/slideLayout17.xml"/><Relationship Id="rId4" Type="http://schemas.openxmlformats.org/officeDocument/2006/relationships/image" Target="../media/image7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www.youtube.com/watch?v=CZ3wIuvmHeM"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www.youtube.com/watch?v=iJVW7v8O9BU"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14.xml"/><Relationship Id="rId4" Type="http://schemas.openxmlformats.org/officeDocument/2006/relationships/image" Target="../media/image84.png"/></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s://cloud.google.com/free/" TargetMode="External"/><Relationship Id="rId2" Type="http://schemas.openxmlformats.org/officeDocument/2006/relationships/notesSlide" Target="../notesSlides/notesSlide14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hyperlink" Target="https://cloud.google.com/sdk/"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docs.microsoft.com/en-us/azure/cloud-shell/limitations%20i.e"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s://github.com/Azure-Samples/azure-voting-app-redis" TargetMode="External"/><Relationship Id="rId4" Type="http://schemas.openxmlformats.org/officeDocument/2006/relationships/hyperlink" Target="https://docs.microsoft.com/en-us/azure/aks/kubernetes-walkthrough"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hyperlink" Target="https://github.com/shekhar2010us/microservices_kubernetes_docker/blob/master/kubernetes_setup.md" TargetMode="Externa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plus.google.com/+RipRowan/posts/eVeouesvaVX" TargetMode="External"/><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www.allthingsdistributed.com/2006/11/working_backwards.html"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54.xml"/><Relationship Id="rId1" Type="http://schemas.openxmlformats.org/officeDocument/2006/relationships/slideLayout" Target="../slideLayouts/slideLayout14.xml"/><Relationship Id="rId5" Type="http://schemas.openxmlformats.org/officeDocument/2006/relationships/hyperlink" Target="https://books.google.com/books?id=6Sh5AgAAQBAJ&amp;pg=PA131&amp;lpg=PA131&amp;dq=%22The+larger+a+group,+the+more+process+problems+members+encounter+in+carrying+out+their+collective+work%22&amp;source=bl&amp;ots=QU0HJyKXQQ&amp;sig=XmRwVfYHLVOah3mr69vhozxBVVQ&amp;hl=en&amp;sa=X&amp;ei" TargetMode="External"/><Relationship Id="rId4" Type="http://schemas.openxmlformats.org/officeDocument/2006/relationships/image" Target="../media/image94.png"/></Relationships>
</file>

<file path=ppt/slides/_rels/slide1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s://www.quora.com/What-is-the-two-pizza-rule-for-managers-popularized-by-Jeff-Bezos" TargetMode="External"/><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github.com/kubernetes/kubernetes/blob/master/examples/simple-nginx.md" TargetMode="External"/><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hyperlink" Target="https://www.geoilandgas.com/" TargetMode="External"/><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3.xml"/><Relationship Id="rId1" Type="http://schemas.openxmlformats.org/officeDocument/2006/relationships/slideLayout" Target="../slideLayouts/slideLayout14.xml"/><Relationship Id="rId5" Type="http://schemas.openxmlformats.org/officeDocument/2006/relationships/image" Target="../media/image101.png"/><Relationship Id="rId4" Type="http://schemas.openxmlformats.org/officeDocument/2006/relationships/image" Target="../media/image100.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hyperlink" Target="https://github.com/gravitational/workshop/blob/master/k8s101.md" TargetMode="External"/><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76.xml.rels><?xml version="1.0" encoding="UTF-8" standalone="yes"?>
<Relationships xmlns="http://schemas.openxmlformats.org/package/2006/relationships"><Relationship Id="rId8" Type="http://schemas.openxmlformats.org/officeDocument/2006/relationships/hyperlink" Target="https://kubernetes.io/docs/tasks/run-application/horizontal-pod-autoscale/" TargetMode="External"/><Relationship Id="rId13" Type="http://schemas.openxmlformats.org/officeDocument/2006/relationships/hyperlink" Target="https://kubernetes.io/docs/concepts/cluster-administration/logging/" TargetMode="External"/><Relationship Id="rId3" Type="http://schemas.openxmlformats.org/officeDocument/2006/relationships/image" Target="../media/image107.png"/><Relationship Id="rId7" Type="http://schemas.openxmlformats.org/officeDocument/2006/relationships/hyperlink" Target="https://kubernetes.io/docs/concepts/workloads/controllers/replicationcontroller/" TargetMode="External"/><Relationship Id="rId12" Type="http://schemas.openxmlformats.org/officeDocument/2006/relationships/hyperlink" Target="https://kubernetes.io/docs/tasks/debug-application-cluster/resource-usage-monitoring/" TargetMode="External"/><Relationship Id="rId2" Type="http://schemas.openxmlformats.org/officeDocument/2006/relationships/notesSlide" Target="../notesSlides/notesSlide176.xml"/><Relationship Id="rId16" Type="http://schemas.openxmlformats.org/officeDocument/2006/relationships/hyperlink" Target="https://kubernetes.io/" TargetMode="External"/><Relationship Id="rId1" Type="http://schemas.openxmlformats.org/officeDocument/2006/relationships/slideLayout" Target="../slideLayouts/slideLayout2.xml"/><Relationship Id="rId6" Type="http://schemas.openxmlformats.org/officeDocument/2006/relationships/hyperlink" Target="https://kubernetes.io/docs/tasks/configure-pod-container/configure-liveness-readiness-probes/" TargetMode="External"/><Relationship Id="rId11" Type="http://schemas.openxmlformats.org/officeDocument/2006/relationships/hyperlink" Target="https://kubernetes.io/docs/tasks/run-application/rolling-update-replication-controller/" TargetMode="External"/><Relationship Id="rId5" Type="http://schemas.openxmlformats.org/officeDocument/2006/relationships/hyperlink" Target="https://kubernetes.io/docs/concepts/configuration/secret/" TargetMode="External"/><Relationship Id="rId15" Type="http://schemas.openxmlformats.org/officeDocument/2006/relationships/hyperlink" Target="https://kubernetes.io/docs/admin/authorization/" TargetMode="External"/><Relationship Id="rId10" Type="http://schemas.openxmlformats.org/officeDocument/2006/relationships/hyperlink" Target="https://kubernetes.io/docs/concepts/services-networking/service/"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connect-applications-service/" TargetMode="External"/><Relationship Id="rId14" Type="http://schemas.openxmlformats.org/officeDocument/2006/relationships/hyperlink" Target="https://kubernetes.io/docs/tasks/debug-application-cluster/debug-application-introspection/" TargetMode="External"/></Relationships>
</file>

<file path=ppt/slides/_rels/slide1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9.xml"/><Relationship Id="rId1" Type="http://schemas.openxmlformats.org/officeDocument/2006/relationships/slideLayout" Target="../slideLayouts/slideLayout2.xml"/><Relationship Id="rId4" Type="http://schemas.openxmlformats.org/officeDocument/2006/relationships/hyperlink" Target="https://kubernetes.io/docs/concepts/workloads/controllers/deployment/#creating-a-deployment"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3" Type="http://schemas.openxmlformats.org/officeDocument/2006/relationships/hyperlink" Target="https://github.com/shekhar2010us/microservices_kubernetes_docker" TargetMode="External"/><Relationship Id="rId2" Type="http://schemas.openxmlformats.org/officeDocument/2006/relationships/notesSlide" Target="../notesSlides/notesSlide19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4.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3" Type="http://schemas.openxmlformats.org/officeDocument/2006/relationships/hyperlink" Target="https://github.com/shekhar2010us/microservices_kubernetes_docker" TargetMode="External"/><Relationship Id="rId2" Type="http://schemas.openxmlformats.org/officeDocument/2006/relationships/notesSlide" Target="../notesSlides/notesSlide194.xml"/><Relationship Id="rId1" Type="http://schemas.openxmlformats.org/officeDocument/2006/relationships/slideLayout" Target="../slideLayouts/slideLayout14.xml"/><Relationship Id="rId4" Type="http://schemas.openxmlformats.org/officeDocument/2006/relationships/image" Target="../media/image121.png"/></Relationships>
</file>

<file path=ppt/slides/_rels/slide195.xml.rels><?xml version="1.0" encoding="UTF-8" standalone="yes"?>
<Relationships xmlns="http://schemas.openxmlformats.org/package/2006/relationships"><Relationship Id="rId3" Type="http://schemas.openxmlformats.org/officeDocument/2006/relationships/hyperlink" Target="https://github.com/shekhar2010us/microservices_kubernetes_docker" TargetMode="External"/><Relationship Id="rId2" Type="http://schemas.openxmlformats.org/officeDocument/2006/relationships/notesSlide" Target="../notesSlides/notesSlide195.xml"/><Relationship Id="rId1" Type="http://schemas.openxmlformats.org/officeDocument/2006/relationships/slideLayout" Target="../slideLayouts/slideLayout14.xml"/><Relationship Id="rId4" Type="http://schemas.openxmlformats.org/officeDocument/2006/relationships/image" Target="../media/image122.png"/></Relationships>
</file>

<file path=ppt/slides/_rels/slide196.xml.rels><?xml version="1.0" encoding="UTF-8" standalone="yes"?>
<Relationships xmlns="http://schemas.openxmlformats.org/package/2006/relationships"><Relationship Id="rId3" Type="http://schemas.openxmlformats.org/officeDocument/2006/relationships/hyperlink" Target="https://github.com/shekhar2010us/microservices_kubernetes_docker" TargetMode="External"/><Relationship Id="rId2" Type="http://schemas.openxmlformats.org/officeDocument/2006/relationships/notesSlide" Target="../notesSlides/notesSlide196.xml"/><Relationship Id="rId1" Type="http://schemas.openxmlformats.org/officeDocument/2006/relationships/slideLayout" Target="../slideLayouts/slideLayout14.xml"/><Relationship Id="rId4" Type="http://schemas.openxmlformats.org/officeDocument/2006/relationships/image" Target="../media/image123.png"/></Relationships>
</file>

<file path=ppt/slides/_rels/slide197.xml.rels><?xml version="1.0" encoding="UTF-8" standalone="yes"?>
<Relationships xmlns="http://schemas.openxmlformats.org/package/2006/relationships"><Relationship Id="rId3" Type="http://schemas.openxmlformats.org/officeDocument/2006/relationships/hyperlink" Target="https://github.com/shekhar2010us/microservices_monolithic_docker/blob/master/README.md" TargetMode="External"/><Relationship Id="rId2" Type="http://schemas.openxmlformats.org/officeDocument/2006/relationships/notesSlide" Target="../notesSlides/notesSlide197.xml"/><Relationship Id="rId1" Type="http://schemas.openxmlformats.org/officeDocument/2006/relationships/slideLayout" Target="../slideLayouts/slideLayout14.xml"/><Relationship Id="rId4" Type="http://schemas.openxmlformats.org/officeDocument/2006/relationships/image" Target="../media/image124.png"/></Relationships>
</file>

<file path=ppt/slides/_rels/slide198.xml.rels><?xml version="1.0" encoding="UTF-8" standalone="yes"?>
<Relationships xmlns="http://schemas.openxmlformats.org/package/2006/relationships"><Relationship Id="rId3" Type="http://schemas.openxmlformats.org/officeDocument/2006/relationships/hyperlink" Target="https://github.com/shekhar2010us/microservices_kubernetes_docker/blob/master/setup_notes.md" TargetMode="External"/><Relationship Id="rId2" Type="http://schemas.openxmlformats.org/officeDocument/2006/relationships/notesSlide" Target="../notesSlides/notesSlide198.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06.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20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08.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20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1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11.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21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216.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21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19.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2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20.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2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29.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1.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3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236.xml"/><Relationship Id="rId1" Type="http://schemas.openxmlformats.org/officeDocument/2006/relationships/slideLayout" Target="../slideLayouts/slideLayout14.xml"/></Relationships>
</file>

<file path=ppt/slides/_rels/slide237.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237.xml"/><Relationship Id="rId1" Type="http://schemas.openxmlformats.org/officeDocument/2006/relationships/slideLayout" Target="../slideLayouts/slideLayout14.xml"/></Relationships>
</file>

<file path=ppt/slides/_rels/slide238.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240.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24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hyperlink" Target="http://web.mit.edu/Saltzer/www/publications/protection/" TargetMode="External"/><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clusterhq.com/2016/03/22/microservices-spotify-petter-mahlen/" TargetMode="External"/><Relationship Id="rId3" Type="http://schemas.openxmlformats.org/officeDocument/2006/relationships/hyperlink" Target="http://code.hootsuite.com/monolith-to-microservices/" TargetMode="External"/><Relationship Id="rId7" Type="http://schemas.openxmlformats.org/officeDocument/2006/relationships/hyperlink" Target="http://slideshare.net/adrianco"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thenewstack.io/led-amazon-microservices-architecture/" TargetMode="External"/><Relationship Id="rId5" Type="http://schemas.openxmlformats.org/officeDocument/2006/relationships/hyperlink" Target="http://philcalcado.com/2015/09/08/how_we_ended_up_with_microservices.html" TargetMode="External"/><Relationship Id="rId10" Type="http://schemas.openxmlformats.org/officeDocument/2006/relationships/hyperlink" Target="https://architecht.io/box-co-founder-on-moving-to-microservices-and-the-promise-of-kubernetes-a49f01b1c0c0" TargetMode="External"/><Relationship Id="rId4" Type="http://schemas.openxmlformats.org/officeDocument/2006/relationships/hyperlink" Target="https://www.infoq.com/news/2015/04/scaling-microservices-gilt" TargetMode="External"/><Relationship Id="rId9" Type="http://schemas.openxmlformats.org/officeDocument/2006/relationships/hyperlink" Target="https://cloud.google.com/" TargetMode="External"/></Relationships>
</file>

<file path=ppt/slides/_rels/slide2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51.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2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57.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25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58.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25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59.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3" Type="http://schemas.openxmlformats.org/officeDocument/2006/relationships/hyperlink" Target="https://istio.io/blog/istio-auth-for-microservices.html" TargetMode="External"/><Relationship Id="rId2" Type="http://schemas.openxmlformats.org/officeDocument/2006/relationships/notesSlide" Target="../notesSlides/notesSlide265.xml"/><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hyperlink" Target="https://istio.io/" TargetMode="External"/></Relationships>
</file>

<file path=ppt/slides/_rels/slide26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70.xml"/><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74.xml"/><Relationship Id="rId1" Type="http://schemas.openxmlformats.org/officeDocument/2006/relationships/slideLayout" Target="../slideLayouts/slideLayout14.xml"/></Relationships>
</file>

<file path=ppt/slides/_rels/slide27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75.xml"/><Relationship Id="rId1" Type="http://schemas.openxmlformats.org/officeDocument/2006/relationships/slideLayout" Target="../slideLayouts/slideLayout14.xml"/></Relationships>
</file>

<file path=ppt/slides/_rels/slide27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76.xml"/><Relationship Id="rId1" Type="http://schemas.openxmlformats.org/officeDocument/2006/relationships/slideLayout" Target="../slideLayouts/slideLayout14.xml"/></Relationships>
</file>

<file path=ppt/slides/_rels/slide2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3.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flic.kr/p/nMWBkR"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gist.github.com/chitchcock/1281611" TargetMode="External"/><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14.xml"/><Relationship Id="rId6" Type="http://schemas.openxmlformats.org/officeDocument/2006/relationships/hyperlink" Target="https://www.amazon.com/dp/B01M332BN2/ref=dp-kindle-redirect?_encoding=UTF8&amp;btkr=1" TargetMode="External"/><Relationship Id="rId5" Type="http://schemas.openxmlformats.org/officeDocument/2006/relationships/image" Target="../media/image40.png"/><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itrevolution.com/conways-law/"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s://thisiswhatgoodlookslike.com/2012/06/10/gartner-survey-shows-why-projects-fail/"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hyperlink" Target="https://www.amazon.com/Team-Teams-Rules-Engagement-Complex/dp/1591847486"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shekhar2010us/microservices_monolithic_docker"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14.xml"/><Relationship Id="rId5" Type="http://schemas.openxmlformats.org/officeDocument/2006/relationships/hyperlink" Target="https://github.com/shekhar2010us/microservices_monolithic_docker/blob/master/README.md" TargetMode="External"/><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shekhar2010us/microservices_monolithic_docker/blob/master/setup_notes.md" TargetMode="External"/><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hashicorp/consul-template" TargetMode="External"/><Relationship Id="rId2" Type="http://schemas.openxmlformats.org/officeDocument/2006/relationships/notesSlide" Target="../notesSlides/notesSlide88.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0.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3581400"/>
            <a:ext cx="8153400" cy="2387600"/>
          </a:xfrm>
        </p:spPr>
        <p:txBody>
          <a:bodyPr>
            <a:normAutofit/>
          </a:bodyPr>
          <a:lstStyle/>
          <a:p>
            <a:pPr algn="l"/>
            <a:r>
              <a:rPr lang="en-US" dirty="0" err="1"/>
              <a:t>Microservices</a:t>
            </a:r>
            <a:br>
              <a:rPr lang="en-US" dirty="0"/>
            </a:br>
            <a:r>
              <a:rPr lang="en-US" dirty="0"/>
              <a:t>Engineering Boot Camp</a:t>
            </a:r>
          </a:p>
        </p:txBody>
      </p:sp>
      <p:sp>
        <p:nvSpPr>
          <p:cNvPr id="3" name="Subtitle 2"/>
          <p:cNvSpPr>
            <a:spLocks noGrp="1"/>
          </p:cNvSpPr>
          <p:nvPr>
            <p:ph type="subTitle" idx="1"/>
          </p:nvPr>
        </p:nvSpPr>
        <p:spPr>
          <a:xfrm>
            <a:off x="2057400" y="6019800"/>
            <a:ext cx="6858000" cy="720725"/>
          </a:xfrm>
        </p:spPr>
        <p:txBody>
          <a:bodyPr>
            <a:normAutofit fontScale="92500" lnSpcReduction="10000"/>
          </a:bodyPr>
          <a:lstStyle/>
          <a:p>
            <a:endParaRPr lang="en-US" dirty="0"/>
          </a:p>
          <a:p>
            <a:pPr algn="r"/>
            <a:r>
              <a:rPr lang="en-US" dirty="0"/>
              <a:t>64600M_3.0_2018</a:t>
            </a:r>
          </a:p>
        </p:txBody>
      </p:sp>
      <p:pic>
        <p:nvPicPr>
          <p:cNvPr id="4" name="Shape 106"/>
          <p:cNvPicPr preferRelativeResize="0"/>
          <p:nvPr/>
        </p:nvPicPr>
        <p:blipFill rotWithShape="1">
          <a:blip r:embed="rId3">
            <a:alphaModFix/>
          </a:blip>
          <a:srcRect/>
          <a:stretch/>
        </p:blipFill>
        <p:spPr>
          <a:xfrm>
            <a:off x="4953000" y="685800"/>
            <a:ext cx="4038600" cy="2648711"/>
          </a:xfrm>
          <a:prstGeom prst="rect">
            <a:avLst/>
          </a:prstGeom>
          <a:noFill/>
          <a:ln>
            <a:noFill/>
          </a:ln>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0"/>
            <a:ext cx="4709879" cy="4013385"/>
          </a:xfrm>
          <a:prstGeom prst="rect">
            <a:avLst/>
          </a:prstGeom>
        </p:spPr>
      </p:pic>
    </p:spTree>
    <p:extLst>
      <p:ext uri="{BB962C8B-B14F-4D97-AF65-F5344CB8AC3E}">
        <p14:creationId xmlns:p14="http://schemas.microsoft.com/office/powerpoint/2010/main" val="200175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5300" y="297817"/>
            <a:ext cx="7886700" cy="776291"/>
          </a:xfrm>
        </p:spPr>
        <p:txBody>
          <a:bodyPr>
            <a:normAutofit fontScale="90000"/>
          </a:bodyPr>
          <a:lstStyle/>
          <a:p>
            <a:r>
              <a:rPr lang="en-US" dirty="0"/>
              <a:t>DevOps Foundation</a:t>
            </a:r>
            <a:br>
              <a:rPr lang="en-US" dirty="0"/>
            </a:br>
            <a:r>
              <a:rPr lang="en-US" dirty="0"/>
              <a:t>- Toyota Production System</a:t>
            </a:r>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524000"/>
            <a:ext cx="7620000" cy="4505325"/>
          </a:xfrm>
          <a:prstGeom prst="rect">
            <a:avLst/>
          </a:prstGeom>
        </p:spPr>
      </p:pic>
      <p:sp>
        <p:nvSpPr>
          <p:cNvPr id="6" name="TextBox 5"/>
          <p:cNvSpPr txBox="1"/>
          <p:nvPr/>
        </p:nvSpPr>
        <p:spPr>
          <a:xfrm>
            <a:off x="381000" y="2133600"/>
            <a:ext cx="1627369" cy="461665"/>
          </a:xfrm>
          <a:prstGeom prst="rect">
            <a:avLst/>
          </a:prstGeom>
          <a:noFill/>
        </p:spPr>
        <p:txBody>
          <a:bodyPr wrap="none" rtlCol="0">
            <a:spAutoFit/>
          </a:bodyPr>
          <a:lstStyle/>
          <a:p>
            <a:r>
              <a:rPr lang="en-US" sz="2400" b="1" dirty="0"/>
              <a:t>8 Wasters</a:t>
            </a:r>
          </a:p>
        </p:txBody>
      </p:sp>
    </p:spTree>
    <p:extLst>
      <p:ext uri="{BB962C8B-B14F-4D97-AF65-F5344CB8AC3E}">
        <p14:creationId xmlns:p14="http://schemas.microsoft.com/office/powerpoint/2010/main" val="4105051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(Tracing)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41213" y="1752600"/>
            <a:ext cx="2984500" cy="4038600"/>
          </a:xfrm>
        </p:spPr>
      </p:pic>
      <p:sp>
        <p:nvSpPr>
          <p:cNvPr id="5" name="TextBox 4"/>
          <p:cNvSpPr txBox="1"/>
          <p:nvPr/>
        </p:nvSpPr>
        <p:spPr>
          <a:xfrm>
            <a:off x="6211059" y="1407291"/>
            <a:ext cx="3200401" cy="3323987"/>
          </a:xfrm>
          <a:prstGeom prst="rect">
            <a:avLst/>
          </a:prstGeom>
          <a:noFill/>
        </p:spPr>
        <p:txBody>
          <a:bodyPr wrap="square" rtlCol="0">
            <a:spAutoFit/>
          </a:bodyPr>
          <a:lstStyle/>
          <a:p>
            <a:r>
              <a:rPr lang="en-US" sz="1400" b="1" dirty="0"/>
              <a:t>Distributed Tracing</a:t>
            </a:r>
          </a:p>
          <a:p>
            <a:pPr marL="285750" indent="-285750">
              <a:buFont typeface="Arial" charset="0"/>
              <a:buChar char="•"/>
            </a:pPr>
            <a:r>
              <a:rPr lang="en-US" sz="1400" dirty="0"/>
              <a:t>It becomes quite important to understand what broke and why</a:t>
            </a:r>
          </a:p>
          <a:p>
            <a:pPr marL="285750" indent="-285750">
              <a:buFont typeface="Arial" charset="0"/>
              <a:buChar char="•"/>
            </a:pPr>
            <a:endParaRPr lang="en-US" sz="1400" dirty="0"/>
          </a:p>
          <a:p>
            <a:r>
              <a:rPr lang="en-US" sz="1400" dirty="0"/>
              <a:t>Common Distributed Tracing functionality</a:t>
            </a:r>
          </a:p>
          <a:p>
            <a:pPr marL="285750" indent="-285750">
              <a:buFont typeface="Arial" charset="0"/>
              <a:buChar char="•"/>
            </a:pPr>
            <a:r>
              <a:rPr lang="en-US" sz="1400" dirty="0"/>
              <a:t>Assign each external request a unique ID</a:t>
            </a:r>
          </a:p>
          <a:p>
            <a:pPr marL="285750" indent="-285750">
              <a:buFont typeface="Arial" charset="0"/>
              <a:buChar char="•"/>
            </a:pPr>
            <a:r>
              <a:rPr lang="en-US" sz="1400" dirty="0"/>
              <a:t>Pass ID to all services involved with handling the request</a:t>
            </a:r>
          </a:p>
          <a:p>
            <a:pPr marL="285750" indent="-285750">
              <a:buFont typeface="Arial" charset="0"/>
              <a:buChar char="•"/>
            </a:pPr>
            <a:r>
              <a:rPr lang="en-US" sz="1400" dirty="0"/>
              <a:t>Include id in all log messages</a:t>
            </a:r>
          </a:p>
          <a:p>
            <a:pPr marL="285750" indent="-285750">
              <a:buFont typeface="Arial" charset="0"/>
              <a:buChar char="•"/>
            </a:pPr>
            <a:r>
              <a:rPr lang="en-US" sz="1400" dirty="0"/>
              <a:t>Record information (start/end time) about requests and operations performed</a:t>
            </a:r>
          </a:p>
          <a:p>
            <a:pPr marL="285750" indent="-285750">
              <a:buFont typeface="Arial" charset="0"/>
              <a:buChar char="•"/>
            </a:pPr>
            <a:endParaRPr lang="en-US" sz="1400" dirty="0"/>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7215" y="2590800"/>
            <a:ext cx="2869367" cy="1527845"/>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06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(Exceptions and Logging)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1800" y="1375446"/>
            <a:ext cx="2984500" cy="4038600"/>
          </a:xfrm>
        </p:spPr>
      </p:pic>
      <p:sp>
        <p:nvSpPr>
          <p:cNvPr id="6" name="TextBox 5"/>
          <p:cNvSpPr txBox="1"/>
          <p:nvPr/>
        </p:nvSpPr>
        <p:spPr>
          <a:xfrm>
            <a:off x="0" y="1375446"/>
            <a:ext cx="2984120" cy="1815882"/>
          </a:xfrm>
          <a:prstGeom prst="rect">
            <a:avLst/>
          </a:prstGeom>
          <a:noFill/>
        </p:spPr>
        <p:txBody>
          <a:bodyPr wrap="square" rtlCol="0">
            <a:spAutoFit/>
          </a:bodyPr>
          <a:lstStyle/>
          <a:p>
            <a:r>
              <a:rPr lang="en-US" sz="1400" b="1" dirty="0"/>
              <a:t>Exception Tracking</a:t>
            </a:r>
          </a:p>
          <a:p>
            <a:pPr marL="285750" indent="-285750">
              <a:buFont typeface="Arial" charset="0"/>
              <a:buChar char="•"/>
            </a:pPr>
            <a:r>
              <a:rPr lang="en-US" sz="1400" dirty="0"/>
              <a:t>It is crucial to save errors and the corresponding stack trace</a:t>
            </a:r>
          </a:p>
          <a:p>
            <a:pPr marL="285750" indent="-285750">
              <a:buFont typeface="Arial" charset="0"/>
              <a:buChar char="•"/>
            </a:pPr>
            <a:r>
              <a:rPr lang="en-US" sz="1400" dirty="0"/>
              <a:t>Ideally, exceptions are de-duplicated and recorded for further aggregation and investigation</a:t>
            </a:r>
          </a:p>
          <a:p>
            <a:pPr marL="285750" indent="-285750">
              <a:buFont typeface="Arial" charset="0"/>
              <a:buChar char="•"/>
            </a:pPr>
            <a:endParaRPr lang="en-US" sz="1400" dirty="0"/>
          </a:p>
        </p:txBody>
      </p:sp>
      <p:sp>
        <p:nvSpPr>
          <p:cNvPr id="8" name="TextBox 7"/>
          <p:cNvSpPr txBox="1"/>
          <p:nvPr/>
        </p:nvSpPr>
        <p:spPr>
          <a:xfrm>
            <a:off x="6184901" y="1524001"/>
            <a:ext cx="2984120" cy="1815882"/>
          </a:xfrm>
          <a:prstGeom prst="rect">
            <a:avLst/>
          </a:prstGeom>
          <a:noFill/>
        </p:spPr>
        <p:txBody>
          <a:bodyPr wrap="square" rtlCol="0">
            <a:spAutoFit/>
          </a:bodyPr>
          <a:lstStyle/>
          <a:p>
            <a:r>
              <a:rPr lang="en-US" sz="1400" dirty="0"/>
              <a:t>Log deployments and changes</a:t>
            </a:r>
          </a:p>
          <a:p>
            <a:pPr marL="285750" indent="-285750">
              <a:buFont typeface="Arial" charset="0"/>
              <a:buChar char="•"/>
            </a:pPr>
            <a:r>
              <a:rPr lang="en-US" sz="1400" dirty="0"/>
              <a:t>Track changes as they are opportunities for failure</a:t>
            </a:r>
          </a:p>
          <a:p>
            <a:pPr marL="285750" indent="-285750">
              <a:buFont typeface="Arial" charset="0"/>
              <a:buChar char="•"/>
            </a:pPr>
            <a:r>
              <a:rPr lang="en-US" sz="1400" dirty="0"/>
              <a:t>For example, tracking deployments and changes so they can be easily correlated with issues later for faster resolution</a:t>
            </a: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37229" y="3352800"/>
            <a:ext cx="2959099" cy="1775460"/>
          </a:xfrm>
          <a:prstGeom prst="rect">
            <a:avLst/>
          </a:prstGeom>
        </p:spPr>
      </p:pic>
      <p:sp>
        <p:nvSpPr>
          <p:cNvPr id="7" name="TextBox 6"/>
          <p:cNvSpPr txBox="1"/>
          <p:nvPr/>
        </p:nvSpPr>
        <p:spPr>
          <a:xfrm>
            <a:off x="6159880" y="5231445"/>
            <a:ext cx="2984120" cy="738664"/>
          </a:xfrm>
          <a:prstGeom prst="rect">
            <a:avLst/>
          </a:prstGeom>
          <a:noFill/>
        </p:spPr>
        <p:txBody>
          <a:bodyPr wrap="square" rtlCol="0">
            <a:spAutoFit/>
          </a:bodyPr>
          <a:lstStyle/>
          <a:p>
            <a:r>
              <a:rPr lang="en-US" sz="1400" dirty="0"/>
              <a:t>*Etsy graphing error rates against new code deployments</a:t>
            </a:r>
          </a:p>
          <a:p>
            <a:pPr marL="285750" indent="-285750">
              <a:buFont typeface="Arial" charset="0"/>
              <a:buChar char="•"/>
            </a:pPr>
            <a:endParaRPr lang="en-US" sz="1400" dirty="0"/>
          </a:p>
        </p:txBody>
      </p:sp>
      <p:cxnSp>
        <p:nvCxnSpPr>
          <p:cNvPr id="9" name="Straight Connector 8"/>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4200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(Aggregation and Audit)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1375446"/>
            <a:ext cx="2984500" cy="4038600"/>
          </a:xfrm>
        </p:spPr>
      </p:pic>
      <p:sp>
        <p:nvSpPr>
          <p:cNvPr id="6" name="TextBox 5"/>
          <p:cNvSpPr txBox="1"/>
          <p:nvPr/>
        </p:nvSpPr>
        <p:spPr>
          <a:xfrm>
            <a:off x="0" y="1375446"/>
            <a:ext cx="2984120" cy="3323987"/>
          </a:xfrm>
          <a:prstGeom prst="rect">
            <a:avLst/>
          </a:prstGeom>
          <a:noFill/>
        </p:spPr>
        <p:txBody>
          <a:bodyPr wrap="square" rtlCol="0">
            <a:spAutoFit/>
          </a:bodyPr>
          <a:lstStyle/>
          <a:p>
            <a:r>
              <a:rPr lang="en-US" sz="1400" b="1" dirty="0"/>
              <a:t>Log Aggregation</a:t>
            </a:r>
          </a:p>
          <a:p>
            <a:pPr marL="285750" indent="-285750">
              <a:buFont typeface="Arial" charset="0"/>
              <a:buChar char="•"/>
            </a:pPr>
            <a:r>
              <a:rPr lang="en-US" sz="1400" dirty="0"/>
              <a:t>Requests span multiple instances over multiple machines. It is important to gather information in a standardized format</a:t>
            </a:r>
          </a:p>
          <a:p>
            <a:pPr marL="285750" indent="-285750">
              <a:buFont typeface="Arial" charset="0"/>
              <a:buChar char="•"/>
            </a:pPr>
            <a:r>
              <a:rPr lang="en-US" sz="1400" dirty="0"/>
              <a:t>Log files contain errors, warnings, and debug information</a:t>
            </a:r>
          </a:p>
          <a:p>
            <a:pPr marL="285750" indent="-285750">
              <a:buFont typeface="Arial" charset="0"/>
              <a:buChar char="•"/>
            </a:pPr>
            <a:r>
              <a:rPr lang="en-US" sz="1400" dirty="0"/>
              <a:t>It is important to aggregate, search and analyze such logs</a:t>
            </a:r>
          </a:p>
          <a:p>
            <a:pPr marL="285750" indent="-285750">
              <a:buFont typeface="Arial" charset="0"/>
              <a:buChar char="•"/>
            </a:pPr>
            <a:r>
              <a:rPr lang="en-US" sz="1400" dirty="0"/>
              <a:t>Popular solutions for this include the ELK stack (Elastic Search, </a:t>
            </a:r>
            <a:r>
              <a:rPr lang="en-US" sz="1400" dirty="0" err="1"/>
              <a:t>Logstash</a:t>
            </a:r>
            <a:r>
              <a:rPr lang="en-US" sz="1400" dirty="0"/>
              <a:t> and </a:t>
            </a:r>
            <a:r>
              <a:rPr lang="en-US" sz="1400" dirty="0" err="1"/>
              <a:t>Kibana</a:t>
            </a:r>
            <a:r>
              <a:rPr lang="en-US" sz="1400" dirty="0"/>
              <a:t>) and AWS Cloud Watch</a:t>
            </a:r>
          </a:p>
        </p:txBody>
      </p:sp>
      <p:sp>
        <p:nvSpPr>
          <p:cNvPr id="8" name="TextBox 7"/>
          <p:cNvSpPr txBox="1"/>
          <p:nvPr/>
        </p:nvSpPr>
        <p:spPr>
          <a:xfrm>
            <a:off x="6184901" y="1524001"/>
            <a:ext cx="2984120" cy="2246769"/>
          </a:xfrm>
          <a:prstGeom prst="rect">
            <a:avLst/>
          </a:prstGeom>
          <a:noFill/>
        </p:spPr>
        <p:txBody>
          <a:bodyPr wrap="square" rtlCol="0">
            <a:spAutoFit/>
          </a:bodyPr>
          <a:lstStyle/>
          <a:p>
            <a:r>
              <a:rPr lang="en-US" sz="1400" b="1" dirty="0"/>
              <a:t>Audit Logging</a:t>
            </a:r>
          </a:p>
          <a:p>
            <a:pPr marL="285750" indent="-285750">
              <a:buFont typeface="Arial" charset="0"/>
              <a:buChar char="•"/>
            </a:pPr>
            <a:r>
              <a:rPr lang="en-US" sz="1400" dirty="0"/>
              <a:t>It is vital to know actions a user has performed.</a:t>
            </a:r>
          </a:p>
          <a:p>
            <a:pPr marL="285750" indent="-285750">
              <a:buFont typeface="Arial" charset="0"/>
              <a:buChar char="•"/>
            </a:pPr>
            <a:r>
              <a:rPr lang="en-US" sz="1400" dirty="0"/>
              <a:t>For security and compliance, this is often a must have</a:t>
            </a:r>
          </a:p>
          <a:p>
            <a:pPr marL="285750" indent="-285750">
              <a:buFont typeface="Arial" charset="0"/>
              <a:buChar char="•"/>
            </a:pPr>
            <a:r>
              <a:rPr lang="en-US" sz="1400" dirty="0"/>
              <a:t>Average time to detect intrusions is 98 days for financial services, 197 days for retail, it should/can be much lower</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0243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best practices</a:t>
            </a:r>
          </a:p>
        </p:txBody>
      </p:sp>
      <p:sp>
        <p:nvSpPr>
          <p:cNvPr id="3" name="Content Placeholder 2"/>
          <p:cNvSpPr>
            <a:spLocks noGrp="1"/>
          </p:cNvSpPr>
          <p:nvPr>
            <p:ph idx="1"/>
          </p:nvPr>
        </p:nvSpPr>
        <p:spPr>
          <a:xfrm>
            <a:off x="628650" y="1524001"/>
            <a:ext cx="3943350" cy="3581400"/>
          </a:xfrm>
        </p:spPr>
        <p:txBody>
          <a:bodyPr>
            <a:normAutofit/>
          </a:bodyPr>
          <a:lstStyle/>
          <a:p>
            <a:r>
              <a:rPr lang="en-US" sz="2400" b="0" dirty="0"/>
              <a:t>Log output as a set of JSON key/value pairs instead of pure text</a:t>
            </a:r>
          </a:p>
          <a:p>
            <a:r>
              <a:rPr lang="en-US" sz="2400" b="0" dirty="0"/>
              <a:t>Easier for computer to test and aggregate</a:t>
            </a:r>
          </a:p>
          <a:p>
            <a:r>
              <a:rPr lang="en-US" sz="2400" b="0" dirty="0"/>
              <a:t>Easier to make rules and query</a:t>
            </a:r>
          </a:p>
          <a:p>
            <a:r>
              <a:rPr lang="en-US" sz="2400" b="0" dirty="0"/>
              <a:t>Comprehensive</a:t>
            </a:r>
            <a:endParaRPr lang="en-US" sz="2000" b="0" dirty="0"/>
          </a:p>
          <a:p>
            <a:pPr lvl="1"/>
            <a:endParaRPr lang="en-US" sz="2000" b="0" dirty="0"/>
          </a:p>
          <a:p>
            <a:endParaRPr lang="en-US" sz="2400" b="0" dirty="0"/>
          </a:p>
        </p:txBody>
      </p:sp>
      <p:sp>
        <p:nvSpPr>
          <p:cNvPr id="4" name="Content Placeholder 2"/>
          <p:cNvSpPr txBox="1">
            <a:spLocks/>
          </p:cNvSpPr>
          <p:nvPr/>
        </p:nvSpPr>
        <p:spPr>
          <a:xfrm>
            <a:off x="4724400" y="1521725"/>
            <a:ext cx="44196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Do this:</a:t>
            </a:r>
          </a:p>
          <a:p>
            <a:pPr lvl="1">
              <a:spcAft>
                <a:spcPts val="0"/>
              </a:spcAft>
            </a:pPr>
            <a:r>
              <a:rPr lang="en-US" sz="2000" b="0" dirty="0"/>
              <a:t>“Timestamp: 2017-09-01 1:25”, ”caller”:”main.go:5”, “transport”:”HTTP”,”addr”:”8080”</a:t>
            </a:r>
          </a:p>
          <a:p>
            <a:pPr>
              <a:spcAft>
                <a:spcPts val="0"/>
              </a:spcAft>
            </a:pPr>
            <a:r>
              <a:rPr lang="en-US" sz="2400" b="0" dirty="0"/>
              <a:t>Not this</a:t>
            </a:r>
          </a:p>
          <a:p>
            <a:pPr lvl="1">
              <a:spcAft>
                <a:spcPts val="0"/>
              </a:spcAft>
            </a:pPr>
            <a:r>
              <a:rPr lang="en-US" sz="2000" b="0" dirty="0"/>
              <a:t>“2017-09-01 1:25 </a:t>
            </a:r>
            <a:r>
              <a:rPr lang="en-US" sz="2000" b="0" dirty="0" err="1"/>
              <a:t>main.go</a:t>
            </a:r>
            <a:r>
              <a:rPr lang="en-US" sz="2000" b="0" dirty="0"/>
              <a:t> 5 HTTP 8080”</a:t>
            </a:r>
          </a:p>
          <a:p>
            <a:pPr lvl="1">
              <a:spcAft>
                <a:spcPts val="0"/>
              </a:spcAft>
            </a:pPr>
            <a:endParaRPr lang="en-US" sz="2000" b="0" dirty="0"/>
          </a:p>
          <a:p>
            <a:pPr>
              <a:spcAft>
                <a:spcPts val="0"/>
              </a:spcAft>
            </a:pPr>
            <a:endParaRPr lang="en-US" sz="2400" b="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5881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28650" y="1524001"/>
            <a:ext cx="7886700" cy="3657600"/>
          </a:xfrm>
        </p:spPr>
        <p:txBody>
          <a:bodyPr>
            <a:normAutofit/>
          </a:bodyPr>
          <a:lstStyle/>
          <a:p>
            <a:r>
              <a:rPr lang="en-US" dirty="0"/>
              <a:t>Data Management</a:t>
            </a:r>
          </a:p>
          <a:p>
            <a:r>
              <a:rPr lang="en-US" dirty="0"/>
              <a:t>Communication</a:t>
            </a:r>
          </a:p>
          <a:p>
            <a:r>
              <a:rPr lang="en-US" dirty="0"/>
              <a:t>Deployment</a:t>
            </a:r>
          </a:p>
          <a:p>
            <a:r>
              <a:rPr lang="en-US" dirty="0"/>
              <a:t>Discovery</a:t>
            </a:r>
          </a:p>
          <a:p>
            <a:r>
              <a:rPr lang="en-US" dirty="0"/>
              <a:t>Observability</a:t>
            </a:r>
          </a:p>
          <a:p>
            <a:r>
              <a:rPr lang="en-US" dirty="0"/>
              <a:t>Testing</a:t>
            </a:r>
          </a:p>
        </p:txBody>
      </p:sp>
    </p:spTree>
    <p:extLst>
      <p:ext uri="{BB962C8B-B14F-4D97-AF65-F5344CB8AC3E}">
        <p14:creationId xmlns:p14="http://schemas.microsoft.com/office/powerpoint/2010/main" val="29676572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08" y="259680"/>
            <a:ext cx="7886700" cy="1158872"/>
          </a:xfrm>
        </p:spPr>
        <p:txBody>
          <a:bodyPr/>
          <a:lstStyle/>
          <a:p>
            <a:r>
              <a:rPr lang="en-US" dirty="0"/>
              <a:t>Service Integration/Component Testing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6830" y="1524001"/>
            <a:ext cx="2184400" cy="2349500"/>
          </a:xfrm>
        </p:spPr>
      </p:pic>
      <p:sp>
        <p:nvSpPr>
          <p:cNvPr id="6" name="TextBox 5"/>
          <p:cNvSpPr txBox="1"/>
          <p:nvPr/>
        </p:nvSpPr>
        <p:spPr>
          <a:xfrm>
            <a:off x="181108" y="1541702"/>
            <a:ext cx="2984120" cy="3170099"/>
          </a:xfrm>
          <a:prstGeom prst="rect">
            <a:avLst/>
          </a:prstGeom>
          <a:noFill/>
        </p:spPr>
        <p:txBody>
          <a:bodyPr wrap="square" rtlCol="0">
            <a:spAutoFit/>
          </a:bodyPr>
          <a:lstStyle/>
          <a:p>
            <a:r>
              <a:rPr lang="en-US" sz="2000" b="1" dirty="0"/>
              <a:t>Service Integration Contract Tests</a:t>
            </a:r>
            <a:endParaRPr lang="en-US" sz="2000" dirty="0"/>
          </a:p>
          <a:p>
            <a:pPr marL="285750" indent="-285750">
              <a:buFont typeface="Arial" charset="0"/>
              <a:buChar char="•"/>
            </a:pPr>
            <a:endParaRPr lang="en-US" sz="2000" dirty="0"/>
          </a:p>
          <a:p>
            <a:pPr marL="285750" indent="-285750">
              <a:buFont typeface="Arial" charset="0"/>
              <a:buChar char="•"/>
            </a:pPr>
            <a:r>
              <a:rPr lang="en-US" sz="2000" dirty="0"/>
              <a:t>End-to-end testing is slow and expensive</a:t>
            </a:r>
          </a:p>
          <a:p>
            <a:pPr marL="285750" indent="-285750">
              <a:buFont typeface="Arial" charset="0"/>
              <a:buChar char="•"/>
            </a:pPr>
            <a:r>
              <a:rPr lang="en-US" sz="2000" dirty="0"/>
              <a:t>Test the APIs (functionality) provided by services</a:t>
            </a:r>
          </a:p>
          <a:p>
            <a:r>
              <a:rPr lang="en-US" sz="2000" dirty="0"/>
              <a:t> </a:t>
            </a:r>
          </a:p>
          <a:p>
            <a:pPr marL="285750" indent="-285750">
              <a:buFont typeface="Arial" charset="0"/>
              <a:buChar char="•"/>
            </a:pPr>
            <a:r>
              <a:rPr lang="en-US" sz="2000" b="1" dirty="0"/>
              <a:t>Black box testing</a:t>
            </a:r>
          </a:p>
        </p:txBody>
      </p:sp>
      <p:sp>
        <p:nvSpPr>
          <p:cNvPr id="7" name="TextBox 6"/>
          <p:cNvSpPr txBox="1"/>
          <p:nvPr/>
        </p:nvSpPr>
        <p:spPr>
          <a:xfrm>
            <a:off x="5791200" y="1541702"/>
            <a:ext cx="2984120" cy="3785652"/>
          </a:xfrm>
          <a:prstGeom prst="rect">
            <a:avLst/>
          </a:prstGeom>
          <a:noFill/>
        </p:spPr>
        <p:txBody>
          <a:bodyPr wrap="square" rtlCol="0">
            <a:spAutoFit/>
          </a:bodyPr>
          <a:lstStyle/>
          <a:p>
            <a:r>
              <a:rPr lang="en-US" sz="2000" b="1" dirty="0"/>
              <a:t>Service Component Tests</a:t>
            </a:r>
          </a:p>
          <a:p>
            <a:pPr marL="285750" indent="-285750">
              <a:buFont typeface="Arial" charset="0"/>
              <a:buChar char="•"/>
            </a:pPr>
            <a:endParaRPr lang="en-US" sz="2000" dirty="0"/>
          </a:p>
          <a:p>
            <a:pPr marL="285750" indent="-285750">
              <a:buFont typeface="Arial" charset="0"/>
              <a:buChar char="•"/>
            </a:pPr>
            <a:r>
              <a:rPr lang="en-US" sz="2000" dirty="0"/>
              <a:t>Test the components of the service</a:t>
            </a:r>
          </a:p>
          <a:p>
            <a:pPr marL="285750" indent="-285750">
              <a:buFont typeface="Arial" charset="0"/>
              <a:buChar char="•"/>
            </a:pPr>
            <a:r>
              <a:rPr lang="en-US" sz="2000" dirty="0"/>
              <a:t>A test suite that tests a service in isolation using test doubles for any services that it invokes.</a:t>
            </a:r>
          </a:p>
          <a:p>
            <a:endParaRPr lang="en-US" sz="2000" b="1" dirty="0"/>
          </a:p>
          <a:p>
            <a:pPr marL="285750" indent="-285750">
              <a:buFont typeface="Arial" charset="0"/>
              <a:buChar char="•"/>
            </a:pPr>
            <a:r>
              <a:rPr lang="en-US" sz="2000" b="1" dirty="0"/>
              <a:t>White box testing</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6082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End-To-End tests Vs Unit Test</a:t>
            </a:r>
          </a:p>
        </p:txBody>
      </p:sp>
      <p:sp>
        <p:nvSpPr>
          <p:cNvPr id="3" name="Content Placeholder 2"/>
          <p:cNvSpPr>
            <a:spLocks noGrp="1"/>
          </p:cNvSpPr>
          <p:nvPr>
            <p:ph idx="1"/>
          </p:nvPr>
        </p:nvSpPr>
        <p:spPr>
          <a:xfrm>
            <a:off x="228600" y="1521127"/>
            <a:ext cx="4324350" cy="4574873"/>
          </a:xfrm>
        </p:spPr>
        <p:txBody>
          <a:bodyPr>
            <a:normAutofit/>
          </a:bodyPr>
          <a:lstStyle/>
          <a:p>
            <a:pPr marL="0" indent="0">
              <a:buNone/>
            </a:pPr>
            <a:r>
              <a:rPr lang="en-US" sz="2400" dirty="0"/>
              <a:t>End-to-end tests:</a:t>
            </a:r>
            <a:r>
              <a:rPr lang="en-US" sz="2400" b="0" dirty="0"/>
              <a:t> time taking and expensive</a:t>
            </a:r>
          </a:p>
          <a:p>
            <a:r>
              <a:rPr lang="en-US" sz="2000" b="0" dirty="0"/>
              <a:t>The dev team might have to spend weeks finding all the issues breaking the end-to-end test</a:t>
            </a:r>
          </a:p>
          <a:p>
            <a:r>
              <a:rPr lang="en-US" sz="2000" b="0" dirty="0"/>
              <a:t>They would be better served with a large base of unit test that find bugs quickly</a:t>
            </a:r>
          </a:p>
          <a:p>
            <a:pPr marL="0" indent="0">
              <a:buNone/>
            </a:pPr>
            <a:endParaRPr lang="en-US" sz="2000" b="0" dirty="0"/>
          </a:p>
          <a:p>
            <a:pPr>
              <a:buFont typeface="Wingdings" panose="05000000000000000000" pitchFamily="2" charset="2"/>
              <a:buChar char="v"/>
            </a:pPr>
            <a:r>
              <a:rPr lang="en-US" sz="2000" b="0" dirty="0"/>
              <a:t>Slow</a:t>
            </a:r>
          </a:p>
          <a:p>
            <a:pPr>
              <a:buFont typeface="Wingdings" panose="05000000000000000000" pitchFamily="2" charset="2"/>
              <a:buChar char="v"/>
            </a:pPr>
            <a:r>
              <a:rPr lang="en-US" sz="2000" b="0" dirty="0"/>
              <a:t>No isolated failures</a:t>
            </a:r>
          </a:p>
          <a:p>
            <a:pPr>
              <a:buFont typeface="Wingdings" panose="05000000000000000000" pitchFamily="2" charset="2"/>
              <a:buChar char="v"/>
            </a:pPr>
            <a:r>
              <a:rPr lang="en-US" sz="2000" b="0" dirty="0"/>
              <a:t>Simulates a real user</a:t>
            </a:r>
            <a:endParaRPr lang="en-US" sz="2000" dirty="0"/>
          </a:p>
          <a:p>
            <a:endParaRPr lang="en-US" sz="2000" b="0"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4876800" y="1521127"/>
            <a:ext cx="4114800" cy="449867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Unit Tests:</a:t>
            </a:r>
            <a:r>
              <a:rPr lang="en-US" sz="2000" b="0" dirty="0"/>
              <a:t> Fast and cheap</a:t>
            </a:r>
          </a:p>
          <a:p>
            <a:pPr>
              <a:spcAft>
                <a:spcPts val="0"/>
              </a:spcAft>
            </a:pPr>
            <a:r>
              <a:rPr lang="en-US" sz="2000" b="0" dirty="0"/>
              <a:t>Unit tests should form the majority of tests as they quickly identify bugs and represent a fast feedback loop</a:t>
            </a:r>
          </a:p>
          <a:p>
            <a:pPr>
              <a:spcAft>
                <a:spcPts val="0"/>
              </a:spcAft>
            </a:pPr>
            <a:r>
              <a:rPr lang="en-US" sz="2000" b="0" dirty="0"/>
              <a:t>When a Unit test fails, the function and area that fails is much narrower in scope than broad end-to-end tests</a:t>
            </a:r>
          </a:p>
          <a:p>
            <a:pPr>
              <a:spcAft>
                <a:spcPts val="0"/>
              </a:spcAft>
            </a:pPr>
            <a:endParaRPr lang="en-US" sz="2000" b="0" dirty="0"/>
          </a:p>
          <a:p>
            <a:pPr>
              <a:spcAft>
                <a:spcPts val="0"/>
              </a:spcAft>
              <a:buFont typeface="Wingdings" panose="05000000000000000000" pitchFamily="2" charset="2"/>
              <a:buChar char="v"/>
            </a:pPr>
            <a:r>
              <a:rPr lang="en-US" sz="2000" b="0" dirty="0"/>
              <a:t>Fast</a:t>
            </a:r>
          </a:p>
          <a:p>
            <a:pPr>
              <a:spcAft>
                <a:spcPts val="0"/>
              </a:spcAft>
              <a:buFont typeface="Wingdings" panose="05000000000000000000" pitchFamily="2" charset="2"/>
              <a:buChar char="v"/>
            </a:pPr>
            <a:r>
              <a:rPr lang="en-US" sz="2000" b="0" dirty="0"/>
              <a:t>Isolated Failures</a:t>
            </a:r>
          </a:p>
          <a:p>
            <a:pPr>
              <a:spcAft>
                <a:spcPts val="0"/>
              </a:spcAft>
              <a:buFont typeface="Wingdings" panose="05000000000000000000" pitchFamily="2" charset="2"/>
              <a:buChar char="v"/>
            </a:pPr>
            <a:r>
              <a:rPr lang="en-US" sz="2000" b="0" dirty="0"/>
              <a:t>But do not simulates a real user</a:t>
            </a:r>
            <a:endParaRPr lang="en-US" sz="2000" dirty="0"/>
          </a:p>
        </p:txBody>
      </p:sp>
    </p:spTree>
    <p:extLst>
      <p:ext uri="{BB962C8B-B14F-4D97-AF65-F5344CB8AC3E}">
        <p14:creationId xmlns:p14="http://schemas.microsoft.com/office/powerpoint/2010/main" val="11402014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Pyramid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8085964"/>
              </p:ext>
            </p:extLst>
          </p:nvPr>
        </p:nvGraphicFramePr>
        <p:xfrm>
          <a:off x="23008" y="2057400"/>
          <a:ext cx="6834992" cy="4037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txBox="1">
            <a:spLocks/>
          </p:cNvSpPr>
          <p:nvPr/>
        </p:nvSpPr>
        <p:spPr>
          <a:xfrm>
            <a:off x="5354040" y="1442047"/>
            <a:ext cx="379095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400" b="0" dirty="0"/>
              <a:t>Google recommends a 70/20/10 test composition split</a:t>
            </a:r>
          </a:p>
          <a:p>
            <a:pPr>
              <a:spcAft>
                <a:spcPts val="0"/>
              </a:spcAft>
            </a:pPr>
            <a:r>
              <a:rPr lang="en-US" sz="2400" b="0" dirty="0"/>
              <a:t>70% unit tests</a:t>
            </a:r>
          </a:p>
          <a:p>
            <a:pPr>
              <a:spcAft>
                <a:spcPts val="0"/>
              </a:spcAft>
            </a:pPr>
            <a:r>
              <a:rPr lang="en-US" sz="2400" b="0" dirty="0"/>
              <a:t>20% integration tests</a:t>
            </a:r>
          </a:p>
          <a:p>
            <a:pPr>
              <a:spcAft>
                <a:spcPts val="0"/>
              </a:spcAft>
            </a:pPr>
            <a:r>
              <a:rPr lang="en-US" sz="2400" b="0" dirty="0"/>
              <a:t>10% end-to-end tests</a:t>
            </a:r>
          </a:p>
          <a:p>
            <a:pPr>
              <a:spcAft>
                <a:spcPts val="0"/>
              </a:spcAft>
            </a:pPr>
            <a:endParaRPr lang="en-US" sz="2400" dirty="0"/>
          </a:p>
        </p:txBody>
      </p:sp>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598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596" y="1524000"/>
            <a:ext cx="3667617" cy="3907006"/>
          </a:xfrm>
        </p:spPr>
        <p:txBody>
          <a:bodyPr>
            <a:normAutofit/>
          </a:bodyPr>
          <a:lstStyle/>
          <a:p>
            <a:pPr marL="0" indent="0">
              <a:spcBef>
                <a:spcPts val="600"/>
              </a:spcBef>
              <a:buNone/>
            </a:pPr>
            <a:r>
              <a:rPr lang="en-US" sz="2000" b="0" dirty="0"/>
              <a:t>Addressing </a:t>
            </a:r>
            <a:r>
              <a:rPr lang="en-US" sz="2000" dirty="0"/>
              <a:t>Technical Debt </a:t>
            </a:r>
            <a:r>
              <a:rPr lang="en-US" sz="2000" b="0" dirty="0"/>
              <a:t>makes an </a:t>
            </a:r>
            <a:r>
              <a:rPr lang="en-US" sz="2000" dirty="0"/>
              <a:t>assumption</a:t>
            </a:r>
            <a:r>
              <a:rPr lang="en-US" sz="2000" b="0" dirty="0"/>
              <a:t> that the team will get a </a:t>
            </a:r>
            <a:r>
              <a:rPr lang="en-US" sz="2000" dirty="0"/>
              <a:t>payoff</a:t>
            </a:r>
            <a:r>
              <a:rPr lang="en-US" sz="2000" b="0" dirty="0"/>
              <a:t> on their </a:t>
            </a:r>
            <a:r>
              <a:rPr lang="en-US" sz="2000" dirty="0"/>
              <a:t>investment</a:t>
            </a:r>
          </a:p>
          <a:p>
            <a:pPr marL="342900" indent="-342900">
              <a:spcBef>
                <a:spcPts val="600"/>
              </a:spcBef>
              <a:buFont typeface="Arial" charset="0"/>
              <a:buChar char="•"/>
            </a:pPr>
            <a:r>
              <a:rPr lang="en-US" sz="2000" b="0" dirty="0"/>
              <a:t>Have more unit tests, helps in continuous deployment, helps in fast tracing of errors and building a resilient product – This reduces technical debt</a:t>
            </a:r>
          </a:p>
          <a:p>
            <a:pPr marL="342900" indent="-342900">
              <a:spcBef>
                <a:spcPts val="600"/>
              </a:spcBef>
              <a:buFont typeface="Arial" charset="0"/>
              <a:buChar char="•"/>
            </a:pPr>
            <a:r>
              <a:rPr lang="en-US" sz="2000" b="0" dirty="0"/>
              <a:t>The interest from technical debt can be used to reduce even more technical debt (compounding)</a:t>
            </a:r>
            <a:endParaRPr lang="en-US" dirty="0"/>
          </a:p>
        </p:txBody>
      </p:sp>
      <p:sp>
        <p:nvSpPr>
          <p:cNvPr id="4" name="Title 3"/>
          <p:cNvSpPr>
            <a:spLocks noGrp="1"/>
          </p:cNvSpPr>
          <p:nvPr>
            <p:ph type="title"/>
          </p:nvPr>
        </p:nvSpPr>
        <p:spPr>
          <a:xfrm>
            <a:off x="473404" y="152400"/>
            <a:ext cx="7886700" cy="1325563"/>
          </a:xfrm>
        </p:spPr>
        <p:txBody>
          <a:bodyPr/>
          <a:lstStyle/>
          <a:p>
            <a:r>
              <a:rPr lang="en-US" dirty="0"/>
              <a:t>Technical Debt Payback</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78964" y="2209800"/>
            <a:ext cx="5065273" cy="2696561"/>
          </a:xfrm>
          <a:prstGeom prst="rect">
            <a:avLst/>
          </a:prstGeom>
        </p:spPr>
      </p:pic>
    </p:spTree>
    <p:extLst>
      <p:ext uri="{BB962C8B-B14F-4D97-AF65-F5344CB8AC3E}">
        <p14:creationId xmlns:p14="http://schemas.microsoft.com/office/powerpoint/2010/main" val="150868948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4296" y="1229696"/>
            <a:ext cx="8401050" cy="2305290"/>
          </a:xfrm>
        </p:spPr>
        <p:txBody>
          <a:bodyPr>
            <a:normAutofit/>
          </a:bodyPr>
          <a:lstStyle/>
          <a:p>
            <a:pPr marL="0" indent="0">
              <a:spcAft>
                <a:spcPts val="1000"/>
              </a:spcAft>
              <a:buNone/>
            </a:pPr>
            <a:r>
              <a:rPr lang="en-US" b="0" dirty="0"/>
              <a:t>Coding Techniques to Improve Architecture Agility</a:t>
            </a:r>
          </a:p>
          <a:p>
            <a:pPr marL="342900" lvl="1" indent="-342900">
              <a:buFont typeface="Arial" panose="020B0604020202020204" pitchFamily="34" charset="0"/>
              <a:buChar char="•"/>
            </a:pPr>
            <a:r>
              <a:rPr lang="en-US" sz="1600" b="0" dirty="0"/>
              <a:t>Code Complexity – recommend about 20 lines per method </a:t>
            </a:r>
          </a:p>
          <a:p>
            <a:pPr marL="342900" lvl="1" indent="-342900">
              <a:buFont typeface="Arial" panose="020B0604020202020204" pitchFamily="34" charset="0"/>
              <a:buChar char="•"/>
            </a:pPr>
            <a:r>
              <a:rPr lang="en-US" sz="1600" b="0" dirty="0"/>
              <a:t>Cyclomatic Complexity (# of linearly independent paths) – recommend keep it low</a:t>
            </a:r>
          </a:p>
          <a:p>
            <a:pPr marL="342900" lvl="1" indent="-342900">
              <a:buFont typeface="Arial" panose="020B0604020202020204" pitchFamily="34" charset="0"/>
              <a:buChar char="•"/>
            </a:pPr>
            <a:r>
              <a:rPr lang="en-US" sz="1600" b="0" dirty="0"/>
              <a:t>Coupling (measure of how many classes a single class uses), keep it low</a:t>
            </a:r>
          </a:p>
          <a:p>
            <a:pPr marL="342900" lvl="1" indent="-342900">
              <a:buFont typeface="Arial" panose="020B0604020202020204" pitchFamily="34" charset="0"/>
              <a:buChar char="•"/>
            </a:pPr>
            <a:r>
              <a:rPr lang="en-US" sz="1600" b="0" dirty="0"/>
              <a:t>Inheritance, no deeper than 6.</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4" name="Title 3"/>
          <p:cNvSpPr>
            <a:spLocks noGrp="1"/>
          </p:cNvSpPr>
          <p:nvPr>
            <p:ph type="title"/>
          </p:nvPr>
        </p:nvSpPr>
        <p:spPr>
          <a:xfrm>
            <a:off x="444088" y="142329"/>
            <a:ext cx="7886700" cy="1325563"/>
          </a:xfrm>
        </p:spPr>
        <p:txBody>
          <a:bodyPr/>
          <a:lstStyle/>
          <a:p>
            <a:r>
              <a:rPr lang="en-US" dirty="0"/>
              <a:t>Static Code Metrics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73506" y="3422325"/>
            <a:ext cx="4051840" cy="2583782"/>
          </a:xfrm>
          <a:prstGeom prst="rect">
            <a:avLst/>
          </a:prstGeom>
        </p:spPr>
      </p:pic>
      <p:sp>
        <p:nvSpPr>
          <p:cNvPr id="7" name="TextBox 6"/>
          <p:cNvSpPr txBox="1"/>
          <p:nvPr/>
        </p:nvSpPr>
        <p:spPr>
          <a:xfrm>
            <a:off x="228600" y="3476681"/>
            <a:ext cx="2271870" cy="307777"/>
          </a:xfrm>
          <a:prstGeom prst="rect">
            <a:avLst/>
          </a:prstGeom>
          <a:noFill/>
        </p:spPr>
        <p:txBody>
          <a:bodyPr wrap="square" rtlCol="0">
            <a:spAutoFit/>
          </a:bodyPr>
          <a:lstStyle/>
          <a:p>
            <a:r>
              <a:rPr lang="en-US" sz="1400" dirty="0"/>
              <a:t>Cyclomatic Complexity</a:t>
            </a:r>
          </a:p>
        </p:txBody>
      </p:sp>
      <p:sp>
        <p:nvSpPr>
          <p:cNvPr id="10" name="TextBox 9"/>
          <p:cNvSpPr txBox="1"/>
          <p:nvPr/>
        </p:nvSpPr>
        <p:spPr>
          <a:xfrm>
            <a:off x="4015470" y="3576104"/>
            <a:ext cx="2271870" cy="307777"/>
          </a:xfrm>
          <a:prstGeom prst="rect">
            <a:avLst/>
          </a:prstGeom>
          <a:noFill/>
        </p:spPr>
        <p:txBody>
          <a:bodyPr wrap="square" rtlCol="0">
            <a:spAutoFit/>
          </a:bodyPr>
          <a:lstStyle/>
          <a:p>
            <a:r>
              <a:rPr lang="en-US" sz="1400" dirty="0"/>
              <a:t>Class coupling example</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14081" y="3883881"/>
            <a:ext cx="1364288" cy="2122226"/>
          </a:xfrm>
          <a:prstGeom prst="rect">
            <a:avLst/>
          </a:prstGeom>
        </p:spPr>
      </p:pic>
    </p:spTree>
    <p:extLst>
      <p:ext uri="{BB962C8B-B14F-4D97-AF65-F5344CB8AC3E}">
        <p14:creationId xmlns:p14="http://schemas.microsoft.com/office/powerpoint/2010/main" val="8711992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163"/>
            <a:ext cx="7886700" cy="1325563"/>
          </a:xfrm>
        </p:spPr>
        <p:txBody>
          <a:bodyPr/>
          <a:lstStyle/>
          <a:p>
            <a:r>
              <a:rPr lang="en-US" dirty="0"/>
              <a:t>Complication: Context Switching is Expensive</a:t>
            </a:r>
          </a:p>
        </p:txBody>
      </p:sp>
      <p:sp>
        <p:nvSpPr>
          <p:cNvPr id="4" name="Text Placeholder 3"/>
          <p:cNvSpPr>
            <a:spLocks noGrp="1"/>
          </p:cNvSpPr>
          <p:nvPr>
            <p:ph type="body" sz="quarter" idx="11"/>
          </p:nvPr>
        </p:nvSpPr>
        <p:spPr>
          <a:xfrm>
            <a:off x="304800" y="1447800"/>
            <a:ext cx="4953000" cy="2183041"/>
          </a:xfrm>
        </p:spPr>
        <p:txBody>
          <a:bodyPr>
            <a:normAutofit lnSpcReduction="10000"/>
          </a:bodyPr>
          <a:lstStyle/>
          <a:p>
            <a:pPr>
              <a:spcBef>
                <a:spcPts val="600"/>
              </a:spcBef>
            </a:pPr>
            <a:r>
              <a:rPr lang="en-US" sz="1400" b="0" dirty="0"/>
              <a:t>According to the Software Engineering Institute at Carnegie Mellon University, </a:t>
            </a:r>
            <a:r>
              <a:rPr lang="en-US" sz="1400" dirty="0"/>
              <a:t>context switching </a:t>
            </a:r>
            <a:r>
              <a:rPr lang="en-US" sz="1400" b="0" dirty="0"/>
              <a:t>is </a:t>
            </a:r>
            <a:r>
              <a:rPr lang="en-US" sz="1400" dirty="0"/>
              <a:t>extremely expensive. </a:t>
            </a:r>
          </a:p>
          <a:p>
            <a:pPr>
              <a:spcBef>
                <a:spcPts val="600"/>
              </a:spcBef>
            </a:pPr>
            <a:r>
              <a:rPr lang="en-US" sz="1400" b="0" dirty="0"/>
              <a:t>Switching projects results in rapidly diminishing results</a:t>
            </a:r>
          </a:p>
          <a:p>
            <a:pPr>
              <a:spcBef>
                <a:spcPts val="600"/>
              </a:spcBef>
            </a:pPr>
            <a:r>
              <a:rPr lang="en-US" sz="1400" b="0" dirty="0"/>
              <a:t>By implication, engineers manually tracking dependencies and switching to each manual task required for a specific service is similar in its impact on productivity</a:t>
            </a:r>
          </a:p>
          <a:p>
            <a:pPr>
              <a:spcBef>
                <a:spcPts val="600"/>
              </a:spcBef>
            </a:pPr>
            <a:r>
              <a:rPr lang="en-US" sz="1400" b="0" dirty="0"/>
              <a:t>Given that dependencies assignments are clustered with </a:t>
            </a:r>
            <a:r>
              <a:rPr lang="en-US" sz="1400" b="0" dirty="0" err="1"/>
              <a:t>dev</a:t>
            </a:r>
            <a:r>
              <a:rPr lang="en-US" sz="1400" b="0" dirty="0"/>
              <a:t> leads handling 3-7 each, productivity can be heavily impacted</a:t>
            </a:r>
          </a:p>
          <a:p>
            <a:pPr marL="285750" indent="-285750">
              <a:spcBef>
                <a:spcPts val="600"/>
              </a:spcBef>
              <a:buFont typeface="Arial" panose="020B0604020202020204" pitchFamily="34" charset="0"/>
              <a:buChar char="•"/>
            </a:pPr>
            <a:endParaRPr lang="en-US" sz="1600" dirty="0"/>
          </a:p>
          <a:p>
            <a:endParaRPr lang="en-US" sz="1600" dirty="0"/>
          </a:p>
        </p:txBody>
      </p:sp>
      <p:pic>
        <p:nvPicPr>
          <p:cNvPr id="3074" name="Picture 2" descr="C:\Users\plamar\Desktop\first graphic_detrimentaleffectscontex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56659" y="1417686"/>
            <a:ext cx="3861611" cy="208735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plamar\Desktop\secondgraphic_detrimentaleffectscontex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1548" y="3783241"/>
            <a:ext cx="4066437" cy="219807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4419600" y="3953127"/>
            <a:ext cx="4800600" cy="2075788"/>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71450" indent="-171450">
              <a:spcBef>
                <a:spcPts val="600"/>
              </a:spcBef>
              <a:buFont typeface="Arial" charset="0"/>
              <a:buChar char="•"/>
            </a:pPr>
            <a:r>
              <a:rPr lang="en-US" sz="1400" dirty="0">
                <a:solidFill>
                  <a:schemeClr val="tx1"/>
                </a:solidFill>
              </a:rPr>
              <a:t>At 2 different tasks or projects, an engineer is losing 20% of their time to overhead. At 3 overhead jumps to 40%.</a:t>
            </a:r>
          </a:p>
          <a:p>
            <a:pPr marL="171450" indent="-171450">
              <a:spcBef>
                <a:spcPts val="600"/>
              </a:spcBef>
              <a:buFont typeface="Arial" charset="0"/>
              <a:buChar char="•"/>
            </a:pPr>
            <a:r>
              <a:rPr lang="en-US" sz="1400" dirty="0">
                <a:solidFill>
                  <a:schemeClr val="tx1"/>
                </a:solidFill>
              </a:rPr>
              <a:t>Any value over 3 results in losing the majority of a resource’s time to overhead and context switching</a:t>
            </a:r>
          </a:p>
          <a:p>
            <a:pPr marL="171450" indent="-171450">
              <a:spcBef>
                <a:spcPts val="600"/>
              </a:spcBef>
              <a:buFont typeface="Arial" charset="0"/>
              <a:buChar char="•"/>
            </a:pPr>
            <a:r>
              <a:rPr lang="en-US" sz="1400" dirty="0">
                <a:solidFill>
                  <a:schemeClr val="tx1"/>
                </a:solidFill>
              </a:rPr>
              <a:t>Frequently, staff is assigned to multiple projects and jumps between meeting, reporting and development activities</a:t>
            </a:r>
          </a:p>
          <a:p>
            <a:pPr marL="285750" indent="-285750">
              <a:spcBef>
                <a:spcPts val="600"/>
              </a:spcBef>
              <a:buFont typeface="Arial" panose="020B0604020202020204" pitchFamily="34" charset="0"/>
              <a:buChar char="•"/>
            </a:pPr>
            <a:endParaRPr lang="en-US" sz="1200" dirty="0"/>
          </a:p>
          <a:p>
            <a:pPr marL="285750" indent="-285750">
              <a:spcBef>
                <a:spcPts val="600"/>
              </a:spcBef>
              <a:buFont typeface="Arial" panose="020B0604020202020204" pitchFamily="34" charset="0"/>
              <a:buChar char="•"/>
            </a:pPr>
            <a:endParaRPr lang="en-US" sz="1600" dirty="0"/>
          </a:p>
          <a:p>
            <a:endParaRPr lang="en-US" sz="1600" dirty="0"/>
          </a:p>
        </p:txBody>
      </p:sp>
    </p:spTree>
    <p:extLst>
      <p:ext uri="{BB962C8B-B14F-4D97-AF65-F5344CB8AC3E}">
        <p14:creationId xmlns:p14="http://schemas.microsoft.com/office/powerpoint/2010/main" val="5260060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868" y="387696"/>
            <a:ext cx="8396863" cy="670322"/>
          </a:xfrm>
        </p:spPr>
        <p:txBody>
          <a:bodyPr/>
          <a:lstStyle/>
          <a:p>
            <a:r>
              <a:rPr lang="en-US" sz="2400" dirty="0"/>
              <a:t>EXTERNAL BENCHMARKS (Velocity &amp; Stability Metrics) </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Aft>
                <a:spcPts val="300"/>
              </a:spcAft>
            </a:pPr>
            <a:r>
              <a:rPr lang="en-US" sz="950" dirty="0">
                <a:ea typeface="Times New Roman"/>
                <a:cs typeface="Times New Roman"/>
              </a:rPr>
              <a:t> </a:t>
            </a:r>
          </a:p>
          <a:p>
            <a:pPr>
              <a:lnSpc>
                <a:spcPct val="115000"/>
              </a:lnSpc>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8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235" y="170441"/>
            <a:ext cx="8503075" cy="845041"/>
          </a:xfrm>
        </p:spPr>
        <p:txBody>
          <a:bodyPr>
            <a:normAutofit fontScale="90000"/>
          </a:bodyPr>
          <a:lstStyle/>
          <a:p>
            <a:r>
              <a:rPr lang="en-US" dirty="0"/>
              <a:t>Like Inflation, technical debt can be gauged by a basket </a:t>
            </a:r>
            <a:r>
              <a:rPr lang="en-US"/>
              <a:t>of indicators</a:t>
            </a:r>
            <a:endParaRPr lang="en-US" dirty="0"/>
          </a:p>
        </p:txBody>
      </p:sp>
      <p:sp>
        <p:nvSpPr>
          <p:cNvPr id="5" name="Text Placeholder 1"/>
          <p:cNvSpPr txBox="1">
            <a:spLocks/>
          </p:cNvSpPr>
          <p:nvPr/>
        </p:nvSpPr>
        <p:spPr>
          <a:xfrm>
            <a:off x="424296" y="1229696"/>
            <a:ext cx="8353015" cy="75913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0" indent="0" algn="l" defTabSz="914400" rtl="0" eaLnBrk="1" latinLnBrk="0" hangingPunct="1">
              <a:lnSpc>
                <a:spcPct val="95000"/>
              </a:lnSpc>
              <a:spcBef>
                <a:spcPts val="0"/>
              </a:spcBef>
              <a:spcAft>
                <a:spcPts val="600"/>
              </a:spcAft>
              <a:buClr>
                <a:schemeClr val="accent1"/>
              </a:buClr>
              <a:buFont typeface="Arial" panose="020B0604020202020204" pitchFamily="34" charset="0"/>
              <a:buNone/>
              <a:defRPr sz="2000" kern="1200">
                <a:solidFill>
                  <a:schemeClr val="tx1"/>
                </a:solidFill>
                <a:latin typeface="+mn-lt"/>
                <a:ea typeface="+mn-ea"/>
                <a:cs typeface="+mn-cs"/>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lgn="l" defTabSz="914400" rtl="0" eaLnBrk="1" latinLnBrk="0" hangingPunct="1">
              <a:lnSpc>
                <a:spcPct val="95000"/>
              </a:lnSpc>
              <a:spcBef>
                <a:spcPts val="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4pPr>
            <a:lvl5pPr marL="403225" indent="-171450"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If a theoretical </a:t>
            </a:r>
            <a:r>
              <a:rPr lang="en-US" b="1" dirty="0"/>
              <a:t>team</a:t>
            </a:r>
            <a:r>
              <a:rPr lang="en-US" dirty="0"/>
              <a:t> spent </a:t>
            </a:r>
            <a:r>
              <a:rPr lang="en-US" b="1" dirty="0"/>
              <a:t>zero time</a:t>
            </a:r>
            <a:r>
              <a:rPr lang="en-US" dirty="0"/>
              <a:t> addressing </a:t>
            </a:r>
            <a:r>
              <a:rPr lang="en-US" b="1" dirty="0"/>
              <a:t>technical debt</a:t>
            </a:r>
            <a:r>
              <a:rPr lang="en-US" dirty="0"/>
              <a:t>, we would expect these </a:t>
            </a:r>
            <a:r>
              <a:rPr lang="en-US" b="1" dirty="0"/>
              <a:t>thresholds</a:t>
            </a:r>
            <a:r>
              <a:rPr lang="en-US" dirty="0"/>
              <a:t> to be crossed</a:t>
            </a:r>
          </a:p>
          <a:p>
            <a:pPr marL="285750" lvl="1" indent="-285750">
              <a:buFont typeface="Arial" charset="0"/>
              <a:buChar char="•"/>
            </a:pPr>
            <a:endParaRPr lang="en-US" sz="16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6" name="TextBox 5"/>
          <p:cNvSpPr txBox="1"/>
          <p:nvPr/>
        </p:nvSpPr>
        <p:spPr>
          <a:xfrm>
            <a:off x="5181821" y="1976526"/>
            <a:ext cx="3158490" cy="3046988"/>
          </a:xfrm>
          <a:prstGeom prst="rect">
            <a:avLst/>
          </a:prstGeom>
          <a:noFill/>
        </p:spPr>
        <p:txBody>
          <a:bodyPr wrap="square" rtlCol="0">
            <a:spAutoFit/>
          </a:bodyPr>
          <a:lstStyle/>
          <a:p>
            <a:r>
              <a:rPr lang="en-US" sz="1600" dirty="0"/>
              <a:t>Code Velocity</a:t>
            </a:r>
          </a:p>
          <a:p>
            <a:pPr marL="285750" lvl="1" indent="-285750">
              <a:buFont typeface="Arial" charset="0"/>
              <a:buChar char="•"/>
            </a:pPr>
            <a:r>
              <a:rPr lang="en-US" sz="1600" dirty="0"/>
              <a:t>Lead (Cycle) time &lt;= 6 weeks</a:t>
            </a:r>
          </a:p>
          <a:p>
            <a:pPr marL="285750" lvl="1" indent="-285750">
              <a:buFont typeface="Arial" charset="0"/>
              <a:buChar char="•"/>
            </a:pPr>
            <a:r>
              <a:rPr lang="en-US" sz="1600" dirty="0"/>
              <a:t>Deployments per month &gt;= 2</a:t>
            </a:r>
          </a:p>
          <a:p>
            <a:pPr marL="285750" lvl="1" indent="-285750">
              <a:buFont typeface="Arial" charset="0"/>
              <a:buChar char="•"/>
            </a:pPr>
            <a:endParaRPr lang="en-US" sz="1600" dirty="0"/>
          </a:p>
          <a:p>
            <a:r>
              <a:rPr lang="en-US" sz="1600" dirty="0"/>
              <a:t>Code Stability</a:t>
            </a:r>
          </a:p>
          <a:p>
            <a:pPr marL="285750" lvl="1" indent="-285750">
              <a:buFont typeface="Arial" charset="0"/>
              <a:buChar char="•"/>
            </a:pPr>
            <a:r>
              <a:rPr lang="en-US" sz="1600" dirty="0"/>
              <a:t>Uptime &gt;= 99.9 %</a:t>
            </a:r>
          </a:p>
          <a:p>
            <a:pPr marL="285750" lvl="1" indent="-285750">
              <a:buFont typeface="Arial" charset="0"/>
              <a:buChar char="•"/>
            </a:pPr>
            <a:r>
              <a:rPr lang="en-US" sz="1600" dirty="0"/>
              <a:t>Mean Time To Recovery &lt;= 4 hours</a:t>
            </a:r>
          </a:p>
          <a:p>
            <a:pPr marL="285750" lvl="1" indent="-285750">
              <a:buFont typeface="Arial" charset="0"/>
              <a:buChar char="•"/>
            </a:pPr>
            <a:endParaRPr lang="en-US" sz="1600" dirty="0"/>
          </a:p>
          <a:p>
            <a:pPr marL="0" lvl="1"/>
            <a:r>
              <a:rPr lang="en-US" sz="1600" dirty="0"/>
              <a:t>Tests</a:t>
            </a:r>
          </a:p>
          <a:p>
            <a:pPr marL="285750" lvl="1" indent="-285750">
              <a:buFont typeface="Arial" charset="0"/>
              <a:buChar char="•"/>
            </a:pPr>
            <a:r>
              <a:rPr lang="en-US" sz="1600" dirty="0"/>
              <a:t>Unit Coverage &gt;= 80%</a:t>
            </a:r>
          </a:p>
          <a:p>
            <a:pPr marL="285750" lvl="1" indent="-285750">
              <a:buFont typeface="Arial" charset="0"/>
              <a:buChar char="•"/>
            </a:pPr>
            <a:endParaRPr lang="en-US" sz="1600" dirty="0"/>
          </a:p>
        </p:txBody>
      </p:sp>
      <p:sp>
        <p:nvSpPr>
          <p:cNvPr id="7" name="TextBox 6"/>
          <p:cNvSpPr txBox="1"/>
          <p:nvPr/>
        </p:nvSpPr>
        <p:spPr>
          <a:xfrm>
            <a:off x="251475" y="1980623"/>
            <a:ext cx="4493346" cy="3046988"/>
          </a:xfrm>
          <a:prstGeom prst="rect">
            <a:avLst/>
          </a:prstGeom>
          <a:noFill/>
        </p:spPr>
        <p:txBody>
          <a:bodyPr wrap="square" rtlCol="0">
            <a:spAutoFit/>
          </a:bodyPr>
          <a:lstStyle/>
          <a:p>
            <a:r>
              <a:rPr lang="en-US" sz="1600" dirty="0"/>
              <a:t>Static Code Metrics</a:t>
            </a:r>
          </a:p>
          <a:p>
            <a:pPr marL="342900" lvl="1" indent="-342900">
              <a:buFont typeface="Arial" panose="020B0604020202020204" pitchFamily="34" charset="0"/>
              <a:buChar char="•"/>
            </a:pPr>
            <a:r>
              <a:rPr lang="en-US" sz="1600" dirty="0"/>
              <a:t>Code Complexity  =&lt;20 lines per method </a:t>
            </a:r>
          </a:p>
          <a:p>
            <a:pPr marL="342900" lvl="1" indent="-342900">
              <a:buFont typeface="Arial" panose="020B0604020202020204" pitchFamily="34" charset="0"/>
              <a:buChar char="•"/>
            </a:pPr>
            <a:r>
              <a:rPr lang="en-US" sz="1600" dirty="0"/>
              <a:t>Cyclomatic Complexity  =&lt;1-5 paths</a:t>
            </a:r>
          </a:p>
          <a:p>
            <a:pPr marL="342900" lvl="1" indent="-342900">
              <a:buFont typeface="Arial" panose="020B0604020202020204" pitchFamily="34" charset="0"/>
              <a:buChar char="•"/>
            </a:pPr>
            <a:r>
              <a:rPr lang="en-US" sz="1600" dirty="0"/>
              <a:t>Coupling =&lt; 9</a:t>
            </a:r>
          </a:p>
          <a:p>
            <a:pPr marL="342900" lvl="1" indent="-342900">
              <a:buFont typeface="Arial" panose="020B0604020202020204" pitchFamily="34" charset="0"/>
              <a:buChar char="•"/>
            </a:pPr>
            <a:r>
              <a:rPr lang="en-US" sz="1600" dirty="0"/>
              <a:t>Inheritance =&lt; 6</a:t>
            </a:r>
          </a:p>
          <a:p>
            <a:pPr marL="342900" lvl="1" indent="-342900">
              <a:buFont typeface="Arial" panose="020B0604020202020204" pitchFamily="34" charset="0"/>
              <a:buChar char="•"/>
            </a:pPr>
            <a:endParaRPr lang="en-US" sz="1600" dirty="0"/>
          </a:p>
          <a:p>
            <a:r>
              <a:rPr lang="en-US" sz="1600" dirty="0"/>
              <a:t>Security Vulnerabilities</a:t>
            </a:r>
          </a:p>
          <a:p>
            <a:pPr marL="285750" lvl="1" indent="-285750">
              <a:buFont typeface="Arial" charset="0"/>
              <a:buChar char="•"/>
            </a:pPr>
            <a:r>
              <a:rPr lang="en-US" sz="1600" dirty="0"/>
              <a:t>Critical =&lt; 0 fix immediately</a:t>
            </a:r>
          </a:p>
          <a:p>
            <a:pPr marL="285750" lvl="1" indent="-285750">
              <a:buFont typeface="Arial" charset="0"/>
              <a:buChar char="•"/>
            </a:pPr>
            <a:r>
              <a:rPr lang="en-US" sz="1600" dirty="0"/>
              <a:t>Med/Low =&lt; fix within 30 days</a:t>
            </a:r>
          </a:p>
          <a:p>
            <a:pPr marL="285750" lvl="1" indent="-285750">
              <a:buFont typeface="Arial" charset="0"/>
              <a:buChar char="•"/>
            </a:pPr>
            <a:endParaRPr lang="en-US" sz="1600" dirty="0"/>
          </a:p>
          <a:p>
            <a:pPr marL="0" lvl="1"/>
            <a:r>
              <a:rPr lang="en-US" sz="1600" dirty="0"/>
              <a:t>Open Defects</a:t>
            </a:r>
          </a:p>
          <a:p>
            <a:pPr marL="285750" lvl="1" indent="-285750">
              <a:buFont typeface="Arial" charset="0"/>
              <a:buChar char="•"/>
            </a:pPr>
            <a:r>
              <a:rPr lang="en-US" sz="1600" dirty="0"/>
              <a:t>Average time open &lt;= 30 days</a:t>
            </a:r>
          </a:p>
        </p:txBody>
      </p:sp>
    </p:spTree>
    <p:extLst>
      <p:ext uri="{BB962C8B-B14F-4D97-AF65-F5344CB8AC3E}">
        <p14:creationId xmlns:p14="http://schemas.microsoft.com/office/powerpoint/2010/main" val="16478701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 Definition of Done</a:t>
            </a:r>
          </a:p>
        </p:txBody>
      </p:sp>
      <p:sp>
        <p:nvSpPr>
          <p:cNvPr id="3" name="Content Placeholder 2"/>
          <p:cNvSpPr>
            <a:spLocks noGrp="1"/>
          </p:cNvSpPr>
          <p:nvPr>
            <p:ph idx="1"/>
          </p:nvPr>
        </p:nvSpPr>
        <p:spPr/>
        <p:txBody>
          <a:bodyPr>
            <a:normAutofit/>
          </a:bodyPr>
          <a:lstStyle/>
          <a:p>
            <a:pPr marL="342900" indent="-342900">
              <a:spcBef>
                <a:spcPts val="600"/>
              </a:spcBef>
              <a:buFont typeface="Arial" panose="020B0604020202020204" pitchFamily="34" charset="0"/>
              <a:buChar char="•"/>
            </a:pPr>
            <a:r>
              <a:rPr lang="en-US" sz="2200" b="0" dirty="0"/>
              <a:t>Can be deployed, replaced, and upgraded independently (Services are autonomous, loosely coupled)</a:t>
            </a:r>
          </a:p>
          <a:p>
            <a:pPr marL="342900" indent="-342900">
              <a:spcBef>
                <a:spcPts val="600"/>
              </a:spcBef>
              <a:buFont typeface="Arial" panose="020B0604020202020204" pitchFamily="34" charset="0"/>
              <a:buChar char="•"/>
            </a:pPr>
            <a:r>
              <a:rPr lang="en-US" sz="2200" b="0" dirty="0"/>
              <a:t>Published service interface (Services are discoverable)</a:t>
            </a:r>
          </a:p>
          <a:p>
            <a:pPr marL="342900" indent="-342900">
              <a:spcBef>
                <a:spcPts val="600"/>
              </a:spcBef>
              <a:buFont typeface="Arial" panose="020B0604020202020204" pitchFamily="34" charset="0"/>
              <a:buChar char="•"/>
            </a:pPr>
            <a:r>
              <a:rPr lang="en-US" sz="2200" b="0" dirty="0"/>
              <a:t>Bounded Context (Specific responsibility enforced by explicit boundaries)</a:t>
            </a:r>
          </a:p>
          <a:p>
            <a:pPr marL="342900" indent="-342900">
              <a:spcBef>
                <a:spcPts val="600"/>
              </a:spcBef>
              <a:buFont typeface="Arial" panose="020B0604020202020204" pitchFamily="34" charset="0"/>
              <a:buChar char="•"/>
            </a:pPr>
            <a:r>
              <a:rPr lang="en-US" sz="2200" b="0" dirty="0"/>
              <a:t>Externally accessible API</a:t>
            </a:r>
          </a:p>
          <a:p>
            <a:pPr marL="741363" lvl="1" indent="-342900">
              <a:spcBef>
                <a:spcPts val="600"/>
              </a:spcBef>
            </a:pPr>
            <a:r>
              <a:rPr lang="en-US" sz="1800" b="0" dirty="0"/>
              <a:t>No other forms of communication allowed, no tickets, direct linking, reads of data stores, no back doors, only service interface calls over the network</a:t>
            </a:r>
          </a:p>
          <a:p>
            <a:pPr marL="342900" indent="-342900">
              <a:spcBef>
                <a:spcPts val="600"/>
              </a:spcBef>
              <a:buFont typeface="Arial" panose="020B0604020202020204" pitchFamily="34" charset="0"/>
              <a:buChar char="•"/>
            </a:pPr>
            <a:endParaRPr lang="en-US" dirty="0"/>
          </a:p>
          <a:p>
            <a:pPr marL="342900" indent="-342900">
              <a:spcBef>
                <a:spcPts val="600"/>
              </a:spcBef>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6462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Microservices in Netflix</a:t>
            </a:r>
          </a:p>
          <a:p>
            <a:pPr lvl="1"/>
            <a:r>
              <a:rPr lang="en-US" dirty="0"/>
              <a:t>By Josh Evans (Director of Operational </a:t>
            </a:r>
            <a:r>
              <a:rPr lang="en-US" dirty="0" err="1"/>
              <a:t>Engg</a:t>
            </a:r>
            <a:r>
              <a:rPr lang="en-US" dirty="0"/>
              <a:t>.)</a:t>
            </a:r>
          </a:p>
          <a:p>
            <a:pPr lvl="1"/>
            <a:r>
              <a:rPr lang="en-US" dirty="0"/>
              <a:t>At </a:t>
            </a:r>
            <a:r>
              <a:rPr lang="en-US" dirty="0" err="1"/>
              <a:t>Qcon</a:t>
            </a:r>
            <a:r>
              <a:rPr lang="en-US" dirty="0"/>
              <a:t>, San Francisco, 2016</a:t>
            </a:r>
          </a:p>
          <a:p>
            <a:pPr lvl="1"/>
            <a:endParaRPr lang="en-US" dirty="0"/>
          </a:p>
          <a:p>
            <a:pPr marL="457200" lvl="1" indent="0">
              <a:buNone/>
            </a:pPr>
            <a:r>
              <a:rPr lang="en-US" sz="2400" dirty="0">
                <a:hlinkClick r:id="rId3"/>
              </a:rPr>
              <a:t>https://www.youtube.com/watch?v=CZ3wIuvmHeM</a:t>
            </a: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30487870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825" y="1038225"/>
            <a:ext cx="8134350" cy="4781550"/>
          </a:xfrm>
          <a:prstGeom prst="rect">
            <a:avLst/>
          </a:prstGeom>
        </p:spPr>
      </p:pic>
      <p:sp>
        <p:nvSpPr>
          <p:cNvPr id="2" name="TextBox 1">
            <a:extLst>
              <a:ext uri="{FF2B5EF4-FFF2-40B4-BE49-F238E27FC236}">
                <a16:creationId xmlns:a16="http://schemas.microsoft.com/office/drawing/2014/main" id="{8117B769-1CC1-4CCA-BB95-6C1826545688}"/>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14586179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0537" y="1004887"/>
            <a:ext cx="8162925" cy="4848225"/>
          </a:xfrm>
          <a:prstGeom prst="rect">
            <a:avLst/>
          </a:prstGeom>
        </p:spPr>
      </p:pic>
      <p:sp>
        <p:nvSpPr>
          <p:cNvPr id="3" name="TextBox 2">
            <a:extLst>
              <a:ext uri="{FF2B5EF4-FFF2-40B4-BE49-F238E27FC236}">
                <a16:creationId xmlns:a16="http://schemas.microsoft.com/office/drawing/2014/main" id="{1B0C2E4E-9F0B-4E41-9655-B0F1C0FA98B3}"/>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21410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7886700" cy="3657600"/>
          </a:xfrm>
        </p:spPr>
        <p:txBody>
          <a:bodyPr>
            <a:normAutofit/>
          </a:bodyPr>
          <a:lstStyle/>
          <a:p>
            <a:r>
              <a:rPr lang="en-US" sz="2800" b="0" dirty="0"/>
              <a:t>ELB</a:t>
            </a:r>
          </a:p>
          <a:p>
            <a:r>
              <a:rPr lang="en-US" sz="2800" b="0" dirty="0"/>
              <a:t>Dependencies</a:t>
            </a:r>
          </a:p>
          <a:p>
            <a:r>
              <a:rPr lang="en-US" sz="2800" b="0" dirty="0"/>
              <a:t>Eventual consistency, CAP</a:t>
            </a:r>
          </a:p>
          <a:p>
            <a:r>
              <a:rPr lang="en-US" sz="2800" b="0" dirty="0"/>
              <a:t>Circuit breakers</a:t>
            </a:r>
          </a:p>
          <a:p>
            <a:r>
              <a:rPr lang="en-US" sz="2800" b="0" dirty="0"/>
              <a:t>Workload partitioning</a:t>
            </a:r>
          </a:p>
          <a:p>
            <a:r>
              <a:rPr lang="en-US" sz="2800" b="0" dirty="0"/>
              <a:t>Auto-scaling</a:t>
            </a:r>
          </a:p>
          <a:p>
            <a:r>
              <a:rPr lang="en-US" sz="2800" b="0" dirty="0"/>
              <a:t>Multi-region failure strategy</a:t>
            </a:r>
          </a:p>
          <a:p>
            <a:pPr marL="0" indent="0">
              <a:buNone/>
            </a:pPr>
            <a:endParaRPr lang="en-US" sz="2200" dirty="0"/>
          </a:p>
          <a:p>
            <a:endParaRPr lang="en-US" dirty="0"/>
          </a:p>
        </p:txBody>
      </p:sp>
      <p:sp>
        <p:nvSpPr>
          <p:cNvPr id="4" name="TextBox 3">
            <a:extLst>
              <a:ext uri="{FF2B5EF4-FFF2-40B4-BE49-F238E27FC236}">
                <a16:creationId xmlns:a16="http://schemas.microsoft.com/office/drawing/2014/main" id="{755CEB63-CE44-4E9E-B2CA-837BEE849850}"/>
              </a:ext>
            </a:extLst>
          </p:cNvPr>
          <p:cNvSpPr txBox="1"/>
          <p:nvPr/>
        </p:nvSpPr>
        <p:spPr>
          <a:xfrm>
            <a:off x="609600" y="304800"/>
            <a:ext cx="4679551" cy="646331"/>
          </a:xfrm>
          <a:prstGeom prst="rect">
            <a:avLst/>
          </a:prstGeom>
          <a:noFill/>
        </p:spPr>
        <p:txBody>
          <a:bodyPr wrap="none" rtlCol="0">
            <a:spAutoFit/>
          </a:bodyPr>
          <a:lstStyle/>
          <a:p>
            <a:r>
              <a:rPr lang="en-US" sz="3600" b="1" dirty="0">
                <a:solidFill>
                  <a:schemeClr val="accent3"/>
                </a:solidFill>
                <a:latin typeface="+mn-lt"/>
              </a:rPr>
              <a:t>Microservices in Netflix</a:t>
            </a:r>
          </a:p>
        </p:txBody>
      </p:sp>
    </p:spTree>
    <p:extLst>
      <p:ext uri="{BB962C8B-B14F-4D97-AF65-F5344CB8AC3E}">
        <p14:creationId xmlns:p14="http://schemas.microsoft.com/office/powerpoint/2010/main" val="35327295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Microservices in </a:t>
            </a:r>
            <a:r>
              <a:rPr lang="en-US" dirty="0" err="1"/>
              <a:t>Couchbase</a:t>
            </a:r>
            <a:endParaRPr lang="en-US" dirty="0"/>
          </a:p>
          <a:p>
            <a:pPr lvl="1"/>
            <a:r>
              <a:rPr lang="en-US" dirty="0"/>
              <a:t>By Arun Gupta (VP </a:t>
            </a:r>
            <a:r>
              <a:rPr lang="en-US" dirty="0" err="1"/>
              <a:t>Engg</a:t>
            </a:r>
            <a:r>
              <a:rPr lang="en-US" dirty="0"/>
              <a:t>.)</a:t>
            </a:r>
          </a:p>
          <a:p>
            <a:pPr lvl="1"/>
            <a:r>
              <a:rPr lang="en-US" dirty="0"/>
              <a:t>At </a:t>
            </a:r>
            <a:r>
              <a:rPr lang="en-US" dirty="0" err="1"/>
              <a:t>Devoxx</a:t>
            </a:r>
            <a:r>
              <a:rPr lang="en-US" dirty="0"/>
              <a:t>, Belgium, 2015</a:t>
            </a:r>
          </a:p>
          <a:p>
            <a:pPr lvl="1"/>
            <a:endParaRPr lang="en-US" dirty="0"/>
          </a:p>
          <a:p>
            <a:pPr marL="457200" lvl="1" indent="0">
              <a:buNone/>
            </a:pPr>
            <a:r>
              <a:rPr lang="en-US" sz="2400" dirty="0">
                <a:hlinkClick r:id="rId3"/>
              </a:rPr>
              <a:t>https://www.youtube.com/watch?v=iJVW7v8O9BU</a:t>
            </a:r>
            <a:endParaRPr lang="en-US" sz="2400" dirty="0"/>
          </a:p>
          <a:p>
            <a:pPr marL="457200" lvl="1" indent="0">
              <a:buNone/>
            </a:pPr>
            <a:endParaRPr lang="en-US" sz="2400" dirty="0"/>
          </a:p>
          <a:p>
            <a:pPr marL="457200" lvl="1" indent="0">
              <a:buNone/>
            </a:pPr>
            <a:endParaRPr lang="en-US" sz="2400" dirty="0"/>
          </a:p>
          <a:p>
            <a:pPr lvl="1"/>
            <a:endParaRPr lang="en-US" dirty="0"/>
          </a:p>
        </p:txBody>
      </p:sp>
    </p:spTree>
    <p:extLst>
      <p:ext uri="{BB962C8B-B14F-4D97-AF65-F5344CB8AC3E}">
        <p14:creationId xmlns:p14="http://schemas.microsoft.com/office/powerpoint/2010/main" val="12732371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6750" y="1243012"/>
            <a:ext cx="7810500" cy="4371975"/>
          </a:xfrm>
          <a:prstGeom prst="rect">
            <a:avLst/>
          </a:prstGeom>
        </p:spPr>
      </p:pic>
      <p:sp>
        <p:nvSpPr>
          <p:cNvPr id="3" name="TextBox 2">
            <a:extLst>
              <a:ext uri="{FF2B5EF4-FFF2-40B4-BE49-F238E27FC236}">
                <a16:creationId xmlns:a16="http://schemas.microsoft.com/office/drawing/2014/main" id="{1E9ED36E-2C10-4FF0-8F6A-AB437C8A68E3}"/>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42088628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219200"/>
            <a:ext cx="7490876" cy="3624262"/>
          </a:xfrm>
          <a:prstGeom prst="rect">
            <a:avLst/>
          </a:prstGeom>
        </p:spPr>
      </p:pic>
      <p:sp>
        <p:nvSpPr>
          <p:cNvPr id="3" name="TextBox 2">
            <a:extLst>
              <a:ext uri="{FF2B5EF4-FFF2-40B4-BE49-F238E27FC236}">
                <a16:creationId xmlns:a16="http://schemas.microsoft.com/office/drawing/2014/main" id="{9C0C2116-D5B1-48A9-9620-33FACD5FC8E7}"/>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60894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163"/>
            <a:ext cx="7886700" cy="1325563"/>
          </a:xfrm>
        </p:spPr>
        <p:txBody>
          <a:bodyPr/>
          <a:lstStyle/>
          <a:p>
            <a:r>
              <a:rPr lang="en-US" dirty="0"/>
              <a:t>Complication: Context Switching is Expensive</a:t>
            </a:r>
          </a:p>
        </p:txBody>
      </p:sp>
      <p:pic>
        <p:nvPicPr>
          <p:cNvPr id="8" name="Picture 7"/>
          <p:cNvPicPr>
            <a:picLocks noChangeAspect="1"/>
          </p:cNvPicPr>
          <p:nvPr/>
        </p:nvPicPr>
        <p:blipFill>
          <a:blip r:embed="rId3"/>
          <a:stretch>
            <a:fillRect/>
          </a:stretch>
        </p:blipFill>
        <p:spPr>
          <a:xfrm>
            <a:off x="138112" y="1600200"/>
            <a:ext cx="8867775" cy="1762125"/>
          </a:xfrm>
          <a:prstGeom prst="rect">
            <a:avLst/>
          </a:prstGeom>
        </p:spPr>
      </p:pic>
      <p:pic>
        <p:nvPicPr>
          <p:cNvPr id="9" name="Picture 8"/>
          <p:cNvPicPr>
            <a:picLocks noChangeAspect="1"/>
          </p:cNvPicPr>
          <p:nvPr/>
        </p:nvPicPr>
        <p:blipFill>
          <a:blip r:embed="rId4"/>
          <a:stretch>
            <a:fillRect/>
          </a:stretch>
        </p:blipFill>
        <p:spPr>
          <a:xfrm>
            <a:off x="235743" y="3886200"/>
            <a:ext cx="8672512" cy="1442803"/>
          </a:xfrm>
          <a:prstGeom prst="rect">
            <a:avLst/>
          </a:prstGeom>
        </p:spPr>
      </p:pic>
    </p:spTree>
    <p:extLst>
      <p:ext uri="{BB962C8B-B14F-4D97-AF65-F5344CB8AC3E}">
        <p14:creationId xmlns:p14="http://schemas.microsoft.com/office/powerpoint/2010/main" val="151870876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0" y="1143000"/>
            <a:ext cx="7781925" cy="4400550"/>
          </a:xfrm>
          <a:prstGeom prst="rect">
            <a:avLst/>
          </a:prstGeom>
        </p:spPr>
      </p:pic>
      <p:sp>
        <p:nvSpPr>
          <p:cNvPr id="3" name="TextBox 2">
            <a:extLst>
              <a:ext uri="{FF2B5EF4-FFF2-40B4-BE49-F238E27FC236}">
                <a16:creationId xmlns:a16="http://schemas.microsoft.com/office/drawing/2014/main" id="{1841C615-D810-4B17-A008-5282EA3771DE}"/>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3124363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143000"/>
            <a:ext cx="7753350" cy="4381500"/>
          </a:xfrm>
          <a:prstGeom prst="rect">
            <a:avLst/>
          </a:prstGeom>
        </p:spPr>
      </p:pic>
      <p:sp>
        <p:nvSpPr>
          <p:cNvPr id="3" name="TextBox 2">
            <a:extLst>
              <a:ext uri="{FF2B5EF4-FFF2-40B4-BE49-F238E27FC236}">
                <a16:creationId xmlns:a16="http://schemas.microsoft.com/office/drawing/2014/main" id="{6D2DCD9D-7786-4B12-B6E8-51D82C1FA990}"/>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19568865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24001"/>
            <a:ext cx="7886700" cy="2514600"/>
          </a:xfrm>
        </p:spPr>
        <p:txBody>
          <a:bodyPr>
            <a:normAutofit/>
          </a:bodyPr>
          <a:lstStyle/>
          <a:p>
            <a:r>
              <a:rPr lang="en-US" sz="2400" b="0" dirty="0"/>
              <a:t>Microservices architecture and Design patterns</a:t>
            </a:r>
          </a:p>
          <a:p>
            <a:r>
              <a:rPr lang="en-US" sz="2400" b="0" dirty="0"/>
              <a:t>An example (in Java EE), for a shopping cart application. </a:t>
            </a:r>
          </a:p>
          <a:p>
            <a:pPr lvl="1"/>
            <a:r>
              <a:rPr lang="en-US" sz="2400" b="0" dirty="0"/>
              <a:t>Monolithic </a:t>
            </a:r>
            <a:r>
              <a:rPr lang="en-US" sz="2400" b="0" dirty="0">
                <a:sym typeface="Wingdings" panose="05000000000000000000" pitchFamily="2" charset="2"/>
              </a:rPr>
              <a:t> Microservices concept and code</a:t>
            </a:r>
          </a:p>
          <a:p>
            <a:r>
              <a:rPr lang="en-US" sz="2400" b="0" dirty="0"/>
              <a:t>Service Registry: </a:t>
            </a:r>
            <a:r>
              <a:rPr lang="en-US" sz="2400" b="0" dirty="0" err="1"/>
              <a:t>FixedURI</a:t>
            </a:r>
            <a:r>
              <a:rPr lang="en-US" sz="2400" b="0" dirty="0"/>
              <a:t>, Zookeeper</a:t>
            </a:r>
          </a:p>
          <a:p>
            <a:r>
              <a:rPr lang="en-US" sz="2400" b="0" dirty="0"/>
              <a:t>Event Sourcing, CQRS</a:t>
            </a:r>
          </a:p>
          <a:p>
            <a:endParaRPr lang="en-US" sz="2400" b="0" dirty="0"/>
          </a:p>
        </p:txBody>
      </p:sp>
      <p:sp>
        <p:nvSpPr>
          <p:cNvPr id="4" name="TextBox 3">
            <a:extLst>
              <a:ext uri="{FF2B5EF4-FFF2-40B4-BE49-F238E27FC236}">
                <a16:creationId xmlns:a16="http://schemas.microsoft.com/office/drawing/2014/main" id="{8D6D5E7F-F9B8-4F20-9C38-8FC6F588BED1}"/>
              </a:ext>
            </a:extLst>
          </p:cNvPr>
          <p:cNvSpPr txBox="1"/>
          <p:nvPr/>
        </p:nvSpPr>
        <p:spPr>
          <a:xfrm>
            <a:off x="609600" y="304800"/>
            <a:ext cx="5476179" cy="646331"/>
          </a:xfrm>
          <a:prstGeom prst="rect">
            <a:avLst/>
          </a:prstGeom>
          <a:noFill/>
        </p:spPr>
        <p:txBody>
          <a:bodyPr wrap="none" rtlCol="0">
            <a:spAutoFit/>
          </a:bodyPr>
          <a:lstStyle/>
          <a:p>
            <a:r>
              <a:rPr lang="en-US" sz="3600" b="1" dirty="0">
                <a:solidFill>
                  <a:schemeClr val="accent3"/>
                </a:solidFill>
                <a:latin typeface="+mn-lt"/>
              </a:rPr>
              <a:t>Microservices in Couchbase</a:t>
            </a:r>
          </a:p>
        </p:txBody>
      </p:sp>
    </p:spTree>
    <p:extLst>
      <p:ext uri="{BB962C8B-B14F-4D97-AF65-F5344CB8AC3E}">
        <p14:creationId xmlns:p14="http://schemas.microsoft.com/office/powerpoint/2010/main" val="206942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76907"/>
            <a:ext cx="8229600" cy="1523293"/>
          </a:xfrm>
        </p:spPr>
        <p:txBody>
          <a:bodyPr>
            <a:normAutofit/>
          </a:bodyPr>
          <a:lstStyle/>
          <a:p>
            <a:r>
              <a:rPr lang="en-US" sz="4800" dirty="0">
                <a:solidFill>
                  <a:schemeClr val="bg1">
                    <a:lumMod val="65000"/>
                  </a:schemeClr>
                </a:solidFill>
              </a:rPr>
              <a:t>Part 2:</a:t>
            </a:r>
            <a:br>
              <a:rPr lang="en-US" sz="4800" dirty="0"/>
            </a:br>
            <a:r>
              <a:rPr lang="en-US" sz="4800" dirty="0"/>
              <a:t>Microservices in Development</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1920" y="1616826"/>
            <a:ext cx="5167079" cy="44029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460788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76907"/>
            <a:ext cx="8229600" cy="1523293"/>
          </a:xfrm>
        </p:spPr>
        <p:txBody>
          <a:bodyPr>
            <a:normAutofit/>
          </a:bodyPr>
          <a:lstStyle/>
          <a:p>
            <a:r>
              <a:rPr lang="en-US" sz="4800" dirty="0">
                <a:solidFill>
                  <a:schemeClr val="bg1">
                    <a:lumMod val="65000"/>
                  </a:schemeClr>
                </a:solidFill>
              </a:rPr>
              <a:t>Part 2:</a:t>
            </a:r>
            <a:br>
              <a:rPr lang="en-US" sz="4800" dirty="0"/>
            </a:br>
            <a:r>
              <a:rPr lang="en-US" sz="4800" dirty="0" err="1"/>
              <a:t>Microservices</a:t>
            </a:r>
            <a:r>
              <a:rPr lang="en-US" sz="4800" dirty="0"/>
              <a:t> in Development</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1920" y="1616826"/>
            <a:ext cx="5167079" cy="44029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58939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Optimize for Time to Value</a:t>
            </a:r>
          </a:p>
        </p:txBody>
      </p:sp>
      <p:sp>
        <p:nvSpPr>
          <p:cNvPr id="6" name="Content Placeholder 5"/>
          <p:cNvSpPr txBox="1">
            <a:spLocks/>
          </p:cNvSpPr>
          <p:nvPr/>
        </p:nvSpPr>
        <p:spPr>
          <a:xfrm>
            <a:off x="762000" y="2628047"/>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i="1" dirty="0">
                <a:solidFill>
                  <a:srgbClr val="E87722"/>
                </a:solidFill>
                <a:latin typeface="+mn-lt"/>
              </a:rPr>
              <a:t>“Today, when organizations measure and optimize their activities, time to value is becoming a dominant metric”</a:t>
            </a:r>
            <a:br>
              <a:rPr lang="en-US" sz="2400" i="1" dirty="0">
                <a:solidFill>
                  <a:srgbClr val="E87722"/>
                </a:solidFill>
                <a:latin typeface="+mn-lt"/>
              </a:rPr>
            </a:br>
            <a:endParaRPr lang="en-US" sz="2400" dirty="0">
              <a:solidFill>
                <a:srgbClr val="E87722"/>
              </a:solidFill>
              <a:latin typeface="+mn-lt"/>
            </a:endParaRPr>
          </a:p>
          <a:p>
            <a:pPr marL="0" indent="0" algn="r" defTabSz="1219170">
              <a:lnSpc>
                <a:spcPct val="100000"/>
              </a:lnSpc>
              <a:spcBef>
                <a:spcPts val="0"/>
              </a:spcBef>
              <a:spcAft>
                <a:spcPts val="0"/>
              </a:spcAft>
              <a:buNone/>
            </a:pPr>
            <a:r>
              <a:rPr lang="en-US" sz="1200" dirty="0">
                <a:solidFill>
                  <a:schemeClr val="accent4"/>
                </a:solidFill>
                <a:latin typeface="+mn-lt"/>
              </a:rPr>
              <a:t> –Adrian Cockcroft, </a:t>
            </a:r>
            <a:r>
              <a:rPr lang="en-US" sz="1200" dirty="0" err="1">
                <a:solidFill>
                  <a:schemeClr val="accent4"/>
                </a:solidFill>
                <a:latin typeface="+mn-lt"/>
              </a:rPr>
              <a:t>Devops</a:t>
            </a:r>
            <a:r>
              <a:rPr lang="en-US" sz="1200" dirty="0">
                <a:solidFill>
                  <a:schemeClr val="accent4"/>
                </a:solidFill>
                <a:latin typeface="+mn-lt"/>
              </a:rPr>
              <a:t> thought leader </a:t>
            </a:r>
            <a:r>
              <a:rPr lang="en-US" sz="1200" dirty="0" err="1">
                <a:solidFill>
                  <a:schemeClr val="accent4"/>
                </a:solidFill>
                <a:latin typeface="+mn-lt"/>
              </a:rPr>
              <a:t>reknown</a:t>
            </a:r>
            <a:r>
              <a:rPr lang="en-US" sz="1200" dirty="0">
                <a:solidFill>
                  <a:schemeClr val="accent4"/>
                </a:solidFill>
                <a:latin typeface="+mn-lt"/>
              </a:rPr>
              <a:t> for architecture work at Netflix and VP of AWS</a:t>
            </a:r>
          </a:p>
          <a:p>
            <a:pPr marL="0" indent="0" algn="r" defTabSz="1219170">
              <a:lnSpc>
                <a:spcPct val="100000"/>
              </a:lnSpc>
              <a:spcBef>
                <a:spcPts val="0"/>
              </a:spcBef>
              <a:spcAft>
                <a:spcPts val="0"/>
              </a:spcAft>
              <a:buNone/>
            </a:pPr>
            <a:r>
              <a:rPr lang="en-US" sz="1200" dirty="0">
                <a:solidFill>
                  <a:schemeClr val="accent4"/>
                </a:solidFill>
                <a:latin typeface="+mn-lt"/>
              </a:rPr>
              <a:t> </a:t>
            </a:r>
            <a:endParaRPr lang="en-US" sz="1200" i="1" dirty="0">
              <a:solidFill>
                <a:schemeClr val="accent4"/>
              </a:solidFill>
              <a:latin typeface="+mn-lt"/>
            </a:endParaRP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1921619"/>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3837888"/>
            <a:ext cx="4975062" cy="674681"/>
          </a:xfrm>
          <a:prstGeom prst="rect">
            <a:avLst/>
          </a:prstGeom>
        </p:spPr>
      </p:pic>
    </p:spTree>
    <p:extLst>
      <p:ext uri="{BB962C8B-B14F-4D97-AF65-F5344CB8AC3E}">
        <p14:creationId xmlns:p14="http://schemas.microsoft.com/office/powerpoint/2010/main" val="10134283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52400"/>
            <a:ext cx="7886700" cy="1325563"/>
          </a:xfrm>
        </p:spPr>
        <p:txBody>
          <a:bodyPr/>
          <a:lstStyle/>
          <a:p>
            <a:r>
              <a:rPr lang="en-US" dirty="0"/>
              <a:t>Overview of Docker Containers</a:t>
            </a: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1921619"/>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3837888"/>
            <a:ext cx="4975062" cy="674681"/>
          </a:xfrm>
          <a:prstGeom prst="rect">
            <a:avLst/>
          </a:prstGeom>
        </p:spPr>
      </p:pic>
      <p:pic>
        <p:nvPicPr>
          <p:cNvPr id="2" name="Picture 1">
            <a:extLst>
              <a:ext uri="{FF2B5EF4-FFF2-40B4-BE49-F238E27FC236}">
                <a16:creationId xmlns:a16="http://schemas.microsoft.com/office/drawing/2014/main" id="{AAA97028-F208-4288-8B6A-EB4878C92E09}"/>
              </a:ext>
            </a:extLst>
          </p:cNvPr>
          <p:cNvPicPr>
            <a:picLocks noChangeAspect="1"/>
          </p:cNvPicPr>
          <p:nvPr/>
        </p:nvPicPr>
        <p:blipFill>
          <a:blip r:embed="rId4"/>
          <a:stretch>
            <a:fillRect/>
          </a:stretch>
        </p:blipFill>
        <p:spPr>
          <a:xfrm>
            <a:off x="596412" y="2161987"/>
            <a:ext cx="7772400" cy="3351802"/>
          </a:xfrm>
          <a:prstGeom prst="rect">
            <a:avLst/>
          </a:prstGeom>
          <a:ln>
            <a:solidFill>
              <a:schemeClr val="accent6">
                <a:lumMod val="50000"/>
              </a:schemeClr>
            </a:solidFill>
          </a:ln>
        </p:spPr>
      </p:pic>
      <p:sp>
        <p:nvSpPr>
          <p:cNvPr id="8" name="TextBox 7">
            <a:extLst>
              <a:ext uri="{FF2B5EF4-FFF2-40B4-BE49-F238E27FC236}">
                <a16:creationId xmlns:a16="http://schemas.microsoft.com/office/drawing/2014/main" id="{B31E088D-9B76-4F33-85AB-CB2E90CCC34B}"/>
              </a:ext>
            </a:extLst>
          </p:cNvPr>
          <p:cNvSpPr txBox="1"/>
          <p:nvPr/>
        </p:nvSpPr>
        <p:spPr>
          <a:xfrm>
            <a:off x="762000" y="1429176"/>
            <a:ext cx="6442148" cy="461665"/>
          </a:xfrm>
          <a:prstGeom prst="rect">
            <a:avLst/>
          </a:prstGeom>
          <a:noFill/>
        </p:spPr>
        <p:txBody>
          <a:bodyPr wrap="none" rtlCol="0">
            <a:spAutoFit/>
          </a:bodyPr>
          <a:lstStyle/>
          <a:p>
            <a:r>
              <a:rPr lang="en-US" sz="2400" dirty="0">
                <a:solidFill>
                  <a:schemeClr val="tx1">
                    <a:lumMod val="65000"/>
                    <a:lumOff val="35000"/>
                  </a:schemeClr>
                </a:solidFill>
                <a:latin typeface="+mn-lt"/>
              </a:rPr>
              <a:t>Docker installation as done in Classroom work 101</a:t>
            </a:r>
          </a:p>
        </p:txBody>
      </p:sp>
    </p:spTree>
    <p:extLst>
      <p:ext uri="{BB962C8B-B14F-4D97-AF65-F5344CB8AC3E}">
        <p14:creationId xmlns:p14="http://schemas.microsoft.com/office/powerpoint/2010/main" val="27186742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719735" y="1520688"/>
            <a:ext cx="5704530" cy="4419599"/>
          </a:xfr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131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Advantages</a:t>
            </a:r>
          </a:p>
        </p:txBody>
      </p:sp>
      <p:sp>
        <p:nvSpPr>
          <p:cNvPr id="3" name="Content Placeholder 2"/>
          <p:cNvSpPr>
            <a:spLocks noGrp="1"/>
          </p:cNvSpPr>
          <p:nvPr>
            <p:ph idx="1"/>
          </p:nvPr>
        </p:nvSpPr>
        <p:spPr>
          <a:xfrm>
            <a:off x="628650" y="1524001"/>
            <a:ext cx="7677150" cy="2057399"/>
          </a:xfrm>
        </p:spPr>
        <p:txBody>
          <a:bodyPr>
            <a:normAutofit fontScale="92500" lnSpcReduction="10000"/>
          </a:bodyPr>
          <a:lstStyle/>
          <a:p>
            <a:r>
              <a:rPr lang="en-US" sz="2400" b="0" dirty="0"/>
              <a:t>Portable</a:t>
            </a:r>
          </a:p>
          <a:p>
            <a:r>
              <a:rPr lang="en-US" sz="2400" b="0" dirty="0"/>
              <a:t>Isolated</a:t>
            </a:r>
          </a:p>
          <a:p>
            <a:r>
              <a:rPr lang="en-US" sz="2400" b="0" dirty="0"/>
              <a:t>Lighter footprint &amp; overhead (vs VMs)</a:t>
            </a:r>
          </a:p>
          <a:p>
            <a:r>
              <a:rPr lang="en-US" sz="2400" b="0" dirty="0"/>
              <a:t>Simplify </a:t>
            </a:r>
            <a:r>
              <a:rPr lang="en-US" sz="2400" b="0" dirty="0" err="1"/>
              <a:t>Devops</a:t>
            </a:r>
            <a:r>
              <a:rPr lang="en-US" sz="2400" b="0" dirty="0"/>
              <a:t> practices</a:t>
            </a:r>
          </a:p>
          <a:p>
            <a:r>
              <a:rPr lang="en-US" sz="2400" b="0" dirty="0"/>
              <a:t>Speed up Continuous Integration</a:t>
            </a:r>
          </a:p>
          <a:p>
            <a:r>
              <a:rPr lang="en-US" sz="2400" b="0" dirty="0"/>
              <a:t>Empower Microservice architectures and adoption</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6400" y="3886200"/>
            <a:ext cx="5118100" cy="2073046"/>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3267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with Multiple Containers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47650" y="1752601"/>
            <a:ext cx="4055469" cy="3200400"/>
          </a:xfrm>
        </p:spPr>
      </p:pic>
      <p:sp>
        <p:nvSpPr>
          <p:cNvPr id="5" name="TextBox 4"/>
          <p:cNvSpPr txBox="1"/>
          <p:nvPr/>
        </p:nvSpPr>
        <p:spPr>
          <a:xfrm>
            <a:off x="4648200" y="1752601"/>
            <a:ext cx="4191000" cy="2862322"/>
          </a:xfrm>
          <a:prstGeom prst="rect">
            <a:avLst/>
          </a:prstGeom>
          <a:noFill/>
        </p:spPr>
        <p:txBody>
          <a:bodyPr wrap="square" rtlCol="0">
            <a:spAutoFit/>
          </a:bodyPr>
          <a:lstStyle/>
          <a:p>
            <a:pPr marL="285750" indent="-285750">
              <a:buFont typeface="Arial" charset="0"/>
              <a:buChar char="•"/>
            </a:pPr>
            <a:endParaRPr lang="en-US" dirty="0"/>
          </a:p>
          <a:p>
            <a:pPr marL="285750" indent="-285750">
              <a:buFont typeface="Arial" charset="0"/>
              <a:buChar char="•"/>
            </a:pPr>
            <a:r>
              <a:rPr lang="en-US" dirty="0"/>
              <a:t>How to scale?</a:t>
            </a:r>
          </a:p>
          <a:p>
            <a:pPr marL="285750" indent="-285750">
              <a:buFont typeface="Arial" charset="0"/>
              <a:buChar char="•"/>
            </a:pPr>
            <a:r>
              <a:rPr lang="en-US" dirty="0"/>
              <a:t>Once I scale, where are they?</a:t>
            </a:r>
          </a:p>
          <a:p>
            <a:pPr marL="285750" indent="-285750">
              <a:buFont typeface="Arial" charset="0"/>
              <a:buChar char="•"/>
            </a:pPr>
            <a:r>
              <a:rPr lang="en-US" dirty="0"/>
              <a:t>How do my containers find each other?</a:t>
            </a:r>
          </a:p>
          <a:p>
            <a:pPr marL="285750" indent="-285750">
              <a:buFont typeface="Arial" charset="0"/>
              <a:buChar char="•"/>
            </a:pPr>
            <a:r>
              <a:rPr lang="en-US" dirty="0"/>
              <a:t>How should I manage port conflicts?</a:t>
            </a:r>
          </a:p>
          <a:p>
            <a:pPr marL="285750" indent="-285750">
              <a:buFont typeface="Arial" charset="0"/>
              <a:buChar char="•"/>
            </a:pPr>
            <a:r>
              <a:rPr lang="en-US" dirty="0"/>
              <a:t>What if a host fails?</a:t>
            </a:r>
          </a:p>
          <a:p>
            <a:pPr marL="285750" indent="-285750">
              <a:buFont typeface="Arial" charset="0"/>
              <a:buChar char="•"/>
            </a:pPr>
            <a:r>
              <a:rPr lang="en-US" dirty="0"/>
              <a:t>How to update them? Health checks?</a:t>
            </a:r>
          </a:p>
          <a:p>
            <a:pPr marL="285750" indent="-285750">
              <a:buFont typeface="Arial" charset="0"/>
              <a:buChar char="•"/>
            </a:pPr>
            <a:r>
              <a:rPr lang="en-US" dirty="0"/>
              <a:t>How will I track their logs?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82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371600"/>
            <a:ext cx="7886700" cy="1325563"/>
          </a:xfrm>
        </p:spPr>
        <p:txBody>
          <a:bodyPr>
            <a:normAutofit/>
          </a:bodyPr>
          <a:lstStyle/>
          <a:p>
            <a:r>
              <a:rPr lang="en-US" dirty="0"/>
              <a:t>Before diving into Microservices, let’s go through few aspects in DevOps.</a:t>
            </a:r>
          </a:p>
        </p:txBody>
      </p:sp>
      <p:sp>
        <p:nvSpPr>
          <p:cNvPr id="4" name="TextBox 3"/>
          <p:cNvSpPr txBox="1"/>
          <p:nvPr/>
        </p:nvSpPr>
        <p:spPr>
          <a:xfrm>
            <a:off x="310481" y="3200400"/>
            <a:ext cx="7469096" cy="223202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3200" dirty="0">
                <a:latin typeface="+mn-lt"/>
              </a:rPr>
              <a:t>DevOps – First way – Optimize Flow</a:t>
            </a:r>
          </a:p>
          <a:p>
            <a:pPr marL="285750" indent="-285750">
              <a:lnSpc>
                <a:spcPct val="150000"/>
              </a:lnSpc>
              <a:buFont typeface="Arial" panose="020B0604020202020204" pitchFamily="34" charset="0"/>
              <a:buChar char="•"/>
            </a:pPr>
            <a:r>
              <a:rPr lang="en-US" sz="3200" dirty="0">
                <a:latin typeface="+mn-lt"/>
              </a:rPr>
              <a:t>DevOps – Second way – Amplify Feedback</a:t>
            </a:r>
          </a:p>
          <a:p>
            <a:pPr marL="285750" indent="-285750">
              <a:lnSpc>
                <a:spcPct val="150000"/>
              </a:lnSpc>
              <a:buFont typeface="Arial" panose="020B0604020202020204" pitchFamily="34" charset="0"/>
              <a:buChar char="•"/>
            </a:pPr>
            <a:r>
              <a:rPr lang="en-US" sz="3200" dirty="0">
                <a:latin typeface="+mn-lt"/>
              </a:rPr>
              <a:t>DevOps – Third way – Continual Learning</a:t>
            </a:r>
          </a:p>
        </p:txBody>
      </p:sp>
    </p:spTree>
    <p:extLst>
      <p:ext uri="{BB962C8B-B14F-4D97-AF65-F5344CB8AC3E}">
        <p14:creationId xmlns:p14="http://schemas.microsoft.com/office/powerpoint/2010/main" val="291374714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048000"/>
          </a:xfrm>
        </p:spPr>
        <p:txBody>
          <a:bodyPr>
            <a:noAutofit/>
          </a:bodyPr>
          <a:lstStyle/>
          <a:p>
            <a:r>
              <a:rPr lang="en-US" sz="2200" dirty="0"/>
              <a:t>Containers are becoming the standard unit of deployment</a:t>
            </a:r>
          </a:p>
          <a:p>
            <a:r>
              <a:rPr lang="en-US" sz="2200" dirty="0"/>
              <a:t>Each container image has</a:t>
            </a:r>
          </a:p>
          <a:p>
            <a:pPr lvl="1"/>
            <a:r>
              <a:rPr lang="en-US" sz="1800" dirty="0"/>
              <a:t>Code</a:t>
            </a:r>
          </a:p>
          <a:p>
            <a:pPr lvl="1"/>
            <a:r>
              <a:rPr lang="en-US" sz="1800" dirty="0"/>
              <a:t>Binaries</a:t>
            </a:r>
          </a:p>
          <a:p>
            <a:pPr lvl="1"/>
            <a:r>
              <a:rPr lang="en-US" sz="1800" dirty="0"/>
              <a:t>Configuration</a:t>
            </a:r>
          </a:p>
          <a:p>
            <a:pPr lvl="1"/>
            <a:r>
              <a:rPr lang="en-US" sz="1800" dirty="0"/>
              <a:t>Libraries</a:t>
            </a:r>
          </a:p>
          <a:p>
            <a:pPr lvl="1"/>
            <a:r>
              <a:rPr lang="en-US" sz="1800" dirty="0"/>
              <a:t>Frameworks</a:t>
            </a:r>
          </a:p>
          <a:p>
            <a:pPr lvl="1"/>
            <a:r>
              <a:rPr lang="en-US" sz="1800" dirty="0"/>
              <a:t>Runtime</a:t>
            </a:r>
          </a:p>
          <a:p>
            <a:r>
              <a:rPr lang="en-US" sz="2200" dirty="0"/>
              <a:t>Developers and Operators love containers</a:t>
            </a:r>
          </a:p>
          <a:p>
            <a:endParaRPr lang="en-US" sz="220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775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7524750" cy="3733800"/>
          </a:xfrm>
        </p:spPr>
        <p:txBody>
          <a:bodyPr>
            <a:noAutofit/>
          </a:bodyPr>
          <a:lstStyle/>
          <a:p>
            <a:r>
              <a:rPr lang="en-US" sz="2200" dirty="0"/>
              <a:t>Docker has solved the problem of packaging, deploying and running containerized applications</a:t>
            </a:r>
          </a:p>
          <a:p>
            <a:r>
              <a:rPr lang="en-US" sz="2200" dirty="0"/>
              <a:t>Docker has 3 key components</a:t>
            </a:r>
          </a:p>
          <a:p>
            <a:pPr lvl="1"/>
            <a:r>
              <a:rPr lang="en-US" sz="1800" dirty="0"/>
              <a:t>Container Engine</a:t>
            </a:r>
          </a:p>
          <a:p>
            <a:pPr lvl="1"/>
            <a:r>
              <a:rPr lang="en-US" sz="1800" dirty="0"/>
              <a:t>Registry</a:t>
            </a:r>
          </a:p>
          <a:p>
            <a:pPr lvl="1"/>
            <a:r>
              <a:rPr lang="en-US" sz="1800" dirty="0"/>
              <a:t>Tools (like docker-cli, docker-compose, docker-machine, etc.)</a:t>
            </a:r>
          </a:p>
          <a:p>
            <a:r>
              <a:rPr lang="en-US" sz="2200" dirty="0"/>
              <a:t>Docker is great for managing a few containers running on a fewer machines</a:t>
            </a:r>
          </a:p>
          <a:p>
            <a:r>
              <a:rPr lang="en-US" sz="2200" dirty="0"/>
              <a:t>Production applications deal with dozens of containers running on hundreds of machines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5793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Container Orchestration</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The unit of deployment is changing from a machine to a container</a:t>
            </a:r>
          </a:p>
          <a:p>
            <a:r>
              <a:rPr lang="en-US" sz="2200" dirty="0"/>
              <a:t>Infrastructure has become immutable</a:t>
            </a:r>
          </a:p>
          <a:p>
            <a:r>
              <a:rPr lang="en-US" sz="2200" dirty="0"/>
              <a:t>Emphasis on treating the datacenter as a large server (cluster)</a:t>
            </a:r>
          </a:p>
          <a:p>
            <a:r>
              <a:rPr lang="en-US" sz="2200" dirty="0"/>
              <a:t>Tools are evolving to manage the new datacenter infrastructure</a:t>
            </a:r>
          </a:p>
          <a:p>
            <a:pPr lvl="1"/>
            <a:r>
              <a:rPr lang="en-US" sz="1800" dirty="0"/>
              <a:t>Docker Swarm</a:t>
            </a:r>
          </a:p>
          <a:p>
            <a:pPr lvl="1"/>
            <a:r>
              <a:rPr lang="en-US" sz="1800" dirty="0"/>
              <a:t>Kubernetes</a:t>
            </a:r>
          </a:p>
          <a:p>
            <a:pPr lvl="1"/>
            <a:r>
              <a:rPr lang="en-US" sz="1800" dirty="0"/>
              <a:t>Mesosphere DC/OS</a:t>
            </a:r>
          </a:p>
          <a:p>
            <a:r>
              <a:rPr lang="en-US" sz="2200" dirty="0"/>
              <a:t>Manage the lifecycle of containerized applications running in production</a:t>
            </a:r>
          </a:p>
          <a:p>
            <a:r>
              <a:rPr lang="en-US" sz="2200" dirty="0"/>
              <a:t>Automate the distribution of applications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1426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 Tools</a:t>
            </a:r>
          </a:p>
        </p:txBody>
      </p:sp>
      <p:sp>
        <p:nvSpPr>
          <p:cNvPr id="3" name="Content Placeholder 2"/>
          <p:cNvSpPr>
            <a:spLocks noGrp="1"/>
          </p:cNvSpPr>
          <p:nvPr>
            <p:ph idx="1"/>
          </p:nvPr>
        </p:nvSpPr>
        <p:spPr>
          <a:xfrm>
            <a:off x="628650" y="1524001"/>
            <a:ext cx="7886700" cy="761999"/>
          </a:xfrm>
        </p:spPr>
        <p:txBody>
          <a:bodyPr>
            <a:normAutofit fontScale="85000" lnSpcReduction="10000"/>
          </a:bodyPr>
          <a:lstStyle/>
          <a:p>
            <a:r>
              <a:rPr lang="en-US" sz="2400" b="0" dirty="0"/>
              <a:t>The three most popular are: Kubernetes, Docker Swam &amp; </a:t>
            </a:r>
            <a:r>
              <a:rPr lang="en-US" sz="2400" b="0" dirty="0" err="1"/>
              <a:t>Mesos</a:t>
            </a:r>
            <a:endParaRPr lang="en-US" sz="2400" b="0" dirty="0"/>
          </a:p>
          <a:p>
            <a:r>
              <a:rPr lang="en-US" sz="2400" b="0" dirty="0"/>
              <a:t>Kubernetes has become the unofficial standard</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2362200"/>
            <a:ext cx="6943663" cy="3672879"/>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8543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Stats</a:t>
            </a:r>
          </a:p>
        </p:txBody>
      </p:sp>
      <p:sp>
        <p:nvSpPr>
          <p:cNvPr id="3" name="Content Placeholder 2"/>
          <p:cNvSpPr>
            <a:spLocks noGrp="1"/>
          </p:cNvSpPr>
          <p:nvPr>
            <p:ph idx="1"/>
          </p:nvPr>
        </p:nvSpPr>
        <p:spPr>
          <a:xfrm>
            <a:off x="628650" y="1524000"/>
            <a:ext cx="3867150" cy="4652963"/>
          </a:xfrm>
        </p:spPr>
        <p:txBody>
          <a:bodyPr/>
          <a:lstStyle/>
          <a:p>
            <a:r>
              <a:rPr lang="en-US" sz="2800" b="0" dirty="0"/>
              <a:t>Top 100 project by stars</a:t>
            </a:r>
          </a:p>
          <a:p>
            <a:r>
              <a:rPr lang="en-US" sz="2800" b="0" dirty="0"/>
              <a:t>22k LinkedIn professionals</a:t>
            </a:r>
          </a:p>
          <a:p>
            <a:r>
              <a:rPr lang="en-US" sz="2800" b="0" dirty="0"/>
              <a:t>Largest container management ecosystem</a:t>
            </a:r>
          </a:p>
          <a:p>
            <a:endParaRPr lang="en-US" dirty="0"/>
          </a:p>
        </p:txBody>
      </p:sp>
      <p:graphicFrame>
        <p:nvGraphicFramePr>
          <p:cNvPr id="4" name="Table 3"/>
          <p:cNvGraphicFramePr>
            <a:graphicFrameLocks noGrp="1"/>
          </p:cNvGraphicFramePr>
          <p:nvPr>
            <p:extLst/>
          </p:nvPr>
        </p:nvGraphicFramePr>
        <p:xfrm>
          <a:off x="4038600" y="1676400"/>
          <a:ext cx="4795215" cy="3429001"/>
        </p:xfrm>
        <a:graphic>
          <a:graphicData uri="http://schemas.openxmlformats.org/drawingml/2006/table">
            <a:tbl>
              <a:tblPr firstRow="1" bandRow="1">
                <a:tableStyleId>{5C22544A-7EE6-4342-B048-85BDC9FD1C3A}</a:tableStyleId>
              </a:tblPr>
              <a:tblGrid>
                <a:gridCol w="1598405">
                  <a:extLst>
                    <a:ext uri="{9D8B030D-6E8A-4147-A177-3AD203B41FA5}">
                      <a16:colId xmlns:a16="http://schemas.microsoft.com/office/drawing/2014/main" val="20000"/>
                    </a:ext>
                  </a:extLst>
                </a:gridCol>
                <a:gridCol w="1598405">
                  <a:extLst>
                    <a:ext uri="{9D8B030D-6E8A-4147-A177-3AD203B41FA5}">
                      <a16:colId xmlns:a16="http://schemas.microsoft.com/office/drawing/2014/main" val="20001"/>
                    </a:ext>
                  </a:extLst>
                </a:gridCol>
                <a:gridCol w="1598405">
                  <a:extLst>
                    <a:ext uri="{9D8B030D-6E8A-4147-A177-3AD203B41FA5}">
                      <a16:colId xmlns:a16="http://schemas.microsoft.com/office/drawing/2014/main" val="20002"/>
                    </a:ext>
                  </a:extLst>
                </a:gridCol>
              </a:tblGrid>
              <a:tr h="674242">
                <a:tc gridSpan="3">
                  <a:txBody>
                    <a:bodyPr/>
                    <a:lstStyle/>
                    <a:p>
                      <a:pPr algn="ctr"/>
                      <a:r>
                        <a:rPr lang="en-US" dirty="0" err="1"/>
                        <a:t>Github</a:t>
                      </a:r>
                      <a:endParaRPr lang="en-US" dirty="0"/>
                    </a:p>
                  </a:txBody>
                  <a:tcPr anchor="b"/>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1252163">
                <a:tc>
                  <a:txBody>
                    <a:bodyPr/>
                    <a:lstStyle/>
                    <a:p>
                      <a:pPr algn="ctr"/>
                      <a:r>
                        <a:rPr lang="en-US" dirty="0"/>
                        <a:t>54k+ Commits</a:t>
                      </a:r>
                    </a:p>
                  </a:txBody>
                  <a:tcPr anchor="b"/>
                </a:tc>
                <a:tc>
                  <a:txBody>
                    <a:bodyPr/>
                    <a:lstStyle/>
                    <a:p>
                      <a:pPr algn="ctr"/>
                      <a:r>
                        <a:rPr lang="en-US" dirty="0"/>
                        <a:t>280+</a:t>
                      </a:r>
                      <a:r>
                        <a:rPr lang="en-US" baseline="0" dirty="0"/>
                        <a:t> </a:t>
                      </a:r>
                      <a:r>
                        <a:rPr lang="en-US" dirty="0"/>
                        <a:t>Releases</a:t>
                      </a:r>
                    </a:p>
                  </a:txBody>
                  <a:tcPr anchor="b"/>
                </a:tc>
                <a:tc>
                  <a:txBody>
                    <a:bodyPr/>
                    <a:lstStyle/>
                    <a:p>
                      <a:pPr algn="ctr"/>
                      <a:r>
                        <a:rPr lang="en-US" dirty="0"/>
                        <a:t>1365+ Contributors</a:t>
                      </a:r>
                    </a:p>
                  </a:txBody>
                  <a:tcPr anchor="b"/>
                </a:tc>
                <a:extLst>
                  <a:ext uri="{0D108BD9-81ED-4DB2-BD59-A6C34878D82A}">
                    <a16:rowId xmlns:a16="http://schemas.microsoft.com/office/drawing/2014/main" val="10001"/>
                  </a:ext>
                </a:extLst>
              </a:tr>
              <a:tr h="1502596">
                <a:tc>
                  <a:txBody>
                    <a:bodyPr/>
                    <a:lstStyle/>
                    <a:p>
                      <a:pPr algn="ctr"/>
                      <a:r>
                        <a:rPr lang="en-US" dirty="0"/>
                        <a:t>Top 100 Forked </a:t>
                      </a:r>
                      <a:r>
                        <a:rPr lang="en-US" dirty="0" err="1"/>
                        <a:t>Github</a:t>
                      </a:r>
                      <a:r>
                        <a:rPr lang="en-US" dirty="0"/>
                        <a:t> Project</a:t>
                      </a:r>
                    </a:p>
                  </a:txBody>
                  <a:tcPr anchor="b"/>
                </a:tc>
                <a:tc>
                  <a:txBody>
                    <a:bodyPr/>
                    <a:lstStyle/>
                    <a:p>
                      <a:pPr algn="ctr"/>
                      <a:r>
                        <a:rPr lang="en-US" dirty="0"/>
                        <a:t>Top 2 Starred Go Project</a:t>
                      </a:r>
                    </a:p>
                  </a:txBody>
                  <a:tcPr anchor="b"/>
                </a:tc>
                <a:tc>
                  <a:txBody>
                    <a:bodyPr/>
                    <a:lstStyle/>
                    <a:p>
                      <a:pPr algn="ctr"/>
                      <a:r>
                        <a:rPr lang="en-US" dirty="0"/>
                        <a:t>Top 0.01% Starred</a:t>
                      </a:r>
                      <a:r>
                        <a:rPr lang="en-US" baseline="0" dirty="0"/>
                        <a:t> </a:t>
                      </a:r>
                      <a:r>
                        <a:rPr lang="en-US" baseline="0" dirty="0" err="1"/>
                        <a:t>Github</a:t>
                      </a:r>
                      <a:r>
                        <a:rPr lang="en-US" baseline="0" dirty="0"/>
                        <a:t> Project</a:t>
                      </a:r>
                      <a:endParaRPr lang="en-US" dirty="0"/>
                    </a:p>
                  </a:txBody>
                  <a:tcPr anchor="b"/>
                </a:tc>
                <a:extLst>
                  <a:ext uri="{0D108BD9-81ED-4DB2-BD59-A6C34878D82A}">
                    <a16:rowId xmlns:a16="http://schemas.microsoft.com/office/drawing/2014/main" val="10002"/>
                  </a:ext>
                </a:extLst>
              </a:tr>
            </a:tbl>
          </a:graphicData>
        </a:graphic>
      </p:graphicFrame>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4501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Comparison (March 2016)</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52400" y="1676400"/>
            <a:ext cx="8784701" cy="3886200"/>
          </a:xfr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7780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 Bird’s Eye View</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66700" y="5057763"/>
            <a:ext cx="8610600" cy="4572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Infrastructure</a:t>
            </a:r>
          </a:p>
        </p:txBody>
      </p:sp>
      <p:sp>
        <p:nvSpPr>
          <p:cNvPr id="7" name="Rectangle 6"/>
          <p:cNvSpPr/>
          <p:nvPr/>
        </p:nvSpPr>
        <p:spPr>
          <a:xfrm>
            <a:off x="495300" y="44608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8" name="Rectangle 7"/>
          <p:cNvSpPr/>
          <p:nvPr/>
        </p:nvSpPr>
        <p:spPr>
          <a:xfrm>
            <a:off x="2628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9" name="Rectangle 8"/>
          <p:cNvSpPr/>
          <p:nvPr/>
        </p:nvSpPr>
        <p:spPr>
          <a:xfrm>
            <a:off x="36957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0" name="Rectangle 9"/>
          <p:cNvSpPr/>
          <p:nvPr/>
        </p:nvSpPr>
        <p:spPr>
          <a:xfrm>
            <a:off x="47625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1" name="Rectangle 10"/>
          <p:cNvSpPr/>
          <p:nvPr/>
        </p:nvSpPr>
        <p:spPr>
          <a:xfrm>
            <a:off x="58293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2" name="Rectangle 11"/>
          <p:cNvSpPr/>
          <p:nvPr/>
        </p:nvSpPr>
        <p:spPr>
          <a:xfrm>
            <a:off x="6896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3" name="Rectangle 12"/>
          <p:cNvSpPr/>
          <p:nvPr/>
        </p:nvSpPr>
        <p:spPr>
          <a:xfrm>
            <a:off x="7962900" y="44735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5" name="Rectangle 14"/>
          <p:cNvSpPr/>
          <p:nvPr/>
        </p:nvSpPr>
        <p:spPr>
          <a:xfrm>
            <a:off x="1562100" y="4448163"/>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vm</a:t>
            </a:r>
            <a:endParaRPr lang="en-US" dirty="0"/>
          </a:p>
        </p:txBody>
      </p:sp>
      <p:sp>
        <p:nvSpPr>
          <p:cNvPr id="16" name="Rectangle 15"/>
          <p:cNvSpPr/>
          <p:nvPr/>
        </p:nvSpPr>
        <p:spPr>
          <a:xfrm>
            <a:off x="266700" y="3775063"/>
            <a:ext cx="50292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1</a:t>
            </a:r>
          </a:p>
        </p:txBody>
      </p:sp>
      <p:sp>
        <p:nvSpPr>
          <p:cNvPr id="17" name="Rectangle 16"/>
          <p:cNvSpPr/>
          <p:nvPr/>
        </p:nvSpPr>
        <p:spPr>
          <a:xfrm>
            <a:off x="266700" y="3025763"/>
            <a:ext cx="26670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3</a:t>
            </a:r>
          </a:p>
        </p:txBody>
      </p:sp>
      <p:sp>
        <p:nvSpPr>
          <p:cNvPr id="18" name="Rectangle 17"/>
          <p:cNvSpPr/>
          <p:nvPr/>
        </p:nvSpPr>
        <p:spPr>
          <a:xfrm>
            <a:off x="3162300" y="3025763"/>
            <a:ext cx="5562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4</a:t>
            </a:r>
          </a:p>
        </p:txBody>
      </p:sp>
      <p:sp>
        <p:nvSpPr>
          <p:cNvPr id="19" name="Rectangle 18"/>
          <p:cNvSpPr/>
          <p:nvPr/>
        </p:nvSpPr>
        <p:spPr>
          <a:xfrm>
            <a:off x="5448300" y="3775063"/>
            <a:ext cx="3276600" cy="4572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Cluster 2</a:t>
            </a:r>
          </a:p>
        </p:txBody>
      </p:sp>
      <p:sp>
        <p:nvSpPr>
          <p:cNvPr id="20" name="Rectangle 19"/>
          <p:cNvSpPr/>
          <p:nvPr/>
        </p:nvSpPr>
        <p:spPr>
          <a:xfrm>
            <a:off x="457200" y="3089272"/>
            <a:ext cx="1143000" cy="30320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1" name="Rectangle 20"/>
          <p:cNvSpPr/>
          <p:nvPr/>
        </p:nvSpPr>
        <p:spPr>
          <a:xfrm>
            <a:off x="685800" y="3830635"/>
            <a:ext cx="1143000" cy="33337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2" name="Rectangle 21"/>
          <p:cNvSpPr/>
          <p:nvPr/>
        </p:nvSpPr>
        <p:spPr>
          <a:xfrm>
            <a:off x="3657600" y="3830636"/>
            <a:ext cx="1143000" cy="3333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3" name="Rectangle 22"/>
          <p:cNvSpPr/>
          <p:nvPr/>
        </p:nvSpPr>
        <p:spPr>
          <a:xfrm>
            <a:off x="6896100" y="3089272"/>
            <a:ext cx="1143000" cy="33337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4" name="Rectangle 23"/>
          <p:cNvSpPr/>
          <p:nvPr/>
        </p:nvSpPr>
        <p:spPr>
          <a:xfrm>
            <a:off x="5524500" y="3808407"/>
            <a:ext cx="1143000" cy="33337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5" name="Rectangle 24"/>
          <p:cNvSpPr/>
          <p:nvPr/>
        </p:nvSpPr>
        <p:spPr>
          <a:xfrm>
            <a:off x="3695700" y="3059107"/>
            <a:ext cx="1143000" cy="33337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Application</a:t>
            </a:r>
          </a:p>
        </p:txBody>
      </p:sp>
      <p:sp>
        <p:nvSpPr>
          <p:cNvPr id="26" name="Rectangle 25"/>
          <p:cNvSpPr/>
          <p:nvPr/>
        </p:nvSpPr>
        <p:spPr>
          <a:xfrm>
            <a:off x="266700" y="2060563"/>
            <a:ext cx="8610600" cy="73660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Management / Orchestration Engine</a:t>
            </a:r>
          </a:p>
          <a:p>
            <a:pPr algn="ctr"/>
            <a:r>
              <a:rPr lang="en-US" dirty="0"/>
              <a:t>(Provisioning, </a:t>
            </a:r>
            <a:r>
              <a:rPr lang="en-US" dirty="0" err="1"/>
              <a:t>Config</a:t>
            </a:r>
            <a:r>
              <a:rPr lang="en-US" dirty="0"/>
              <a:t> Management, Packaging, OS patches, logging, monitoring)</a:t>
            </a:r>
          </a:p>
        </p:txBody>
      </p:sp>
    </p:spTree>
    <p:extLst>
      <p:ext uri="{BB962C8B-B14F-4D97-AF65-F5344CB8AC3E}">
        <p14:creationId xmlns:p14="http://schemas.microsoft.com/office/powerpoint/2010/main" val="30814019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Kubernetes?</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Kubernetes is inspired from an internal Google project called Borg</a:t>
            </a:r>
          </a:p>
          <a:p>
            <a:r>
              <a:rPr lang="en-US" sz="2200" dirty="0"/>
              <a:t>Open source project managed by the Linux Foundation</a:t>
            </a:r>
          </a:p>
          <a:p>
            <a:r>
              <a:rPr lang="en-US" sz="2200" dirty="0"/>
              <a:t>Unified API for deploying web applications, batch jobs, and databases</a:t>
            </a:r>
          </a:p>
          <a:p>
            <a:r>
              <a:rPr lang="en-US" sz="2200" dirty="0"/>
              <a:t>Decouples applications from machines through containers</a:t>
            </a:r>
          </a:p>
          <a:p>
            <a:r>
              <a:rPr lang="en-US" sz="2200" dirty="0"/>
              <a:t>Declarative approach to deploying applications</a:t>
            </a:r>
          </a:p>
          <a:p>
            <a:r>
              <a:rPr lang="en-US" sz="2200" dirty="0"/>
              <a:t>Automates application configuration through service discovery</a:t>
            </a:r>
          </a:p>
          <a:p>
            <a:r>
              <a:rPr lang="en-US" sz="2200" dirty="0"/>
              <a:t>Maintains and tracks the global view of the cluster</a:t>
            </a:r>
          </a:p>
          <a:p>
            <a:r>
              <a:rPr lang="en-US" sz="2200" dirty="0"/>
              <a:t>APIs for deployment workflows</a:t>
            </a:r>
          </a:p>
          <a:p>
            <a:pPr lvl="1"/>
            <a:r>
              <a:rPr lang="en-US" sz="1800" dirty="0"/>
              <a:t>Rolling updates, canary deploys, and blue-green deployments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483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352800" y="1676400"/>
            <a:ext cx="1600200" cy="419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 Master</a:t>
            </a:r>
          </a:p>
        </p:txBody>
      </p:sp>
      <p:sp>
        <p:nvSpPr>
          <p:cNvPr id="11" name="Rectangle 10"/>
          <p:cNvSpPr/>
          <p:nvPr/>
        </p:nvSpPr>
        <p:spPr>
          <a:xfrm>
            <a:off x="5524500" y="201889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1</a:t>
            </a:r>
          </a:p>
        </p:txBody>
      </p:sp>
      <p:sp>
        <p:nvSpPr>
          <p:cNvPr id="12" name="Rectangle 11"/>
          <p:cNvSpPr/>
          <p:nvPr/>
        </p:nvSpPr>
        <p:spPr>
          <a:xfrm>
            <a:off x="5562600" y="2967032"/>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2</a:t>
            </a:r>
          </a:p>
        </p:txBody>
      </p:sp>
      <p:sp>
        <p:nvSpPr>
          <p:cNvPr id="13" name="Rectangle 12"/>
          <p:cNvSpPr/>
          <p:nvPr/>
        </p:nvSpPr>
        <p:spPr>
          <a:xfrm>
            <a:off x="5524500" y="384571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3</a:t>
            </a:r>
          </a:p>
        </p:txBody>
      </p:sp>
      <p:sp>
        <p:nvSpPr>
          <p:cNvPr id="14" name="Rectangle 13"/>
          <p:cNvSpPr/>
          <p:nvPr/>
        </p:nvSpPr>
        <p:spPr>
          <a:xfrm>
            <a:off x="5562600" y="4724400"/>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n</a:t>
            </a:r>
          </a:p>
        </p:txBody>
      </p:sp>
      <p:sp>
        <p:nvSpPr>
          <p:cNvPr id="15" name="Rectangle 14"/>
          <p:cNvSpPr/>
          <p:nvPr/>
        </p:nvSpPr>
        <p:spPr>
          <a:xfrm>
            <a:off x="7315200" y="2378072"/>
            <a:ext cx="1295400" cy="301149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447374" y="5498068"/>
            <a:ext cx="1031051" cy="369332"/>
          </a:xfrm>
          <a:prstGeom prst="rect">
            <a:avLst/>
          </a:prstGeom>
          <a:noFill/>
        </p:spPr>
        <p:txBody>
          <a:bodyPr wrap="none" rtlCol="0">
            <a:spAutoFit/>
          </a:bodyPr>
          <a:lstStyle/>
          <a:p>
            <a:r>
              <a:rPr lang="en-US" dirty="0"/>
              <a:t>Registry</a:t>
            </a:r>
          </a:p>
        </p:txBody>
      </p:sp>
      <p:sp>
        <p:nvSpPr>
          <p:cNvPr id="16" name="Oval 15"/>
          <p:cNvSpPr/>
          <p:nvPr/>
        </p:nvSpPr>
        <p:spPr>
          <a:xfrm>
            <a:off x="762000" y="2060850"/>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API</a:t>
            </a:r>
          </a:p>
        </p:txBody>
      </p:sp>
      <p:sp>
        <p:nvSpPr>
          <p:cNvPr id="17" name="Oval 16"/>
          <p:cNvSpPr/>
          <p:nvPr/>
        </p:nvSpPr>
        <p:spPr>
          <a:xfrm>
            <a:off x="762000" y="327421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UI</a:t>
            </a:r>
          </a:p>
        </p:txBody>
      </p:sp>
      <p:sp>
        <p:nvSpPr>
          <p:cNvPr id="18" name="Oval 17"/>
          <p:cNvSpPr/>
          <p:nvPr/>
        </p:nvSpPr>
        <p:spPr>
          <a:xfrm>
            <a:off x="762000" y="448338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CLI</a:t>
            </a:r>
          </a:p>
        </p:txBody>
      </p:sp>
      <p:cxnSp>
        <p:nvCxnSpPr>
          <p:cNvPr id="20" name="Straight Arrow Connector 19"/>
          <p:cNvCxnSpPr>
            <a:stCxn id="16" idx="6"/>
            <a:endCxn id="7" idx="1"/>
          </p:cNvCxnSpPr>
          <p:nvPr/>
        </p:nvCxnSpPr>
        <p:spPr>
          <a:xfrm>
            <a:off x="1676400" y="2513941"/>
            <a:ext cx="1676400" cy="12579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p:cNvCxnSpPr>
          <p:nvPr/>
        </p:nvCxnSpPr>
        <p:spPr>
          <a:xfrm>
            <a:off x="1676400" y="3727307"/>
            <a:ext cx="1524000" cy="67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6"/>
          </p:cNvCxnSpPr>
          <p:nvPr/>
        </p:nvCxnSpPr>
        <p:spPr>
          <a:xfrm flipV="1">
            <a:off x="1676400" y="3825177"/>
            <a:ext cx="1600200" cy="11113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Internal Storage 26"/>
          <p:cNvSpPr/>
          <p:nvPr/>
        </p:nvSpPr>
        <p:spPr>
          <a:xfrm>
            <a:off x="1981200" y="2351480"/>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Internal Storage 27"/>
          <p:cNvSpPr/>
          <p:nvPr/>
        </p:nvSpPr>
        <p:spPr>
          <a:xfrm>
            <a:off x="1981200" y="3253831"/>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Internal Storage 28"/>
          <p:cNvSpPr/>
          <p:nvPr/>
        </p:nvSpPr>
        <p:spPr>
          <a:xfrm>
            <a:off x="1981200" y="4133993"/>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Internal Storage 29"/>
          <p:cNvSpPr/>
          <p:nvPr/>
        </p:nvSpPr>
        <p:spPr>
          <a:xfrm>
            <a:off x="7772400" y="2811064"/>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Internal Storage 30"/>
          <p:cNvSpPr/>
          <p:nvPr/>
        </p:nvSpPr>
        <p:spPr>
          <a:xfrm>
            <a:off x="7772400" y="3713415"/>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Internal Storage 31"/>
          <p:cNvSpPr/>
          <p:nvPr/>
        </p:nvSpPr>
        <p:spPr>
          <a:xfrm>
            <a:off x="7772400" y="4593577"/>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endCxn id="11" idx="1"/>
          </p:cNvCxnSpPr>
          <p:nvPr/>
        </p:nvCxnSpPr>
        <p:spPr>
          <a:xfrm>
            <a:off x="4953000" y="23514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972050" y="3314296"/>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53000" y="42183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972050" y="5056984"/>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515100" y="2250478"/>
            <a:ext cx="800100" cy="15323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3"/>
            <a:endCxn id="15" idx="1"/>
          </p:cNvCxnSpPr>
          <p:nvPr/>
        </p:nvCxnSpPr>
        <p:spPr>
          <a:xfrm>
            <a:off x="6553200" y="3299616"/>
            <a:ext cx="762000" cy="584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515100" y="3959129"/>
            <a:ext cx="800100" cy="2944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553200" y="4031060"/>
            <a:ext cx="762000" cy="11731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93736" y="1726718"/>
            <a:ext cx="1244764" cy="646331"/>
          </a:xfrm>
          <a:prstGeom prst="rect">
            <a:avLst/>
          </a:prstGeom>
          <a:noFill/>
        </p:spPr>
        <p:txBody>
          <a:bodyPr wrap="none" rtlCol="0">
            <a:spAutoFit/>
          </a:bodyPr>
          <a:lstStyle/>
          <a:p>
            <a:r>
              <a:rPr lang="en-US" dirty="0" err="1"/>
              <a:t>Yaml</a:t>
            </a:r>
            <a:r>
              <a:rPr lang="en-US" dirty="0"/>
              <a:t>/Json</a:t>
            </a:r>
          </a:p>
          <a:p>
            <a:r>
              <a:rPr lang="en-US" dirty="0" err="1"/>
              <a:t>config</a:t>
            </a:r>
            <a:r>
              <a:rPr lang="en-US" dirty="0"/>
              <a:t> file</a:t>
            </a:r>
          </a:p>
        </p:txBody>
      </p:sp>
    </p:spTree>
    <p:extLst>
      <p:ext uri="{BB962C8B-B14F-4D97-AF65-F5344CB8AC3E}">
        <p14:creationId xmlns:p14="http://schemas.microsoft.com/office/powerpoint/2010/main" val="37341877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Kubernetes</a:t>
            </a:r>
          </a:p>
        </p:txBody>
      </p:sp>
      <p:sp>
        <p:nvSpPr>
          <p:cNvPr id="3" name="Content Placeholder 2"/>
          <p:cNvSpPr>
            <a:spLocks noGrp="1"/>
          </p:cNvSpPr>
          <p:nvPr>
            <p:ph idx="1"/>
          </p:nvPr>
        </p:nvSpPr>
        <p:spPr>
          <a:xfrm>
            <a:off x="457200" y="1828800"/>
            <a:ext cx="8305800" cy="4267200"/>
          </a:xfrm>
        </p:spPr>
        <p:txBody>
          <a:bodyPr>
            <a:noAutofit/>
          </a:bodyPr>
          <a:lstStyle/>
          <a:p>
            <a:r>
              <a:rPr lang="en-US" sz="2200" dirty="0" err="1"/>
              <a:t>Minikube</a:t>
            </a:r>
            <a:r>
              <a:rPr lang="en-US" sz="2200" dirty="0"/>
              <a:t> (Portable, One VM)</a:t>
            </a:r>
          </a:p>
          <a:p>
            <a:pPr lvl="1"/>
            <a:r>
              <a:rPr lang="en-US" sz="1800" b="0" dirty="0"/>
              <a:t>Simplest way to get Kubernetes cluster up and running</a:t>
            </a:r>
          </a:p>
          <a:p>
            <a:pPr lvl="1"/>
            <a:r>
              <a:rPr lang="en-US" sz="1800" b="0" dirty="0"/>
              <a:t>Supports Microsoft Windows and Mac OS X</a:t>
            </a:r>
          </a:p>
          <a:p>
            <a:r>
              <a:rPr lang="en-US" sz="2200" dirty="0"/>
              <a:t>Kubernetes Multi-Node Cluster</a:t>
            </a:r>
          </a:p>
          <a:p>
            <a:pPr lvl="1"/>
            <a:r>
              <a:rPr lang="en-US" sz="1800" b="0" dirty="0"/>
              <a:t>Emulates production environment</a:t>
            </a:r>
          </a:p>
          <a:p>
            <a:pPr lvl="1"/>
            <a:r>
              <a:rPr lang="en-US" sz="1800" b="0" dirty="0"/>
              <a:t>Good for testing advanced scenarios</a:t>
            </a:r>
          </a:p>
          <a:p>
            <a:r>
              <a:rPr lang="en-US" sz="2200" dirty="0"/>
              <a:t>Google Container Engine (low-friction, no-touch deployment)</a:t>
            </a:r>
          </a:p>
          <a:p>
            <a:pPr lvl="1"/>
            <a:r>
              <a:rPr lang="en-US" sz="1800" b="0" dirty="0"/>
              <a:t>Hosted and managed by Google</a:t>
            </a:r>
          </a:p>
          <a:p>
            <a:pPr lvl="1"/>
            <a:r>
              <a:rPr lang="en-US" sz="1800" b="0" dirty="0"/>
              <a:t>Powered by Google Compute Engine</a:t>
            </a:r>
          </a:p>
          <a:p>
            <a:r>
              <a:rPr lang="en-US" sz="2200" dirty="0"/>
              <a:t>DC/OS with Mesos and Marathon</a:t>
            </a:r>
          </a:p>
          <a:p>
            <a:pPr lvl="1"/>
            <a:r>
              <a:rPr lang="en-US" sz="1800" b="0" dirty="0"/>
              <a:t>Hosted and managed by Mesosphere</a:t>
            </a:r>
          </a:p>
          <a:p>
            <a:pPr lvl="1"/>
            <a:endParaRPr lang="en-US" sz="18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90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solidFill>
                  <a:srgbClr val="0070C0"/>
                </a:solidFill>
                <a:latin typeface="Calibri" panose="020F0502020204030204" pitchFamily="34" charset="0"/>
              </a:rPr>
              <a:t>Your DevOps Journey:</a:t>
            </a:r>
            <a:br>
              <a:rPr lang="en-US" sz="6600" dirty="0">
                <a:solidFill>
                  <a:srgbClr val="0070C0"/>
                </a:solidFill>
                <a:latin typeface="Calibri" panose="020F0502020204030204" pitchFamily="34" charset="0"/>
              </a:rPr>
            </a:br>
            <a:r>
              <a:rPr lang="en-US" sz="6600" dirty="0">
                <a:solidFill>
                  <a:srgbClr val="0070C0"/>
                </a:solidFill>
                <a:latin typeface="Calibri" panose="020F0502020204030204" pitchFamily="34" charset="0"/>
              </a:rPr>
              <a:t>Optimize Flow –</a:t>
            </a:r>
            <a:br>
              <a:rPr lang="en-US" sz="6600" dirty="0">
                <a:solidFill>
                  <a:srgbClr val="0070C0"/>
                </a:solidFill>
                <a:latin typeface="Calibri" panose="020F0502020204030204" pitchFamily="34" charset="0"/>
              </a:rPr>
            </a:br>
            <a:r>
              <a:rPr lang="en-US" sz="6600" dirty="0">
                <a:solidFill>
                  <a:srgbClr val="0070C0"/>
                </a:solidFill>
                <a:latin typeface="Calibri" panose="020F0502020204030204" pitchFamily="34" charset="0"/>
              </a:rPr>
              <a:t>First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r>
              <a:rPr lang="en-US" sz="2400" kern="0" dirty="0">
                <a:latin typeface="Calibri" panose="020F0502020204030204" pitchFamily="34" charset="0"/>
              </a:rPr>
              <a:t>Infrastructure As Code</a:t>
            </a:r>
          </a:p>
          <a:p>
            <a:r>
              <a:rPr lang="en-US" sz="2400" kern="0" dirty="0">
                <a:latin typeface="Calibri" panose="020F0502020204030204" pitchFamily="34" charset="0"/>
              </a:rPr>
              <a:t>Deployment Pipeline</a:t>
            </a:r>
          </a:p>
          <a:p>
            <a:r>
              <a:rPr lang="en-US" sz="2400" kern="0" dirty="0">
                <a:latin typeface="Calibri" panose="020F0502020204030204" pitchFamily="34" charset="0"/>
              </a:rPr>
              <a:t>Automated Testing</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r>
              <a:rPr lang="en-US" sz="2400" kern="0" dirty="0">
                <a:latin typeface="Calibri" panose="020F0502020204030204" pitchFamily="34" charset="0"/>
              </a:rPr>
              <a:t>Continuous Integration </a:t>
            </a:r>
          </a:p>
          <a:p>
            <a:r>
              <a:rPr lang="en-US" sz="2400" kern="0" dirty="0">
                <a:latin typeface="Calibri" panose="020F0502020204030204" pitchFamily="34" charset="0"/>
              </a:rPr>
              <a:t>Containerization/Microservices</a:t>
            </a:r>
          </a:p>
          <a:p>
            <a:r>
              <a:rPr lang="en-US" sz="2400" kern="0" dirty="0">
                <a:latin typeface="Calibri" panose="020F0502020204030204" pitchFamily="34" charset="0"/>
              </a:rPr>
              <a:t>Architect for Low-Risk Releases</a:t>
            </a:r>
          </a:p>
        </p:txBody>
      </p:sp>
    </p:spTree>
    <p:extLst>
      <p:ext uri="{BB962C8B-B14F-4D97-AF65-F5344CB8AC3E}">
        <p14:creationId xmlns:p14="http://schemas.microsoft.com/office/powerpoint/2010/main" val="26844829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Minikube</a:t>
            </a:r>
            <a:endParaRPr lang="en-US" dirty="0"/>
          </a:p>
        </p:txBody>
      </p:sp>
      <p:sp>
        <p:nvSpPr>
          <p:cNvPr id="3" name="Content Placeholder 2"/>
          <p:cNvSpPr>
            <a:spLocks noGrp="1"/>
          </p:cNvSpPr>
          <p:nvPr>
            <p:ph idx="1"/>
          </p:nvPr>
        </p:nvSpPr>
        <p:spPr>
          <a:xfrm>
            <a:off x="419100" y="1524000"/>
            <a:ext cx="8305800" cy="4571999"/>
          </a:xfrm>
        </p:spPr>
        <p:txBody>
          <a:bodyPr>
            <a:noAutofit/>
          </a:bodyPr>
          <a:lstStyle/>
          <a:p>
            <a:r>
              <a:rPr lang="en-US" sz="2200" b="0" dirty="0"/>
              <a:t>Install Oracle </a:t>
            </a:r>
            <a:r>
              <a:rPr lang="en-US" sz="2200" b="0" dirty="0" err="1"/>
              <a:t>VirtualBox</a:t>
            </a:r>
            <a:r>
              <a:rPr lang="en-US" sz="2200" b="0" dirty="0"/>
              <a:t> for Mac</a:t>
            </a:r>
          </a:p>
          <a:p>
            <a:r>
              <a:rPr lang="en-US" sz="2200" b="0" dirty="0"/>
              <a:t>Install Docker Toolbox for Mac</a:t>
            </a:r>
          </a:p>
          <a:p>
            <a:r>
              <a:rPr lang="en-US" sz="2200" b="0" dirty="0"/>
              <a:t>Install Docker version manager</a:t>
            </a:r>
          </a:p>
          <a:p>
            <a:r>
              <a:rPr lang="en-US" sz="2200" b="0" dirty="0"/>
              <a:t>Install the latest version of </a:t>
            </a:r>
            <a:r>
              <a:rPr lang="en-US" sz="2200" b="0" dirty="0" err="1"/>
              <a:t>Minikube</a:t>
            </a:r>
            <a:r>
              <a:rPr lang="en-US" sz="2200" b="0" dirty="0"/>
              <a:t> for Mac OS X</a:t>
            </a:r>
          </a:p>
          <a:p>
            <a:r>
              <a:rPr lang="en-US" sz="2200" b="0" dirty="0"/>
              <a:t>Download the latest version of </a:t>
            </a:r>
            <a:r>
              <a:rPr lang="en-US" sz="2200" b="0" dirty="0" err="1"/>
              <a:t>kubectl</a:t>
            </a:r>
            <a:endParaRPr lang="en-US" sz="2200" b="0" dirty="0"/>
          </a:p>
          <a:p>
            <a:r>
              <a:rPr lang="en-US" sz="2200" b="0" dirty="0"/>
              <a:t>Run the following commands from the directory where </a:t>
            </a:r>
            <a:r>
              <a:rPr lang="en-US" sz="2200" b="0" dirty="0" err="1"/>
              <a:t>kubectl</a:t>
            </a:r>
            <a:r>
              <a:rPr lang="en-US" sz="2200" b="0" dirty="0"/>
              <a:t> is downloaded</a:t>
            </a:r>
          </a:p>
          <a:p>
            <a:pPr lvl="1"/>
            <a:r>
              <a:rPr lang="en-US" sz="1400" b="0" dirty="0" err="1"/>
              <a:t>chmod</a:t>
            </a:r>
            <a:r>
              <a:rPr lang="en-US" sz="1400" b="0" dirty="0"/>
              <a:t> +x ./</a:t>
            </a:r>
            <a:r>
              <a:rPr lang="en-US" sz="1400" b="0" dirty="0" err="1"/>
              <a:t>kubectl</a:t>
            </a:r>
            <a:endParaRPr lang="en-US" sz="1400" b="0" dirty="0"/>
          </a:p>
          <a:p>
            <a:pPr lvl="1"/>
            <a:r>
              <a:rPr lang="en-US" sz="1400" b="0" dirty="0" err="1"/>
              <a:t>sudo</a:t>
            </a:r>
            <a:r>
              <a:rPr lang="en-US" sz="1400" b="0" dirty="0"/>
              <a:t> mv </a:t>
            </a:r>
            <a:r>
              <a:rPr lang="en-US" sz="1400" b="0" dirty="0" err="1"/>
              <a:t>kubectl</a:t>
            </a:r>
            <a:r>
              <a:rPr lang="en-US" sz="1400" b="0" dirty="0"/>
              <a:t> /</a:t>
            </a:r>
            <a:r>
              <a:rPr lang="en-US" sz="1400" b="0" dirty="0" err="1"/>
              <a:t>usr</a:t>
            </a:r>
            <a:r>
              <a:rPr lang="en-US" sz="1400" b="0" dirty="0"/>
              <a:t>/local/bin</a:t>
            </a:r>
          </a:p>
          <a:p>
            <a:r>
              <a:rPr lang="en-US" sz="2200" b="0" dirty="0"/>
              <a:t>Launch </a:t>
            </a:r>
            <a:r>
              <a:rPr lang="en-US" sz="2200" b="0" dirty="0" err="1"/>
              <a:t>minikube</a:t>
            </a:r>
            <a:endParaRPr lang="en-US" sz="2200" b="0" dirty="0"/>
          </a:p>
          <a:p>
            <a:pPr lvl="1"/>
            <a:r>
              <a:rPr lang="en-US" sz="1400" b="0" dirty="0" err="1"/>
              <a:t>minikube</a:t>
            </a:r>
            <a:r>
              <a:rPr lang="en-US" sz="1400" b="0" dirty="0"/>
              <a:t> --start –</a:t>
            </a:r>
            <a:r>
              <a:rPr lang="en-US" sz="1400" b="0" dirty="0" err="1"/>
              <a:t>vm</a:t>
            </a:r>
            <a:r>
              <a:rPr lang="en-US" sz="1400" b="0" dirty="0"/>
              <a:t>-driver=</a:t>
            </a:r>
            <a:r>
              <a:rPr lang="en-US" sz="1400" b="0" dirty="0" err="1"/>
              <a:t>virtualbox</a:t>
            </a:r>
            <a:endParaRPr lang="en-US" sz="1400" b="0" dirty="0"/>
          </a:p>
          <a:p>
            <a:r>
              <a:rPr lang="en-US" sz="2200" b="0" dirty="0"/>
              <a:t>Test </a:t>
            </a:r>
            <a:r>
              <a:rPr lang="en-US" sz="2200" b="0" dirty="0" err="1"/>
              <a:t>minikube</a:t>
            </a:r>
            <a:r>
              <a:rPr lang="en-US" sz="2200" b="0" dirty="0"/>
              <a:t> installation</a:t>
            </a:r>
          </a:p>
          <a:p>
            <a:pPr lvl="1"/>
            <a:r>
              <a:rPr lang="en-US" sz="1400" b="0" dirty="0" err="1"/>
              <a:t>minikube</a:t>
            </a:r>
            <a:r>
              <a:rPr lang="en-US" sz="1400" b="0" dirty="0"/>
              <a:t> status</a:t>
            </a:r>
          </a:p>
          <a:p>
            <a:pPr lvl="1"/>
            <a:r>
              <a:rPr lang="en-US" sz="1400" b="0" dirty="0" err="1"/>
              <a:t>Kubectl</a:t>
            </a:r>
            <a:r>
              <a:rPr lang="en-US" sz="1400" b="0" dirty="0"/>
              <a:t> get </a:t>
            </a:r>
            <a:r>
              <a:rPr lang="en-US" sz="1400" b="0" dirty="0" err="1"/>
              <a:t>cs</a:t>
            </a:r>
            <a:endParaRPr lang="en-US" sz="1400" b="0" dirty="0"/>
          </a:p>
          <a:p>
            <a:pPr lvl="1"/>
            <a:endParaRPr lang="en-US" sz="1400" b="0"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456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Local Kubernetes</a:t>
            </a:r>
            <a:br>
              <a:rPr lang="en-US" dirty="0"/>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err="1"/>
              <a:t>Minikube</a:t>
            </a:r>
            <a:r>
              <a:rPr lang="en-US" b="0" dirty="0"/>
              <a:t> is a option for developing locally, but some features are not available and require a cloud provider. </a:t>
            </a:r>
          </a:p>
          <a:p>
            <a:pPr marL="342900" indent="-342900">
              <a:buAutoNum type="arabicPeriod"/>
            </a:pPr>
            <a:endParaRPr lang="en-US" sz="1400" dirty="0"/>
          </a:p>
          <a:p>
            <a:pPr marL="514350" indent="-514350">
              <a:buFont typeface="+mj-lt"/>
              <a:buAutoNum type="arabicPeriod"/>
            </a:pPr>
            <a:r>
              <a:rPr lang="en-US" sz="2400" b="0" dirty="0"/>
              <a:t>Install Hypervisor (</a:t>
            </a:r>
            <a:r>
              <a:rPr lang="en-US" sz="2400" b="0" dirty="0" err="1"/>
              <a:t>Virtualbox</a:t>
            </a:r>
            <a:r>
              <a:rPr lang="en-US" sz="2400" b="0" dirty="0"/>
              <a:t>, </a:t>
            </a:r>
            <a:r>
              <a:rPr lang="en-US" sz="2400" b="0" dirty="0" err="1"/>
              <a:t>etc</a:t>
            </a:r>
            <a:r>
              <a:rPr lang="en-US" sz="2400" b="0" dirty="0"/>
              <a:t>)</a:t>
            </a:r>
          </a:p>
          <a:p>
            <a:pPr marL="514350" indent="-514350">
              <a:buFont typeface="+mj-lt"/>
              <a:buAutoNum type="arabicPeriod"/>
            </a:pPr>
            <a:r>
              <a:rPr lang="en-US" sz="2400" b="0" dirty="0"/>
              <a:t>Stand up </a:t>
            </a:r>
            <a:r>
              <a:rPr lang="en-US" sz="2400" b="0" dirty="0" err="1"/>
              <a:t>minikube</a:t>
            </a:r>
            <a:r>
              <a:rPr lang="en-US" sz="2400" b="0" dirty="0"/>
              <a:t> &amp; test</a:t>
            </a:r>
          </a:p>
        </p:txBody>
      </p:sp>
      <p:grpSp>
        <p:nvGrpSpPr>
          <p:cNvPr id="4" name="Shape 397"/>
          <p:cNvGrpSpPr/>
          <p:nvPr/>
        </p:nvGrpSpPr>
        <p:grpSpPr>
          <a:xfrm>
            <a:off x="152400" y="762000"/>
            <a:ext cx="75438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(Not Needed)</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284836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Google Compute Engine Kubernetes Connect</a:t>
            </a:r>
            <a:br>
              <a:rPr lang="en-US" dirty="0"/>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GCE Kubernetes </a:t>
            </a:r>
            <a:r>
              <a:rPr lang="en-US" b="0" dirty="0" err="1"/>
              <a:t>Quickstart</a:t>
            </a:r>
            <a:endParaRPr lang="en-US" b="0" dirty="0"/>
          </a:p>
          <a:p>
            <a:pPr marL="342900" indent="-342900">
              <a:buAutoNum type="arabicPeriod"/>
            </a:pPr>
            <a:r>
              <a:rPr lang="en-US" sz="1800" b="0" dirty="0"/>
              <a:t>Sign Up for GC </a:t>
            </a:r>
            <a:r>
              <a:rPr lang="en-US" b="0" dirty="0">
                <a:hlinkClick r:id="rId3"/>
              </a:rPr>
              <a:t>https://cloud.google.com/free/</a:t>
            </a:r>
            <a:endParaRPr lang="en-US" sz="1800" b="0" dirty="0"/>
          </a:p>
          <a:p>
            <a:pPr marL="342900" indent="-342900">
              <a:buAutoNum type="arabicPeriod"/>
            </a:pPr>
            <a:r>
              <a:rPr lang="en-US" sz="1800" b="0" dirty="0"/>
              <a:t>Install SDK </a:t>
            </a:r>
            <a:r>
              <a:rPr lang="en-US" b="0" dirty="0">
                <a:hlinkClick r:id="rId4"/>
              </a:rPr>
              <a:t>https://cloud.google.com/sdk/</a:t>
            </a:r>
            <a:endParaRPr lang="en-US" sz="1800" b="0" dirty="0"/>
          </a:p>
          <a:p>
            <a:pPr marL="342900" indent="-342900">
              <a:buAutoNum type="arabicPeriod"/>
            </a:pPr>
            <a:r>
              <a:rPr lang="en-US" sz="1800" b="0" dirty="0"/>
              <a:t>Install </a:t>
            </a:r>
            <a:r>
              <a:rPr lang="en-US" sz="1800" b="0" dirty="0" err="1"/>
              <a:t>kubectl</a:t>
            </a:r>
            <a:r>
              <a:rPr lang="en-US" sz="1800" b="0" dirty="0"/>
              <a:t> </a:t>
            </a:r>
            <a:br>
              <a:rPr lang="en-US" sz="1800" dirty="0"/>
            </a:br>
            <a:r>
              <a:rPr lang="en-US" b="0" dirty="0"/>
              <a:t>https://github.com/smhillin/intro_to_kubernetes/blob/master/install-gce-client-</a:t>
            </a:r>
            <a:r>
              <a:rPr lang="en-US" b="0" dirty="0" err="1"/>
              <a:t>tools.md</a:t>
            </a:r>
            <a:endParaRPr lang="en-US" dirty="0"/>
          </a:p>
        </p:txBody>
      </p:sp>
      <p:grpSp>
        <p:nvGrpSpPr>
          <p:cNvPr id="4" name="Shape 397"/>
          <p:cNvGrpSpPr/>
          <p:nvPr/>
        </p:nvGrpSpPr>
        <p:grpSpPr>
          <a:xfrm>
            <a:off x="152400" y="762000"/>
            <a:ext cx="78486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5">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r>
                <a:rPr lang="en-US" sz="2800" b="1" dirty="0">
                  <a:solidFill>
                    <a:srgbClr val="7F7F7F"/>
                  </a:solidFill>
                  <a:latin typeface="Calibri"/>
                  <a:ea typeface="Calibri"/>
                  <a:cs typeface="Calibri"/>
                  <a:sym typeface="Calibri"/>
                </a:rPr>
                <a:t>CLASSROOM WORK (Not Needed)</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3997027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AWS Kubernetes Connect</a:t>
            </a:r>
            <a:br>
              <a:rPr lang="en-US" dirty="0"/>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AWS Kubernetes Setup</a:t>
            </a:r>
          </a:p>
          <a:p>
            <a:r>
              <a:rPr lang="en-US" sz="2800" b="0" dirty="0"/>
              <a:t>AWS Does not have a managed K8s service.</a:t>
            </a:r>
          </a:p>
          <a:p>
            <a:r>
              <a:rPr lang="en-US" sz="2800" b="0" dirty="0"/>
              <a:t>Two third party options include </a:t>
            </a:r>
            <a:r>
              <a:rPr lang="en-US" sz="2800" b="0" dirty="0" err="1"/>
              <a:t>Heptio’s</a:t>
            </a:r>
            <a:r>
              <a:rPr lang="en-US" sz="2800" b="0" dirty="0"/>
              <a:t> </a:t>
            </a:r>
            <a:r>
              <a:rPr lang="en-US" sz="2800" b="0" dirty="0" err="1"/>
              <a:t>quickstart</a:t>
            </a:r>
            <a:r>
              <a:rPr lang="en-US" sz="2800" b="0" dirty="0"/>
              <a:t> or ’Kops’</a:t>
            </a:r>
          </a:p>
          <a:p>
            <a:pPr marL="0" indent="0">
              <a:buNone/>
            </a:pPr>
            <a:endParaRPr lang="en-US" dirty="0"/>
          </a:p>
        </p:txBody>
      </p:sp>
      <p:grpSp>
        <p:nvGrpSpPr>
          <p:cNvPr id="4" name="Shape 397"/>
          <p:cNvGrpSpPr/>
          <p:nvPr/>
        </p:nvGrpSpPr>
        <p:grpSpPr>
          <a:xfrm>
            <a:off x="152400" y="762000"/>
            <a:ext cx="82296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lvl="0">
                <a:spcBef>
                  <a:spcPts val="0"/>
                </a:spcBef>
                <a:spcAft>
                  <a:spcPts val="0"/>
                </a:spcAft>
                <a:buSzPct val="25000"/>
              </a:pPr>
              <a:r>
                <a:rPr lang="en-US" sz="2800" b="1" dirty="0">
                  <a:solidFill>
                    <a:srgbClr val="7F7F7F"/>
                  </a:solidFill>
                  <a:latin typeface="Calibri"/>
                  <a:ea typeface="Calibri"/>
                  <a:cs typeface="Calibri"/>
                  <a:sym typeface="Calibri"/>
                </a:rPr>
                <a:t>CLASSROOM WORK (Not Needed)</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455748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Azure Kubernetes Connect</a:t>
            </a:r>
            <a:br>
              <a:rPr lang="en-US" dirty="0"/>
            </a:br>
            <a:endParaRPr lang="en-US" dirty="0"/>
          </a:p>
        </p:txBody>
      </p:sp>
      <p:sp>
        <p:nvSpPr>
          <p:cNvPr id="3" name="Content Placeholder 2"/>
          <p:cNvSpPr>
            <a:spLocks noGrp="1"/>
          </p:cNvSpPr>
          <p:nvPr>
            <p:ph idx="1"/>
          </p:nvPr>
        </p:nvSpPr>
        <p:spPr/>
        <p:txBody>
          <a:bodyPr>
            <a:normAutofit/>
          </a:bodyPr>
          <a:lstStyle/>
          <a:p>
            <a:pPr marL="0" indent="0">
              <a:buNone/>
            </a:pPr>
            <a:endParaRPr lang="en-US" b="0" dirty="0"/>
          </a:p>
          <a:p>
            <a:pPr marL="0" indent="0">
              <a:buNone/>
            </a:pPr>
            <a:r>
              <a:rPr lang="en-US" b="0" dirty="0"/>
              <a:t>Azure Kubernetes Setup</a:t>
            </a:r>
          </a:p>
          <a:p>
            <a:pPr marL="342900" indent="-342900">
              <a:buAutoNum type="arabicPeriod"/>
            </a:pPr>
            <a:r>
              <a:rPr lang="en-US" sz="1800" b="0" dirty="0"/>
              <a:t>Login Azure</a:t>
            </a:r>
          </a:p>
          <a:p>
            <a:pPr marL="342900" indent="-342900">
              <a:buAutoNum type="arabicPeriod"/>
            </a:pPr>
            <a:r>
              <a:rPr lang="en-US" sz="1800" b="0" dirty="0"/>
              <a:t>Download CLI and login with CLI</a:t>
            </a:r>
          </a:p>
          <a:p>
            <a:pPr marL="800100" lvl="1" indent="-342900">
              <a:buAutoNum type="arabicPeriod"/>
            </a:pPr>
            <a:r>
              <a:rPr lang="en-US" sz="1400" b="0" dirty="0" err="1"/>
              <a:t>Powershell</a:t>
            </a:r>
            <a:r>
              <a:rPr lang="en-US" sz="1400" b="0" dirty="0"/>
              <a:t> may be used for this example, but the CLI will be more versatile and used in future examples</a:t>
            </a:r>
          </a:p>
          <a:p>
            <a:pPr marL="800100" lvl="1" indent="-342900">
              <a:buAutoNum type="arabicPeriod"/>
            </a:pPr>
            <a:r>
              <a:rPr lang="en-US" sz="1400" b="0" dirty="0"/>
              <a:t>Azure </a:t>
            </a:r>
            <a:r>
              <a:rPr lang="en-US" sz="1400" b="0" dirty="0" err="1"/>
              <a:t>Powershell</a:t>
            </a:r>
            <a:r>
              <a:rPr lang="en-US" sz="1400" b="0" dirty="0"/>
              <a:t> may be used if limitations are understood: </a:t>
            </a:r>
            <a:r>
              <a:rPr lang="en-US" sz="1400" b="0" dirty="0">
                <a:hlinkClick r:id="rId3" invalidUrl="https://docs.microsoft.com/en-us/azure/cloud-shell/limitations i.e"/>
              </a:rPr>
              <a:t>https://docs.microsoft.com/en-us/azure/cloud-shell/limitations</a:t>
            </a:r>
            <a:endParaRPr lang="en-US" sz="1400" b="0" dirty="0"/>
          </a:p>
          <a:p>
            <a:pPr marL="0" indent="0">
              <a:buNone/>
            </a:pPr>
            <a:endParaRPr lang="en-US" sz="1800" dirty="0">
              <a:solidFill>
                <a:schemeClr val="dk1"/>
              </a:solidFill>
              <a:ea typeface="Calibri"/>
              <a:cs typeface="Calibri"/>
              <a:sym typeface="Calibri"/>
            </a:endParaRPr>
          </a:p>
          <a:p>
            <a:pPr marL="0" indent="0">
              <a:buNone/>
            </a:pPr>
            <a:r>
              <a:rPr lang="en-US" sz="1800" dirty="0">
                <a:solidFill>
                  <a:schemeClr val="dk1"/>
                </a:solidFill>
                <a:ea typeface="Calibri"/>
                <a:cs typeface="Calibri"/>
                <a:sym typeface="Calibri"/>
                <a:hlinkClick r:id="rId4"/>
              </a:rPr>
              <a:t>https://docs.microsoft.com/en-us/azure/aks/kubernetes-walkthrough</a:t>
            </a:r>
            <a:endParaRPr lang="en-US" sz="1800" dirty="0">
              <a:solidFill>
                <a:schemeClr val="dk1"/>
              </a:solidFill>
              <a:ea typeface="Calibri"/>
              <a:cs typeface="Calibri"/>
              <a:sym typeface="Calibri"/>
            </a:endParaRPr>
          </a:p>
          <a:p>
            <a:pPr marL="0" indent="0">
              <a:buNone/>
            </a:pPr>
            <a:r>
              <a:rPr lang="en-US" sz="1800" dirty="0">
                <a:hlinkClick r:id="rId5"/>
              </a:rPr>
              <a:t>https://github.com/Azure-Samples/azure-voting-app-redis</a:t>
            </a:r>
            <a:endParaRPr lang="en-US" sz="1800" dirty="0"/>
          </a:p>
          <a:p>
            <a:pPr marL="0" indent="0">
              <a:buNone/>
            </a:pPr>
            <a:endParaRPr lang="en-US" sz="1800" dirty="0"/>
          </a:p>
        </p:txBody>
      </p:sp>
      <p:grpSp>
        <p:nvGrpSpPr>
          <p:cNvPr id="4" name="Shape 397"/>
          <p:cNvGrpSpPr/>
          <p:nvPr/>
        </p:nvGrpSpPr>
        <p:grpSpPr>
          <a:xfrm>
            <a:off x="152400" y="762000"/>
            <a:ext cx="6553200" cy="1066800"/>
            <a:chOff x="457200" y="2971800"/>
            <a:chExt cx="6553200" cy="1066800"/>
          </a:xfrm>
        </p:grpSpPr>
        <p:pic>
          <p:nvPicPr>
            <p:cNvPr id="5" name="Shape 398" descr="icon of person performing a computer lab" title="icon of person performing a computer lab"/>
            <p:cNvPicPr preferRelativeResize="0"/>
            <p:nvPr/>
          </p:nvPicPr>
          <p:blipFill rotWithShape="1">
            <a:blip r:embed="rId6">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54102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(not needed) </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497879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7767"/>
            <a:ext cx="7886700" cy="1158872"/>
          </a:xfrm>
        </p:spPr>
        <p:txBody>
          <a:bodyPr/>
          <a:lstStyle/>
          <a:p>
            <a:pPr algn="ctr"/>
            <a:r>
              <a:rPr lang="en-US" dirty="0"/>
              <a:t>Multi-node Kubernetes Installation</a:t>
            </a:r>
            <a:br>
              <a:rPr lang="en-US" dirty="0"/>
            </a:br>
            <a:endParaRPr lang="en-US" dirty="0"/>
          </a:p>
        </p:txBody>
      </p:sp>
      <p:grpSp>
        <p:nvGrpSpPr>
          <p:cNvPr id="4" name="Shape 397"/>
          <p:cNvGrpSpPr/>
          <p:nvPr/>
        </p:nvGrpSpPr>
        <p:grpSpPr>
          <a:xfrm>
            <a:off x="152400" y="762000"/>
            <a:ext cx="8610600" cy="1066800"/>
            <a:chOff x="457200" y="2971800"/>
            <a:chExt cx="7554583"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6411583"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102   75 minutes (required)</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11" name="Content Placeholder 2">
            <a:extLst>
              <a:ext uri="{FF2B5EF4-FFF2-40B4-BE49-F238E27FC236}">
                <a16:creationId xmlns:a16="http://schemas.microsoft.com/office/drawing/2014/main" id="{A619911D-61BF-4310-87FE-5FFF7E5E653A}"/>
              </a:ext>
            </a:extLst>
          </p:cNvPr>
          <p:cNvSpPr>
            <a:spLocks noGrp="1"/>
          </p:cNvSpPr>
          <p:nvPr>
            <p:ph idx="1"/>
          </p:nvPr>
        </p:nvSpPr>
        <p:spPr>
          <a:xfrm>
            <a:off x="596412" y="2514600"/>
            <a:ext cx="7886700" cy="3428999"/>
          </a:xfrm>
        </p:spPr>
        <p:txBody>
          <a:bodyPr>
            <a:normAutofit lnSpcReduction="10000"/>
          </a:bodyPr>
          <a:lstStyle/>
          <a:p>
            <a:pPr marL="514350" indent="-514350">
              <a:buFont typeface="+mj-lt"/>
              <a:buAutoNum type="arabicPeriod"/>
            </a:pPr>
            <a:r>
              <a:rPr lang="en-US" sz="2800" dirty="0"/>
              <a:t>Install docker and docker-compose</a:t>
            </a:r>
          </a:p>
          <a:p>
            <a:pPr marL="514350" indent="-514350">
              <a:buFont typeface="+mj-lt"/>
              <a:buAutoNum type="arabicPeriod"/>
            </a:pPr>
            <a:r>
              <a:rPr lang="en-US" sz="2800" dirty="0"/>
              <a:t>Install </a:t>
            </a:r>
            <a:r>
              <a:rPr lang="en-US" sz="2800" dirty="0" err="1"/>
              <a:t>kubeadm</a:t>
            </a:r>
            <a:endParaRPr lang="en-US" sz="2800" dirty="0"/>
          </a:p>
          <a:p>
            <a:pPr marL="514350" indent="-514350">
              <a:buFont typeface="+mj-lt"/>
              <a:buAutoNum type="arabicPeriod"/>
            </a:pPr>
            <a:r>
              <a:rPr lang="en-US" sz="2800" dirty="0"/>
              <a:t>Install pod networking; Flannel</a:t>
            </a:r>
          </a:p>
          <a:p>
            <a:pPr marL="514350" indent="-514350">
              <a:buFont typeface="+mj-lt"/>
              <a:buAutoNum type="arabicPeriod"/>
            </a:pPr>
            <a:r>
              <a:rPr lang="en-US" sz="2800" dirty="0"/>
              <a:t>Initialize </a:t>
            </a:r>
            <a:r>
              <a:rPr lang="en-US" sz="2800" dirty="0" err="1"/>
              <a:t>kubelet</a:t>
            </a:r>
            <a:r>
              <a:rPr lang="en-US" sz="2800" dirty="0"/>
              <a:t> to create master node</a:t>
            </a:r>
          </a:p>
          <a:p>
            <a:pPr marL="514350" indent="-514350">
              <a:buFont typeface="+mj-lt"/>
              <a:buAutoNum type="arabicPeriod"/>
            </a:pPr>
            <a:r>
              <a:rPr lang="en-US" sz="2800" dirty="0"/>
              <a:t>Join other nodes as master or worker</a:t>
            </a:r>
          </a:p>
          <a:p>
            <a:pPr marL="0" indent="0">
              <a:buNone/>
            </a:pPr>
            <a:endParaRPr lang="en-US" dirty="0"/>
          </a:p>
          <a:p>
            <a:pPr marL="0" indent="0">
              <a:buNone/>
            </a:pPr>
            <a:r>
              <a:rPr lang="en-US" sz="1900" dirty="0">
                <a:solidFill>
                  <a:srgbClr val="0070C0"/>
                </a:solidFill>
                <a:hlinkClick r:id="rId4"/>
              </a:rPr>
              <a:t>https://github.com/shekhar2010us/microservices_kubernetes_docker/blob/master/kubernetes_setup.md</a:t>
            </a:r>
            <a:endParaRPr lang="en-US" sz="1900" dirty="0">
              <a:solidFill>
                <a:srgbClr val="0070C0"/>
              </a:solidFill>
            </a:endParaRPr>
          </a:p>
          <a:p>
            <a:pPr marL="0" indent="0">
              <a:buNone/>
            </a:pPr>
            <a:endParaRPr lang="en-US" sz="2000" dirty="0">
              <a:solidFill>
                <a:srgbClr val="0070C0"/>
              </a:solidFill>
            </a:endParaRPr>
          </a:p>
        </p:txBody>
      </p:sp>
      <p:sp>
        <p:nvSpPr>
          <p:cNvPr id="12" name="Content Placeholder 2">
            <a:extLst>
              <a:ext uri="{FF2B5EF4-FFF2-40B4-BE49-F238E27FC236}">
                <a16:creationId xmlns:a16="http://schemas.microsoft.com/office/drawing/2014/main" id="{3FCCFE9E-F834-494B-AADC-B064882D8D7E}"/>
              </a:ext>
            </a:extLst>
          </p:cNvPr>
          <p:cNvSpPr txBox="1">
            <a:spLocks/>
          </p:cNvSpPr>
          <p:nvPr/>
        </p:nvSpPr>
        <p:spPr>
          <a:xfrm>
            <a:off x="596412" y="1504035"/>
            <a:ext cx="7886700" cy="766763"/>
          </a:xfrm>
          <a:prstGeom prst="rect">
            <a:avLst/>
          </a:prstGeom>
        </p:spPr>
        <p:txBody>
          <a:bodyPr vert="horz" lIns="91440" tIns="45720" rIns="91440" bIns="45720" rtlCol="0">
            <a:normAutofit fontScale="775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b="0" dirty="0"/>
          </a:p>
          <a:p>
            <a:pPr marL="0" indent="0">
              <a:spcAft>
                <a:spcPts val="0"/>
              </a:spcAft>
              <a:buFont typeface="Wingdings" panose="05000000000000000000" pitchFamily="2" charset="2"/>
              <a:buNone/>
            </a:pPr>
            <a:r>
              <a:rPr lang="en-US" b="0" dirty="0"/>
              <a:t>Multi-node Kubernetes Setup in AWS VMs</a:t>
            </a:r>
            <a:endParaRPr lang="en-US" sz="1800" dirty="0"/>
          </a:p>
        </p:txBody>
      </p:sp>
    </p:spTree>
    <p:extLst>
      <p:ext uri="{BB962C8B-B14F-4D97-AF65-F5344CB8AC3E}">
        <p14:creationId xmlns:p14="http://schemas.microsoft.com/office/powerpoint/2010/main" val="35703015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Installation - Pointers</a:t>
            </a:r>
          </a:p>
        </p:txBody>
      </p:sp>
      <p:sp>
        <p:nvSpPr>
          <p:cNvPr id="4" name="TextBox 3">
            <a:extLst>
              <a:ext uri="{FF2B5EF4-FFF2-40B4-BE49-F238E27FC236}">
                <a16:creationId xmlns:a16="http://schemas.microsoft.com/office/drawing/2014/main" id="{96591B4C-ED27-4F1F-A8CB-9DCAAFC50A6A}"/>
              </a:ext>
            </a:extLst>
          </p:cNvPr>
          <p:cNvSpPr txBox="1"/>
          <p:nvPr/>
        </p:nvSpPr>
        <p:spPr>
          <a:xfrm>
            <a:off x="381000" y="1447800"/>
            <a:ext cx="3657600" cy="4662815"/>
          </a:xfrm>
          <a:prstGeom prst="rect">
            <a:avLst/>
          </a:prstGeom>
          <a:noFill/>
        </p:spPr>
        <p:txBody>
          <a:bodyPr wrap="square" rtlCol="0">
            <a:spAutoFit/>
          </a:bodyPr>
          <a:lstStyle/>
          <a:p>
            <a:pPr marL="285750" lvl="0" indent="-285750">
              <a:lnSpc>
                <a:spcPct val="150000"/>
              </a:lnSpc>
              <a:buFont typeface="Arial" panose="020B0604020202020204" pitchFamily="34" charset="0"/>
              <a:buChar char="•"/>
            </a:pPr>
            <a:r>
              <a:rPr lang="fr-FR" dirty="0">
                <a:latin typeface="+mn-lt"/>
              </a:rPr>
              <a:t>Swap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Font typeface="Arial" panose="020B0604020202020204" pitchFamily="34" charset="0"/>
              <a:buChar char="•"/>
            </a:pPr>
            <a:r>
              <a:rPr lang="fr-FR" dirty="0" err="1">
                <a:latin typeface="+mn-lt"/>
              </a:rPr>
              <a:t>SELinux</a:t>
            </a:r>
            <a:r>
              <a:rPr lang="fr-FR" dirty="0">
                <a:latin typeface="+mn-lt"/>
              </a:rPr>
              <a:t>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Font typeface="Arial" panose="020B0604020202020204" pitchFamily="34" charset="0"/>
              <a:buChar char="•"/>
            </a:pPr>
            <a:r>
              <a:rPr lang="fr-FR" dirty="0">
                <a:latin typeface="+mn-lt"/>
              </a:rPr>
              <a:t>Firewall </a:t>
            </a:r>
            <a:r>
              <a:rPr lang="fr-FR" dirty="0" err="1">
                <a:latin typeface="+mn-lt"/>
              </a:rPr>
              <a:t>is</a:t>
            </a:r>
            <a:r>
              <a:rPr lang="fr-FR" dirty="0">
                <a:latin typeface="+mn-lt"/>
              </a:rPr>
              <a:t> </a:t>
            </a:r>
            <a:r>
              <a:rPr lang="fr-FR" dirty="0" err="1">
                <a:latin typeface="+mn-lt"/>
              </a:rPr>
              <a:t>disabled</a:t>
            </a:r>
            <a:r>
              <a:rPr lang="fr-FR" dirty="0">
                <a:latin typeface="+mn-lt"/>
              </a:rPr>
              <a:t> on all </a:t>
            </a:r>
            <a:r>
              <a:rPr lang="fr-FR" dirty="0" err="1">
                <a:latin typeface="+mn-lt"/>
              </a:rPr>
              <a:t>nodes</a:t>
            </a:r>
            <a:endParaRPr lang="en-US" dirty="0">
              <a:latin typeface="+mn-lt"/>
            </a:endParaRPr>
          </a:p>
          <a:p>
            <a:pPr marL="285750" lvl="0" indent="-285750">
              <a:lnSpc>
                <a:spcPct val="150000"/>
              </a:lnSpc>
              <a:buFont typeface="Arial" panose="020B0604020202020204" pitchFamily="34" charset="0"/>
              <a:buChar char="•"/>
            </a:pPr>
            <a:r>
              <a:rPr lang="fr-FR" dirty="0">
                <a:latin typeface="+mn-lt"/>
              </a:rPr>
              <a:t>Bridge configuration</a:t>
            </a:r>
            <a:endParaRPr lang="en-US" dirty="0">
              <a:latin typeface="+mn-lt"/>
            </a:endParaRPr>
          </a:p>
          <a:p>
            <a:pPr marL="285750" lvl="0" indent="-285750">
              <a:lnSpc>
                <a:spcPct val="150000"/>
              </a:lnSpc>
              <a:buFont typeface="Arial" panose="020B0604020202020204" pitchFamily="34" charset="0"/>
              <a:buChar char="•"/>
            </a:pPr>
            <a:r>
              <a:rPr lang="fr-FR" dirty="0">
                <a:latin typeface="+mn-lt"/>
              </a:rPr>
              <a:t>Docker 17.06.2 </a:t>
            </a:r>
            <a:r>
              <a:rPr lang="fr-FR" dirty="0" err="1">
                <a:latin typeface="+mn-lt"/>
              </a:rPr>
              <a:t>is</a:t>
            </a:r>
            <a:r>
              <a:rPr lang="fr-FR" dirty="0">
                <a:latin typeface="+mn-lt"/>
              </a:rPr>
              <a:t> </a:t>
            </a:r>
            <a:r>
              <a:rPr lang="fr-FR" dirty="0" err="1">
                <a:latin typeface="+mn-lt"/>
              </a:rPr>
              <a:t>installed</a:t>
            </a:r>
            <a:endParaRPr lang="en-US" dirty="0">
              <a:latin typeface="+mn-lt"/>
            </a:endParaRPr>
          </a:p>
          <a:p>
            <a:pPr marL="285750" lvl="0" indent="-285750">
              <a:lnSpc>
                <a:spcPct val="150000"/>
              </a:lnSpc>
              <a:buFont typeface="Arial" panose="020B0604020202020204" pitchFamily="34" charset="0"/>
              <a:buChar char="•"/>
            </a:pPr>
            <a:r>
              <a:rPr lang="fr-FR" dirty="0">
                <a:latin typeface="+mn-lt"/>
              </a:rPr>
              <a:t>Storage : Overlay</a:t>
            </a:r>
            <a:endParaRPr lang="en-US" dirty="0">
              <a:latin typeface="+mn-lt"/>
            </a:endParaRPr>
          </a:p>
          <a:p>
            <a:pPr marL="285750" lvl="0" indent="-285750">
              <a:lnSpc>
                <a:spcPct val="150000"/>
              </a:lnSpc>
              <a:buFont typeface="Arial" panose="020B0604020202020204" pitchFamily="34" charset="0"/>
              <a:buChar char="•"/>
            </a:pPr>
            <a:r>
              <a:rPr lang="fr-FR" dirty="0" err="1">
                <a:latin typeface="+mn-lt"/>
              </a:rPr>
              <a:t>Cgroup</a:t>
            </a:r>
            <a:r>
              <a:rPr lang="fr-FR" dirty="0">
                <a:latin typeface="+mn-lt"/>
              </a:rPr>
              <a:t> : </a:t>
            </a:r>
            <a:r>
              <a:rPr lang="fr-FR" dirty="0" err="1">
                <a:latin typeface="+mn-lt"/>
              </a:rPr>
              <a:t>Systemd</a:t>
            </a:r>
            <a:endParaRPr lang="en-US" dirty="0">
              <a:latin typeface="+mn-lt"/>
            </a:endParaRPr>
          </a:p>
          <a:p>
            <a:pPr marL="285750" lvl="0" indent="-285750">
              <a:lnSpc>
                <a:spcPct val="150000"/>
              </a:lnSpc>
              <a:buFont typeface="Arial" panose="020B0604020202020204" pitchFamily="34" charset="0"/>
              <a:buChar char="•"/>
            </a:pPr>
            <a:r>
              <a:rPr lang="fr-FR" dirty="0">
                <a:latin typeface="+mn-lt"/>
              </a:rPr>
              <a:t>Install </a:t>
            </a:r>
            <a:r>
              <a:rPr lang="fr-FR" dirty="0" err="1">
                <a:latin typeface="+mn-lt"/>
              </a:rPr>
              <a:t>crictl</a:t>
            </a:r>
            <a:endParaRPr lang="fr-FR" dirty="0">
              <a:latin typeface="+mn-lt"/>
            </a:endParaRPr>
          </a:p>
          <a:p>
            <a:pPr marL="285750" lvl="0" indent="-285750">
              <a:lnSpc>
                <a:spcPct val="150000"/>
              </a:lnSpc>
              <a:buFont typeface="Arial" panose="020B0604020202020204" pitchFamily="34" charset="0"/>
              <a:buChar char="•"/>
            </a:pPr>
            <a:r>
              <a:rPr lang="fr-FR" dirty="0">
                <a:latin typeface="+mn-lt"/>
              </a:rPr>
              <a:t>Install </a:t>
            </a:r>
            <a:r>
              <a:rPr lang="fr-FR" dirty="0" err="1">
                <a:latin typeface="+mn-lt"/>
              </a:rPr>
              <a:t>pod</a:t>
            </a:r>
            <a:r>
              <a:rPr lang="fr-FR" dirty="0">
                <a:latin typeface="+mn-lt"/>
              </a:rPr>
              <a:t>-network-</a:t>
            </a:r>
            <a:r>
              <a:rPr lang="fr-FR" dirty="0" err="1">
                <a:latin typeface="+mn-lt"/>
              </a:rPr>
              <a:t>cidr</a:t>
            </a:r>
            <a:endParaRPr lang="fr-FR" dirty="0">
              <a:latin typeface="+mn-lt"/>
            </a:endParaRPr>
          </a:p>
          <a:p>
            <a:pPr marL="285750" lvl="0" indent="-285750">
              <a:lnSpc>
                <a:spcPct val="150000"/>
              </a:lnSpc>
              <a:buFont typeface="Arial" panose="020B0604020202020204" pitchFamily="34" charset="0"/>
              <a:buChar char="•"/>
            </a:pPr>
            <a:r>
              <a:rPr lang="fr-FR" dirty="0">
                <a:latin typeface="+mn-lt"/>
              </a:rPr>
              <a:t>Setup </a:t>
            </a:r>
            <a:r>
              <a:rPr lang="fr-FR" dirty="0" err="1">
                <a:latin typeface="+mn-lt"/>
              </a:rPr>
              <a:t>private</a:t>
            </a:r>
            <a:r>
              <a:rPr lang="fr-FR" dirty="0">
                <a:latin typeface="+mn-lt"/>
              </a:rPr>
              <a:t> </a:t>
            </a:r>
            <a:r>
              <a:rPr lang="fr-FR" dirty="0" err="1">
                <a:latin typeface="+mn-lt"/>
              </a:rPr>
              <a:t>registry</a:t>
            </a:r>
            <a:endParaRPr lang="en-US" dirty="0">
              <a:latin typeface="+mn-lt"/>
            </a:endParaRPr>
          </a:p>
          <a:p>
            <a:pPr>
              <a:lnSpc>
                <a:spcPct val="150000"/>
              </a:lnSpc>
            </a:pPr>
            <a:endParaRPr lang="en-US" dirty="0">
              <a:latin typeface="+mn-lt"/>
            </a:endParaRPr>
          </a:p>
        </p:txBody>
      </p:sp>
      <p:sp>
        <p:nvSpPr>
          <p:cNvPr id="9" name="TextBox 8">
            <a:extLst>
              <a:ext uri="{FF2B5EF4-FFF2-40B4-BE49-F238E27FC236}">
                <a16:creationId xmlns:a16="http://schemas.microsoft.com/office/drawing/2014/main" id="{ABC2BE09-DDF7-4320-85D7-8BCB46309899}"/>
              </a:ext>
            </a:extLst>
          </p:cNvPr>
          <p:cNvSpPr txBox="1"/>
          <p:nvPr/>
        </p:nvSpPr>
        <p:spPr>
          <a:xfrm>
            <a:off x="4724400" y="1905000"/>
            <a:ext cx="3057247" cy="1477328"/>
          </a:xfrm>
          <a:prstGeom prst="rect">
            <a:avLst/>
          </a:prstGeom>
          <a:noFill/>
        </p:spPr>
        <p:txBody>
          <a:bodyPr wrap="square" rtlCol="0">
            <a:spAutoFit/>
          </a:bodyPr>
          <a:lstStyle>
            <a:defPPr>
              <a:defRPr lang="en-US"/>
            </a:defPPr>
            <a:lvl1pPr lvl="0">
              <a:lnSpc>
                <a:spcPct val="150000"/>
              </a:lnSpc>
              <a:defRPr>
                <a:latin typeface="+mn-lt"/>
              </a:defRPr>
            </a:lvl1pPr>
          </a:lstStyle>
          <a:p>
            <a:r>
              <a:rPr lang="fr-FR" b="1" dirty="0"/>
              <a:t>Installation </a:t>
            </a:r>
            <a:r>
              <a:rPr lang="fr-FR" b="1" dirty="0" err="1"/>
              <a:t>includes</a:t>
            </a:r>
            <a:r>
              <a:rPr lang="fr-FR" b="1" dirty="0"/>
              <a:t>:</a:t>
            </a:r>
            <a:endParaRPr lang="en-US" b="1" dirty="0"/>
          </a:p>
          <a:p>
            <a:pPr marL="285750" indent="-285750">
              <a:buFont typeface="Arial" panose="020B0604020202020204" pitchFamily="34" charset="0"/>
              <a:buChar char="•"/>
            </a:pPr>
            <a:r>
              <a:rPr lang="fr-FR" dirty="0" err="1"/>
              <a:t>kubeadm</a:t>
            </a:r>
            <a:endParaRPr lang="en-US" dirty="0"/>
          </a:p>
          <a:p>
            <a:pPr marL="285750" indent="-285750">
              <a:buFont typeface="Arial" panose="020B0604020202020204" pitchFamily="34" charset="0"/>
              <a:buChar char="•"/>
            </a:pPr>
            <a:r>
              <a:rPr lang="fr-FR" dirty="0" err="1"/>
              <a:t>kubelet</a:t>
            </a:r>
            <a:endParaRPr lang="en-US" dirty="0"/>
          </a:p>
          <a:p>
            <a:pPr marL="285750" indent="-285750">
              <a:buFont typeface="Arial" panose="020B0604020202020204" pitchFamily="34" charset="0"/>
              <a:buChar char="•"/>
            </a:pPr>
            <a:r>
              <a:rPr lang="fr-FR" dirty="0" err="1"/>
              <a:t>kubectl</a:t>
            </a:r>
            <a:endParaRPr lang="en-US" dirty="0"/>
          </a:p>
          <a:p>
            <a:endParaRPr lang="en-US" dirty="0"/>
          </a:p>
        </p:txBody>
      </p:sp>
    </p:spTree>
    <p:extLst>
      <p:ext uri="{BB962C8B-B14F-4D97-AF65-F5344CB8AC3E}">
        <p14:creationId xmlns:p14="http://schemas.microsoft.com/office/powerpoint/2010/main" val="19835772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DB9-4746-4666-9B70-D871169EC9CA}"/>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3" name="Text Placeholder 2">
            <a:extLst>
              <a:ext uri="{FF2B5EF4-FFF2-40B4-BE49-F238E27FC236}">
                <a16:creationId xmlns:a16="http://schemas.microsoft.com/office/drawing/2014/main" id="{7D7FF09A-B8A2-4C18-8BC8-4022BC8C8223}"/>
              </a:ext>
            </a:extLst>
          </p:cNvPr>
          <p:cNvSpPr>
            <a:spLocks noGrp="1"/>
          </p:cNvSpPr>
          <p:nvPr>
            <p:ph type="body" sz="quarter" idx="11"/>
          </p:nvPr>
        </p:nvSpPr>
        <p:spPr/>
        <p:txBody>
          <a:bodyPr>
            <a:normAutofit/>
          </a:bodyPr>
          <a:lstStyle/>
          <a:p>
            <a:pPr>
              <a:lnSpc>
                <a:spcPct val="150000"/>
              </a:lnSpc>
            </a:pPr>
            <a:r>
              <a:rPr lang="en-US" dirty="0"/>
              <a:t>Creating the HA Kubernetes includes:</a:t>
            </a:r>
          </a:p>
          <a:p>
            <a:pPr lvl="3">
              <a:lnSpc>
                <a:spcPct val="150000"/>
              </a:lnSpc>
            </a:pPr>
            <a:r>
              <a:rPr lang="en-US" dirty="0"/>
              <a:t>Creating </a:t>
            </a:r>
            <a:r>
              <a:rPr lang="en-US" sz="1800" b="0" dirty="0"/>
              <a:t>reliable constituent nodes that collectively form the HA master implementation</a:t>
            </a:r>
          </a:p>
          <a:p>
            <a:pPr lvl="3">
              <a:lnSpc>
                <a:spcPct val="150000"/>
              </a:lnSpc>
            </a:pPr>
            <a:r>
              <a:rPr lang="en-US" sz="1800" b="0" dirty="0"/>
              <a:t>Setting up a redundant, reliable storage layer with clustered </a:t>
            </a:r>
            <a:r>
              <a:rPr lang="en-US" sz="1800" b="0" dirty="0" err="1"/>
              <a:t>etcd</a:t>
            </a:r>
            <a:endParaRPr lang="en-US" sz="1800" dirty="0"/>
          </a:p>
          <a:p>
            <a:pPr lvl="3">
              <a:lnSpc>
                <a:spcPct val="150000"/>
              </a:lnSpc>
            </a:pPr>
            <a:r>
              <a:rPr lang="en-US" sz="1800" b="0" dirty="0"/>
              <a:t>Starting replicated, load balanced Kubernetes API servers</a:t>
            </a:r>
          </a:p>
          <a:p>
            <a:pPr lvl="3">
              <a:lnSpc>
                <a:spcPct val="150000"/>
              </a:lnSpc>
            </a:pPr>
            <a:r>
              <a:rPr lang="en-US" sz="1800" b="0" dirty="0"/>
              <a:t>Setting up master-elected Kubernetes scheduler and controller-manager daemons</a:t>
            </a:r>
          </a:p>
          <a:p>
            <a:pPr>
              <a:lnSpc>
                <a:spcPct val="150000"/>
              </a:lnSpc>
            </a:pPr>
            <a:endParaRPr lang="en-US" dirty="0"/>
          </a:p>
        </p:txBody>
      </p:sp>
    </p:spTree>
    <p:extLst>
      <p:ext uri="{BB962C8B-B14F-4D97-AF65-F5344CB8AC3E}">
        <p14:creationId xmlns:p14="http://schemas.microsoft.com/office/powerpoint/2010/main" val="14025029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0">
            <a:extLst>
              <a:ext uri="{FF2B5EF4-FFF2-40B4-BE49-F238E27FC236}">
                <a16:creationId xmlns:a16="http://schemas.microsoft.com/office/drawing/2014/main" id="{E151E815-B9BC-4ED5-A247-24AC0C0D8E82}"/>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1314450" y="1524000"/>
            <a:ext cx="5867400" cy="4135755"/>
          </a:xfrm>
          <a:prstGeom prst="rect">
            <a:avLst/>
          </a:prstGeom>
        </p:spPr>
      </p:pic>
      <p:sp>
        <p:nvSpPr>
          <p:cNvPr id="7" name="Title 1">
            <a:extLst>
              <a:ext uri="{FF2B5EF4-FFF2-40B4-BE49-F238E27FC236}">
                <a16:creationId xmlns:a16="http://schemas.microsoft.com/office/drawing/2014/main" id="{2FC836E7-7F9F-45A1-904E-41546F22FAB1}"/>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Tree>
    <p:extLst>
      <p:ext uri="{BB962C8B-B14F-4D97-AF65-F5344CB8AC3E}">
        <p14:creationId xmlns:p14="http://schemas.microsoft.com/office/powerpoint/2010/main" val="3281069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5F68E7-7C04-4075-9C15-EA377661EBA9}"/>
              </a:ext>
            </a:extLst>
          </p:cNvPr>
          <p:cNvSpPr>
            <a:spLocks noGrp="1"/>
          </p:cNvSpPr>
          <p:nvPr>
            <p:ph type="title"/>
          </p:nvPr>
        </p:nvSpPr>
        <p:spPr>
          <a:xfrm>
            <a:off x="304800" y="0"/>
            <a:ext cx="7886700" cy="1325563"/>
          </a:xfrm>
        </p:spPr>
        <p:txBody>
          <a:bodyPr/>
          <a:lstStyle/>
          <a:p>
            <a:r>
              <a:rPr lang="en-US" dirty="0"/>
              <a:t>HA Kubernetes Installation</a:t>
            </a:r>
            <a:br>
              <a:rPr lang="en-US" dirty="0"/>
            </a:br>
            <a:r>
              <a:rPr lang="en-US" sz="2600" dirty="0"/>
              <a:t>(high availability)</a:t>
            </a:r>
          </a:p>
        </p:txBody>
      </p:sp>
      <p:sp>
        <p:nvSpPr>
          <p:cNvPr id="6" name="TextBox 5">
            <a:extLst>
              <a:ext uri="{FF2B5EF4-FFF2-40B4-BE49-F238E27FC236}">
                <a16:creationId xmlns:a16="http://schemas.microsoft.com/office/drawing/2014/main" id="{F1EE1608-14AE-4A73-9CB0-825BB49EB695}"/>
              </a:ext>
            </a:extLst>
          </p:cNvPr>
          <p:cNvSpPr txBox="1"/>
          <p:nvPr/>
        </p:nvSpPr>
        <p:spPr>
          <a:xfrm>
            <a:off x="6215062" y="2634962"/>
            <a:ext cx="2667000" cy="2639441"/>
          </a:xfrm>
          <a:prstGeom prst="rect">
            <a:avLst/>
          </a:prstGeom>
          <a:noFill/>
        </p:spPr>
        <p:txBody>
          <a:bodyPr wrap="square" rtlCol="0">
            <a:spAutoFit/>
          </a:bodyPr>
          <a:lstStyle/>
          <a:p>
            <a:pPr>
              <a:lnSpc>
                <a:spcPct val="150000"/>
              </a:lnSpc>
            </a:pPr>
            <a:r>
              <a:rPr lang="en-US" sz="1600" b="1" dirty="0">
                <a:latin typeface="+mn-lt"/>
              </a:rPr>
              <a:t>Option:</a:t>
            </a:r>
          </a:p>
          <a:p>
            <a:pPr marL="285750" indent="-285750">
              <a:lnSpc>
                <a:spcPct val="150000"/>
              </a:lnSpc>
              <a:buFont typeface="Arial" panose="020B0604020202020204" pitchFamily="34" charset="0"/>
              <a:buChar char="•"/>
            </a:pPr>
            <a:r>
              <a:rPr lang="fr-FR" sz="1600" dirty="0" err="1">
                <a:latin typeface="+mn-lt"/>
              </a:rPr>
              <a:t>Create</a:t>
            </a:r>
            <a:r>
              <a:rPr lang="fr-FR" sz="1600" dirty="0">
                <a:latin typeface="+mn-lt"/>
              </a:rPr>
              <a:t> a </a:t>
            </a:r>
            <a:r>
              <a:rPr lang="fr-FR" sz="1600" dirty="0" err="1">
                <a:latin typeface="+mn-lt"/>
              </a:rPr>
              <a:t>containerized</a:t>
            </a:r>
            <a:r>
              <a:rPr lang="fr-FR" sz="1600" dirty="0">
                <a:latin typeface="+mn-lt"/>
              </a:rPr>
              <a:t> cluster of «</a:t>
            </a:r>
            <a:r>
              <a:rPr lang="fr-FR" sz="1600" dirty="0" err="1">
                <a:latin typeface="+mn-lt"/>
              </a:rPr>
              <a:t>etcd</a:t>
            </a:r>
            <a:r>
              <a:rPr lang="fr-FR" sz="1600" dirty="0">
                <a:latin typeface="+mn-lt"/>
              </a:rPr>
              <a:t>» </a:t>
            </a:r>
          </a:p>
          <a:p>
            <a:pPr marL="285750" indent="-285750">
              <a:lnSpc>
                <a:spcPct val="150000"/>
              </a:lnSpc>
              <a:buFont typeface="Arial" panose="020B0604020202020204" pitchFamily="34" charset="0"/>
              <a:buChar char="•"/>
            </a:pPr>
            <a:r>
              <a:rPr lang="fr-FR" sz="1600" dirty="0" err="1">
                <a:latin typeface="+mn-lt"/>
              </a:rPr>
              <a:t>Keepalived</a:t>
            </a:r>
            <a:r>
              <a:rPr lang="fr-FR" sz="1600" dirty="0">
                <a:latin typeface="+mn-lt"/>
              </a:rPr>
              <a:t> to </a:t>
            </a:r>
            <a:r>
              <a:rPr lang="fr-FR" sz="1600" dirty="0" err="1">
                <a:latin typeface="+mn-lt"/>
              </a:rPr>
              <a:t>provide</a:t>
            </a:r>
            <a:r>
              <a:rPr lang="fr-FR" sz="1600" dirty="0">
                <a:latin typeface="+mn-lt"/>
              </a:rPr>
              <a:t> a VIP to the 3 instances of </a:t>
            </a:r>
            <a:r>
              <a:rPr lang="fr-FR" sz="1600" dirty="0" err="1">
                <a:latin typeface="+mn-lt"/>
              </a:rPr>
              <a:t>apiserver</a:t>
            </a:r>
            <a:r>
              <a:rPr lang="fr-FR" sz="1600" dirty="0">
                <a:latin typeface="+mn-lt"/>
              </a:rPr>
              <a:t> and </a:t>
            </a:r>
            <a:r>
              <a:rPr lang="fr-FR" sz="1600" dirty="0" err="1">
                <a:latin typeface="+mn-lt"/>
              </a:rPr>
              <a:t>nginx</a:t>
            </a:r>
            <a:r>
              <a:rPr lang="fr-FR" sz="1600" dirty="0">
                <a:latin typeface="+mn-lt"/>
              </a:rPr>
              <a:t> as a </a:t>
            </a:r>
            <a:r>
              <a:rPr lang="fr-FR" sz="1600" dirty="0" err="1">
                <a:latin typeface="+mn-lt"/>
              </a:rPr>
              <a:t>load</a:t>
            </a:r>
            <a:r>
              <a:rPr lang="fr-FR" sz="1600" dirty="0">
                <a:latin typeface="+mn-lt"/>
              </a:rPr>
              <a:t> balancer</a:t>
            </a:r>
            <a:endParaRPr lang="en-US" sz="1600" dirty="0">
              <a:latin typeface="+mn-lt"/>
            </a:endParaRPr>
          </a:p>
        </p:txBody>
      </p:sp>
      <p:pic>
        <p:nvPicPr>
          <p:cNvPr id="7" name="Image 22" descr="https://raw.githubusercontent.com/cookeem/kubeadm-ha/master/images/v1.6-v1.7/k8s-ha.png">
            <a:extLst>
              <a:ext uri="{FF2B5EF4-FFF2-40B4-BE49-F238E27FC236}">
                <a16:creationId xmlns:a16="http://schemas.microsoft.com/office/drawing/2014/main" id="{6F8980A3-573D-4BC9-BECB-89AB8D8B4F58}"/>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373505"/>
            <a:ext cx="6748462" cy="4722495"/>
          </a:xfrm>
          <a:prstGeom prst="rect">
            <a:avLst/>
          </a:prstGeom>
          <a:noFill/>
          <a:ln>
            <a:noFill/>
          </a:ln>
        </p:spPr>
      </p:pic>
    </p:spTree>
    <p:extLst>
      <p:ext uri="{BB962C8B-B14F-4D97-AF65-F5344CB8AC3E}">
        <p14:creationId xmlns:p14="http://schemas.microsoft.com/office/powerpoint/2010/main" val="2341798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solidFill>
                  <a:srgbClr val="0070C0"/>
                </a:solidFill>
                <a:latin typeface="Calibri" panose="020F0502020204030204" pitchFamily="34" charset="0"/>
              </a:rPr>
              <a:t>Your DevOps Journey:</a:t>
            </a:r>
            <a:br>
              <a:rPr lang="en-US" sz="6600" dirty="0">
                <a:solidFill>
                  <a:srgbClr val="0070C0"/>
                </a:solidFill>
                <a:latin typeface="Calibri" panose="020F0502020204030204" pitchFamily="34" charset="0"/>
              </a:rPr>
            </a:br>
            <a:r>
              <a:rPr lang="en-US" sz="6600" dirty="0">
                <a:solidFill>
                  <a:srgbClr val="0070C0"/>
                </a:solidFill>
                <a:latin typeface="Calibri" panose="020F0502020204030204" pitchFamily="34" charset="0"/>
              </a:rPr>
              <a:t>Amplify Feedback – Second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r>
              <a:rPr lang="en-US" sz="2400" kern="0" dirty="0">
                <a:latin typeface="Calibri" panose="020F0502020204030204" pitchFamily="34" charset="0"/>
              </a:rPr>
              <a:t>Telemetry: Metrics, Monitoring and Alerting</a:t>
            </a:r>
          </a:p>
          <a:p>
            <a:r>
              <a:rPr lang="en-US" sz="2400" kern="0" dirty="0">
                <a:latin typeface="Calibri" panose="020F0502020204030204" pitchFamily="34" charset="0"/>
              </a:rPr>
              <a:t>Use Telemetry to Anticipate Problems</a:t>
            </a:r>
          </a:p>
          <a:p>
            <a:r>
              <a:rPr lang="en-US" sz="2400" kern="0" dirty="0">
                <a:latin typeface="Calibri" panose="020F0502020204030204" pitchFamily="34" charset="0"/>
              </a:rPr>
              <a:t>Feedback for Safe Deployment of Code</a:t>
            </a:r>
          </a:p>
          <a:p>
            <a:r>
              <a:rPr lang="en-US" sz="2400" kern="0" dirty="0">
                <a:latin typeface="Calibri" panose="020F0502020204030204" pitchFamily="34" charset="0"/>
              </a:rPr>
              <a:t>Hypothesis-Driven Development</a:t>
            </a:r>
          </a:p>
          <a:p>
            <a:r>
              <a:rPr lang="en-US" sz="2400" kern="0" dirty="0">
                <a:latin typeface="Calibri" panose="020F0502020204030204" pitchFamily="34" charset="0"/>
              </a:rPr>
              <a:t>Change Review and Coordination</a:t>
            </a:r>
          </a:p>
        </p:txBody>
      </p:sp>
    </p:spTree>
    <p:extLst>
      <p:ext uri="{BB962C8B-B14F-4D97-AF65-F5344CB8AC3E}">
        <p14:creationId xmlns:p14="http://schemas.microsoft.com/office/powerpoint/2010/main" val="63155837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Case</a:t>
            </a:r>
          </a:p>
        </p:txBody>
      </p:sp>
      <p:pic>
        <p:nvPicPr>
          <p:cNvPr id="2050" name="Picture 2" descr="http://i.huffpost.com/gen/1399535/images/o-JEFF-BEZOS-QUOTES-facebook.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0373" y="1371600"/>
            <a:ext cx="8226427" cy="41132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0225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Situation</a:t>
            </a:r>
          </a:p>
        </p:txBody>
      </p:sp>
      <p:sp>
        <p:nvSpPr>
          <p:cNvPr id="3" name="Content Placeholder 2"/>
          <p:cNvSpPr>
            <a:spLocks noGrp="1"/>
          </p:cNvSpPr>
          <p:nvPr>
            <p:ph idx="1"/>
          </p:nvPr>
        </p:nvSpPr>
        <p:spPr/>
        <p:txBody>
          <a:bodyPr/>
          <a:lstStyle/>
          <a:p>
            <a:pPr marL="0" indent="0">
              <a:buNone/>
            </a:pPr>
            <a:r>
              <a:rPr lang="en-US" b="0" dirty="0"/>
              <a:t>In 2002, Amazon was hitting a wall when trying to scale their website to grow with demand.</a:t>
            </a:r>
          </a:p>
          <a:p>
            <a:r>
              <a:rPr lang="en-US" b="0" dirty="0"/>
              <a:t>The system was limited by its databases and a large monolith “big ball of mud” system named Obidos. </a:t>
            </a:r>
          </a:p>
          <a:p>
            <a:r>
              <a:rPr lang="en-US" b="0" dirty="0"/>
              <a:t>In response, Jeff Bezos sent a memo to technical staff which decreed the creation of a service-oriented architecture. </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9127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a:xfrm>
            <a:off x="457203" y="1524000"/>
            <a:ext cx="3432412" cy="2545854"/>
          </a:xfrm>
        </p:spPr>
        <p:txBody>
          <a:bodyPr/>
          <a:lstStyle/>
          <a:p>
            <a:r>
              <a:rPr lang="en-US" sz="1800" dirty="0"/>
              <a:t>Jeff Bezos 2002, SOA decree</a:t>
            </a:r>
          </a:p>
          <a:p>
            <a:endParaRPr lang="en-US" dirty="0"/>
          </a:p>
        </p:txBody>
      </p:sp>
      <p:sp>
        <p:nvSpPr>
          <p:cNvPr id="4" name="TextBox 3"/>
          <p:cNvSpPr txBox="1"/>
          <p:nvPr/>
        </p:nvSpPr>
        <p:spPr>
          <a:xfrm>
            <a:off x="914400" y="1981200"/>
            <a:ext cx="7391404" cy="3693319"/>
          </a:xfrm>
          <a:prstGeom prst="rect">
            <a:avLst/>
          </a:prstGeom>
          <a:noFill/>
        </p:spPr>
        <p:txBody>
          <a:bodyPr wrap="square" rtlCol="0">
            <a:spAutoFit/>
          </a:bodyPr>
          <a:lstStyle/>
          <a:p>
            <a:pPr marL="257156" indent="-257156">
              <a:buAutoNum type="arabicParenR"/>
            </a:pPr>
            <a:r>
              <a:rPr lang="en-US" dirty="0">
                <a:latin typeface="+mn-lt"/>
              </a:rPr>
              <a:t>All teams will henceforth expose their data and functionality through service interfaces</a:t>
            </a:r>
          </a:p>
          <a:p>
            <a:pPr marL="257156" indent="-257156">
              <a:buAutoNum type="arabicParenR"/>
            </a:pPr>
            <a:r>
              <a:rPr lang="en-US" dirty="0">
                <a:latin typeface="+mn-lt"/>
              </a:rPr>
              <a:t>Teams must communicate with each other through these interfaces</a:t>
            </a:r>
          </a:p>
          <a:p>
            <a:pPr marL="257156" indent="-257156">
              <a:buAutoNum type="arabicParenR"/>
            </a:pPr>
            <a:r>
              <a:rPr lang="en-US" dirty="0">
                <a:latin typeface="+mn-lt"/>
              </a:rPr>
              <a:t>There will be no other form of inter-process communication allowed: no direct linking, no direct reads of another team’s data store, no shared-memory model, no back-doors whatsoever. The only communication allowed is via service interface calls over the network</a:t>
            </a:r>
          </a:p>
          <a:p>
            <a:pPr marL="257156" indent="-257156">
              <a:buAutoNum type="arabicParenR"/>
            </a:pPr>
            <a:r>
              <a:rPr lang="en-US" dirty="0">
                <a:latin typeface="+mn-lt"/>
              </a:rPr>
              <a:t>It doesn’t matter what technology they use. HTTP, </a:t>
            </a:r>
            <a:r>
              <a:rPr lang="en-US" dirty="0" err="1">
                <a:latin typeface="+mn-lt"/>
              </a:rPr>
              <a:t>Corba</a:t>
            </a:r>
            <a:r>
              <a:rPr lang="en-US" dirty="0">
                <a:latin typeface="+mn-lt"/>
              </a:rPr>
              <a:t>, </a:t>
            </a:r>
            <a:r>
              <a:rPr lang="en-US" dirty="0" err="1">
                <a:latin typeface="+mn-lt"/>
              </a:rPr>
              <a:t>Pubsub</a:t>
            </a:r>
            <a:r>
              <a:rPr lang="en-US" dirty="0">
                <a:latin typeface="+mn-lt"/>
              </a:rPr>
              <a:t>, custom protocols – doesn’t matter</a:t>
            </a:r>
          </a:p>
          <a:p>
            <a:pPr marL="257156" indent="-257156">
              <a:buAutoNum type="arabicParenR"/>
            </a:pPr>
            <a:r>
              <a:rPr lang="en-US" dirty="0">
                <a:latin typeface="+mn-lt"/>
              </a:rPr>
              <a:t>All service interfaces, without exception, must be designed from the ground up to be externalizable. That is to say, the team must plan and design to be able to expose the interface to developers in the outside world. No exceptions</a:t>
            </a:r>
          </a:p>
        </p:txBody>
      </p:sp>
      <p:sp>
        <p:nvSpPr>
          <p:cNvPr id="5" name="TextBox 4"/>
          <p:cNvSpPr txBox="1"/>
          <p:nvPr/>
        </p:nvSpPr>
        <p:spPr>
          <a:xfrm>
            <a:off x="2303065" y="5867400"/>
            <a:ext cx="6383741" cy="254044"/>
          </a:xfrm>
          <a:prstGeom prst="rect">
            <a:avLst/>
          </a:prstGeom>
          <a:noFill/>
        </p:spPr>
        <p:txBody>
          <a:bodyPr wrap="square" rtlCol="0">
            <a:spAutoFit/>
          </a:bodyPr>
          <a:lstStyle/>
          <a:p>
            <a:r>
              <a:rPr lang="en-US" sz="1051" dirty="0"/>
              <a:t>1 Google Platforms Rant </a:t>
            </a:r>
            <a:r>
              <a:rPr lang="en-US" sz="1051" dirty="0">
                <a:hlinkClick r:id="rId3"/>
              </a:rPr>
              <a:t>https://plus.google.com/+RipRowan/posts/eVeouesvaVX</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5915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Action</a:t>
            </a:r>
          </a:p>
        </p:txBody>
      </p:sp>
      <p:sp>
        <p:nvSpPr>
          <p:cNvPr id="3" name="Content Placeholder 2"/>
          <p:cNvSpPr>
            <a:spLocks noGrp="1"/>
          </p:cNvSpPr>
          <p:nvPr>
            <p:ph idx="1"/>
          </p:nvPr>
        </p:nvSpPr>
        <p:spPr/>
        <p:txBody>
          <a:bodyPr/>
          <a:lstStyle/>
          <a:p>
            <a:pPr marL="342900" indent="-342900">
              <a:spcBef>
                <a:spcPts val="600"/>
              </a:spcBef>
              <a:buFont typeface="+mj-lt"/>
              <a:buAutoNum type="arabicPeriod"/>
            </a:pPr>
            <a:r>
              <a:rPr lang="en-US" sz="2000" b="0" dirty="0"/>
              <a:t>If a team wanted data or services from another team, they could no longer book their developers into a meeting. They had to query their API’s.</a:t>
            </a:r>
          </a:p>
          <a:p>
            <a:pPr marL="342900" indent="-342900">
              <a:spcBef>
                <a:spcPts val="600"/>
              </a:spcBef>
              <a:buFont typeface="+mj-lt"/>
              <a:buAutoNum type="arabicPeriod"/>
            </a:pPr>
            <a:r>
              <a:rPr lang="en-US" sz="2000" b="0" dirty="0"/>
              <a:t>Services are managed by small teams, which act like small independent companies focused on the customers of their service. </a:t>
            </a:r>
          </a:p>
          <a:p>
            <a:pPr marL="285750" indent="-285750">
              <a:spcBef>
                <a:spcPts val="600"/>
              </a:spcBef>
              <a:buFont typeface="Arial" panose="020B0604020202020204" pitchFamily="34" charset="0"/>
              <a:buChar char="•"/>
            </a:pPr>
            <a:endParaRPr lang="en-US" sz="2000" b="0" dirty="0"/>
          </a:p>
          <a:p>
            <a:pPr>
              <a:spcBef>
                <a:spcPts val="600"/>
              </a:spcBef>
            </a:pPr>
            <a:r>
              <a:rPr lang="en-US" sz="2000" b="0" dirty="0"/>
              <a:t>“Each of these services require a strong focus on who their customers are, regardless whether they are external or internal” Amazon CTO </a:t>
            </a:r>
            <a:r>
              <a:rPr lang="en-US" sz="2000" b="0" dirty="0">
                <a:hlinkClick r:id="rId3"/>
              </a:rPr>
              <a:t>Werner </a:t>
            </a:r>
            <a:r>
              <a:rPr lang="en-US" sz="2000" b="0" dirty="0" err="1">
                <a:hlinkClick r:id="rId3"/>
              </a:rPr>
              <a:t>Vogels</a:t>
            </a:r>
            <a:endParaRPr lang="en-US" sz="2000" b="0" dirty="0"/>
          </a:p>
          <a:p>
            <a:pPr>
              <a:spcBef>
                <a:spcPts val="600"/>
              </a:spcBef>
            </a:pPr>
            <a:r>
              <a:rPr lang="en-US" sz="2000" b="0" dirty="0"/>
              <a:t>“We can scale our operation independently, maintain unparalleled system availability, and introduce new services quickly without the need for massive reconfiguration.” Amazon CTO </a:t>
            </a:r>
            <a:r>
              <a:rPr lang="en-US" sz="2000" b="0" dirty="0">
                <a:hlinkClick r:id="rId3"/>
              </a:rPr>
              <a:t>Werner </a:t>
            </a:r>
            <a:r>
              <a:rPr lang="en-US" sz="2000" b="0" dirty="0" err="1">
                <a:hlinkClick r:id="rId3"/>
              </a:rPr>
              <a:t>Vogels</a:t>
            </a:r>
            <a:endParaRPr lang="en-US" sz="2000" b="0" dirty="0"/>
          </a:p>
          <a:p>
            <a:endParaRPr lang="en-US" sz="1600"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050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69540" cy="1385891"/>
          </a:xfrm>
        </p:spPr>
        <p:txBody>
          <a:bodyPr/>
          <a:lstStyle/>
          <a:p>
            <a:r>
              <a:rPr lang="en-US" dirty="0"/>
              <a:t>Complication: Communication is Expensive</a:t>
            </a:r>
          </a:p>
        </p:txBody>
      </p:sp>
      <p:pic>
        <p:nvPicPr>
          <p:cNvPr id="2050" name="Picture 2" descr="C:\Users\plamar\Desktop\link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539490" y="1920362"/>
            <a:ext cx="2354215" cy="156947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plamar\Desktop\hackman-graph.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382657" y="4174860"/>
            <a:ext cx="2667883" cy="1658938"/>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381000" y="1752602"/>
            <a:ext cx="5943600" cy="1904999"/>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pPr>
            <a:r>
              <a:rPr lang="en-US" sz="1600" b="1" dirty="0">
                <a:solidFill>
                  <a:schemeClr val="tx1"/>
                </a:solidFill>
              </a:rPr>
              <a:t>Communication grows n^2 with team size</a:t>
            </a:r>
          </a:p>
          <a:p>
            <a:pPr marL="342900" lvl="1">
              <a:lnSpc>
                <a:spcPct val="100000"/>
              </a:lnSpc>
            </a:pPr>
            <a:r>
              <a:rPr lang="en-US" sz="1100" dirty="0"/>
              <a:t>One reason is that according to organizational psychologist Richard Hackman, the number of links between people grows rapidly with team size.</a:t>
            </a:r>
          </a:p>
          <a:p>
            <a:pPr marL="574675" lvl="2">
              <a:lnSpc>
                <a:spcPct val="100000"/>
              </a:lnSpc>
            </a:pPr>
            <a:r>
              <a:rPr lang="en-US" sz="1000" dirty="0"/>
              <a:t> n(n-1)/2 where n is the number of people </a:t>
            </a:r>
          </a:p>
          <a:p>
            <a:pPr marL="342900" lvl="1">
              <a:lnSpc>
                <a:spcPct val="100000"/>
              </a:lnSpc>
            </a:pPr>
            <a:r>
              <a:rPr lang="en-US" sz="1100" dirty="0"/>
              <a:t>Coordination, communication and relating costs lower individual productivity as teams grow </a:t>
            </a:r>
          </a:p>
          <a:p>
            <a:pPr marL="342900" lvl="1">
              <a:lnSpc>
                <a:spcPct val="100000"/>
              </a:lnSpc>
            </a:pPr>
            <a:r>
              <a:rPr lang="en-US" sz="1100" dirty="0"/>
              <a:t>Ideal team size 6 to 8 people. Navy Seals identify 4 as the optimal combat team</a:t>
            </a:r>
          </a:p>
          <a:p>
            <a:pPr>
              <a:lnSpc>
                <a:spcPct val="100000"/>
              </a:lnSpc>
              <a:spcBef>
                <a:spcPts val="0"/>
              </a:spcBef>
            </a:pPr>
            <a:r>
              <a:rPr lang="en-US" sz="1400" dirty="0">
                <a:solidFill>
                  <a:schemeClr val="tx1"/>
                </a:solidFill>
              </a:rPr>
              <a:t>Conway’s Law</a:t>
            </a:r>
          </a:p>
          <a:p>
            <a:pPr lvl="1" indent="0">
              <a:lnSpc>
                <a:spcPct val="100000"/>
              </a:lnSpc>
              <a:buNone/>
            </a:pPr>
            <a:r>
              <a:rPr lang="en-US" sz="1100" dirty="0"/>
              <a:t>Organizations which design systems are constrained to produce designs which are copies of the communication structures of these organizations</a:t>
            </a:r>
          </a:p>
        </p:txBody>
      </p:sp>
      <p:sp>
        <p:nvSpPr>
          <p:cNvPr id="9" name="Content Placeholder 2"/>
          <p:cNvSpPr txBox="1">
            <a:spLocks/>
          </p:cNvSpPr>
          <p:nvPr/>
        </p:nvSpPr>
        <p:spPr>
          <a:xfrm>
            <a:off x="344044" y="3993123"/>
            <a:ext cx="5901868" cy="1828800"/>
          </a:xfrm>
          <a:prstGeom prst="rect">
            <a:avLst/>
          </a:prstGeom>
        </p:spPr>
        <p:txBody>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400" b="1" dirty="0">
                <a:solidFill>
                  <a:schemeClr val="tx1"/>
                </a:solidFill>
              </a:rPr>
              <a:t>As groups size increases, the connections increase rapidly</a:t>
            </a:r>
          </a:p>
          <a:p>
            <a:pPr lvl="1"/>
            <a:r>
              <a:rPr lang="en-US" sz="1100" dirty="0"/>
              <a:t>A team of 5 has 10 links</a:t>
            </a:r>
          </a:p>
          <a:p>
            <a:pPr lvl="1"/>
            <a:r>
              <a:rPr lang="en-US" sz="1100" dirty="0"/>
              <a:t>A team of 10 has 45 links to maintain</a:t>
            </a:r>
          </a:p>
          <a:p>
            <a:pPr lvl="1"/>
            <a:r>
              <a:rPr lang="en-US" sz="1100" dirty="0"/>
              <a:t>A small company of 60 people has 1770 links to manage</a:t>
            </a:r>
          </a:p>
          <a:p>
            <a:pPr lvl="1"/>
            <a:r>
              <a:rPr lang="en-US" sz="1100" dirty="0"/>
              <a:t>Data Lake has 91 people which means 4095 links to manage</a:t>
            </a:r>
          </a:p>
          <a:p>
            <a:pPr>
              <a:spcBef>
                <a:spcPts val="600"/>
              </a:spcBef>
            </a:pPr>
            <a:r>
              <a:rPr lang="en-US" sz="1400" dirty="0">
                <a:solidFill>
                  <a:schemeClr val="tx1"/>
                </a:solidFill>
              </a:rPr>
              <a:t>William Kimball, Professor of Organizational Behavior, </a:t>
            </a:r>
            <a:r>
              <a:rPr lang="en-US" sz="1400" dirty="0">
                <a:solidFill>
                  <a:schemeClr val="tx1"/>
                </a:solidFill>
                <a:hlinkClick r:id="rId5" invalidUrl="https://books.google.com/books?id=6Sh5AgAAQBAJ&amp;pg=PA131&amp;lpg=PA131&amp;dq=&quot;The+larger+a+group,+the+more+process+problems+members+encounter+in+carrying+out+their+collective+work&quot;&amp;source=bl&amp;ots=QU0HJyKXQQ&amp;sig=XmRwVfYHLVOah3mr69vhozxBVVQ&amp;hl=en&amp;sa=X&amp;ei"/>
              </a:rPr>
              <a:t>explains </a:t>
            </a:r>
            <a:r>
              <a:rPr lang="en-US" sz="1400" dirty="0">
                <a:solidFill>
                  <a:schemeClr val="tx1"/>
                </a:solidFill>
              </a:rPr>
              <a:t>“The larger a group, the more process problems members encounter carrying out their collective work – social loafing, </a:t>
            </a:r>
            <a:r>
              <a:rPr lang="en-US" sz="1400" dirty="0" err="1">
                <a:solidFill>
                  <a:schemeClr val="tx1"/>
                </a:solidFill>
              </a:rPr>
              <a:t>etc</a:t>
            </a:r>
            <a:r>
              <a:rPr lang="en-US" sz="1400" dirty="0">
                <a:solidFill>
                  <a:schemeClr val="tx1"/>
                </a:solidFill>
              </a:rPr>
              <a:t>”</a:t>
            </a:r>
          </a:p>
        </p:txBody>
      </p:sp>
      <p:cxnSp>
        <p:nvCxnSpPr>
          <p:cNvPr id="6" name="Straight Connector 5"/>
          <p:cNvCxnSpPr/>
          <p:nvPr/>
        </p:nvCxnSpPr>
        <p:spPr>
          <a:xfrm>
            <a:off x="381000" y="3886200"/>
            <a:ext cx="6001657"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65085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a:xfrm>
            <a:off x="304800" y="1828801"/>
            <a:ext cx="2290280" cy="4047650"/>
          </a:xfrm>
        </p:spPr>
        <p:txBody>
          <a:bodyPr>
            <a:normAutofit/>
          </a:bodyPr>
          <a:lstStyle/>
          <a:p>
            <a:pPr marL="285750" indent="-285750">
              <a:spcBef>
                <a:spcPts val="600"/>
              </a:spcBef>
              <a:buFont typeface="Arial" panose="020B0604020202020204" pitchFamily="34" charset="0"/>
              <a:buChar char="•"/>
            </a:pPr>
            <a:r>
              <a:rPr lang="en-US" sz="1600" b="0" dirty="0"/>
              <a:t>Service Oriented Architecture can be observed in Amazon Web Services homepage</a:t>
            </a:r>
          </a:p>
          <a:p>
            <a:pPr marL="285750" indent="-285750">
              <a:spcBef>
                <a:spcPts val="600"/>
              </a:spcBef>
              <a:buFont typeface="Arial" panose="020B0604020202020204" pitchFamily="34" charset="0"/>
              <a:buChar char="•"/>
            </a:pPr>
            <a:r>
              <a:rPr lang="en-US" sz="1600" b="0" dirty="0"/>
              <a:t>Every service listed is an independent ‘2 Pizza Team’ that can plan and develop independently </a:t>
            </a:r>
          </a:p>
          <a:p>
            <a:pPr marL="285750" indent="-285750">
              <a:spcBef>
                <a:spcPts val="600"/>
              </a:spcBef>
              <a:buFont typeface="Arial" panose="020B0604020202020204" pitchFamily="34" charset="0"/>
              <a:buChar char="•"/>
            </a:pPr>
            <a:r>
              <a:rPr lang="en-US" sz="1600" b="0" dirty="0"/>
              <a:t>Additional teams can be readily added due to decentralized layout</a:t>
            </a:r>
          </a:p>
        </p:txBody>
      </p:sp>
      <p:pic>
        <p:nvPicPr>
          <p:cNvPr id="6146" name="Picture 2" descr="C:\Users\plamar\Desktop\AWSservice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56492" y="1828800"/>
            <a:ext cx="6301412" cy="2938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3852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Result</a:t>
            </a:r>
          </a:p>
        </p:txBody>
      </p:sp>
      <p:sp>
        <p:nvSpPr>
          <p:cNvPr id="3" name="Content Placeholder 2"/>
          <p:cNvSpPr>
            <a:spLocks noGrp="1"/>
          </p:cNvSpPr>
          <p:nvPr>
            <p:ph idx="1"/>
          </p:nvPr>
        </p:nvSpPr>
        <p:spPr/>
        <p:txBody>
          <a:bodyPr/>
          <a:lstStyle/>
          <a:p>
            <a:pPr>
              <a:spcBef>
                <a:spcPts val="600"/>
              </a:spcBef>
              <a:buFont typeface="+mj-lt"/>
              <a:buAutoNum type="arabicPeriod"/>
            </a:pPr>
            <a:r>
              <a:rPr lang="en-US" sz="2400" b="0" dirty="0"/>
              <a:t>By focusing on scalability and service independence, Amazon was able to greatly increase speed of development and scale their development</a:t>
            </a:r>
          </a:p>
          <a:p>
            <a:pPr>
              <a:spcBef>
                <a:spcPts val="600"/>
              </a:spcBef>
              <a:buFont typeface="+mj-lt"/>
              <a:buAutoNum type="arabicPeriod"/>
            </a:pPr>
            <a:r>
              <a:rPr lang="en-US" sz="2400" b="0" dirty="0"/>
              <a:t>By having a </a:t>
            </a:r>
            <a:r>
              <a:rPr lang="en-US" sz="2400" b="0" dirty="0">
                <a:hlinkClick r:id="rId3"/>
              </a:rPr>
              <a:t>‘2-pizza rule’</a:t>
            </a:r>
            <a:r>
              <a:rPr lang="en-US" sz="2400" b="0" dirty="0"/>
              <a:t>, or team sizes limited to those which can be fed by 2 pizzas (6-10 people), Jeff Bezos asserts that each team will be as productive as possible. </a:t>
            </a:r>
          </a:p>
          <a:p>
            <a:pPr>
              <a:spcBef>
                <a:spcPts val="600"/>
              </a:spcBef>
            </a:pPr>
            <a:endParaRPr lang="en-US" sz="2400" b="0" dirty="0"/>
          </a:p>
          <a:p>
            <a:pPr>
              <a:spcBef>
                <a:spcPts val="600"/>
              </a:spcBef>
            </a:pPr>
            <a:r>
              <a:rPr lang="en-US" sz="2400" b="0" dirty="0"/>
              <a:t>This laid the foundation and DNA for Amazon Web Services, which has occupied &gt; 80% of the market share for cloud hosting and disrupted nearly every incumbent enterprise provider. </a:t>
            </a:r>
          </a:p>
          <a:p>
            <a:pPr>
              <a:spcBef>
                <a:spcPts val="600"/>
              </a:spcBef>
            </a:pPr>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2606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br>
            <a:endParaRPr lang="en-US" dirty="0"/>
          </a:p>
        </p:txBody>
      </p:sp>
      <p:sp>
        <p:nvSpPr>
          <p:cNvPr id="3" name="Content Placeholder 2"/>
          <p:cNvSpPr>
            <a:spLocks noGrp="1"/>
          </p:cNvSpPr>
          <p:nvPr>
            <p:ph idx="1"/>
          </p:nvPr>
        </p:nvSpPr>
        <p:spPr>
          <a:xfrm>
            <a:off x="390525" y="1676400"/>
            <a:ext cx="8362950" cy="4114800"/>
          </a:xfrm>
        </p:spPr>
        <p:txBody>
          <a:bodyPr/>
          <a:lstStyle/>
          <a:p>
            <a:pPr marL="0" indent="0">
              <a:buNone/>
            </a:pPr>
            <a:endParaRPr lang="en-US" b="0" dirty="0"/>
          </a:p>
          <a:p>
            <a:pPr marL="0" indent="0">
              <a:buNone/>
            </a:pPr>
            <a:r>
              <a:rPr lang="en-US" b="0" dirty="0"/>
              <a:t>Kubernetes Simple Example</a:t>
            </a:r>
          </a:p>
          <a:p>
            <a:pPr marL="342900" indent="-342900">
              <a:buAutoNum type="arabicPeriod"/>
            </a:pPr>
            <a:r>
              <a:rPr lang="en-US" sz="1800" b="0" dirty="0"/>
              <a:t>Connect to Kubernetes cluster</a:t>
            </a:r>
          </a:p>
          <a:p>
            <a:pPr marL="342900" indent="-342900">
              <a:buAutoNum type="arabicPeriod"/>
            </a:pPr>
            <a:r>
              <a:rPr lang="en-US" sz="1800" b="0" dirty="0"/>
              <a:t>Standup app on cluster</a:t>
            </a:r>
          </a:p>
          <a:p>
            <a:pPr marL="342900" indent="-342900">
              <a:buAutoNum type="arabicPeriod"/>
            </a:pPr>
            <a:r>
              <a:rPr lang="en-US" sz="1800" b="0" dirty="0"/>
              <a:t>Delete app from cluster</a:t>
            </a:r>
          </a:p>
          <a:p>
            <a:pPr marL="342900" indent="-342900">
              <a:buAutoNum type="arabicPeriod"/>
            </a:pPr>
            <a:endParaRPr lang="en-US" sz="1800" b="0" dirty="0"/>
          </a:p>
          <a:p>
            <a:pPr marL="0" indent="0">
              <a:buNone/>
            </a:pPr>
            <a:r>
              <a:rPr lang="en-US" sz="1800" dirty="0">
                <a:hlinkClick r:id="rId3"/>
              </a:rPr>
              <a:t>https://github.com/kubernetes/kubernetes/blob/master/examples/simple-nginx.md</a:t>
            </a:r>
            <a:endParaRPr lang="en-US" sz="1800" b="0" dirty="0"/>
          </a:p>
          <a:p>
            <a:pPr marL="0" indent="0">
              <a:buNone/>
            </a:pPr>
            <a:endParaRPr lang="en-US" dirty="0"/>
          </a:p>
        </p:txBody>
      </p:sp>
      <p:grpSp>
        <p:nvGrpSpPr>
          <p:cNvPr id="4" name="Shape 397"/>
          <p:cNvGrpSpPr/>
          <p:nvPr/>
        </p:nvGrpSpPr>
        <p:grpSpPr>
          <a:xfrm>
            <a:off x="152400" y="762000"/>
            <a:ext cx="7924800" cy="1066800"/>
            <a:chOff x="457200" y="2971800"/>
            <a:chExt cx="6858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5715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72666966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Case</a:t>
            </a:r>
          </a:p>
        </p:txBody>
      </p:sp>
      <p:sp>
        <p:nvSpPr>
          <p:cNvPr id="3" name="Text Placeholder 2"/>
          <p:cNvSpPr>
            <a:spLocks noGrp="1"/>
          </p:cNvSpPr>
          <p:nvPr>
            <p:ph type="body" idx="1"/>
          </p:nvPr>
        </p:nvSpPr>
        <p:spPr/>
        <p:txBody>
          <a:bodyPr/>
          <a:lstStyle/>
          <a:p>
            <a:endParaRPr lang="en-US"/>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9569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Situation</a:t>
            </a:r>
          </a:p>
        </p:txBody>
      </p:sp>
      <p:sp>
        <p:nvSpPr>
          <p:cNvPr id="3" name="Content Placeholder 2"/>
          <p:cNvSpPr>
            <a:spLocks noGrp="1"/>
          </p:cNvSpPr>
          <p:nvPr>
            <p:ph idx="1"/>
          </p:nvPr>
        </p:nvSpPr>
        <p:spPr>
          <a:xfrm>
            <a:off x="452921" y="1872855"/>
            <a:ext cx="8396863" cy="2546746"/>
          </a:xfrm>
        </p:spPr>
        <p:txBody>
          <a:bodyPr>
            <a:normAutofit fontScale="85000" lnSpcReduction="20000"/>
          </a:bodyPr>
          <a:lstStyle/>
          <a:p>
            <a:r>
              <a:rPr lang="en-US" b="0" dirty="0">
                <a:hlinkClick r:id="rId3"/>
              </a:rPr>
              <a:t>GE Oil and Gas </a:t>
            </a:r>
            <a:r>
              <a:rPr lang="en-US" b="0" dirty="0"/>
              <a:t> committed in 2013 to a wide ranging initiative with several goals</a:t>
            </a:r>
          </a:p>
          <a:p>
            <a:pPr lvl="1"/>
            <a:r>
              <a:rPr lang="en-US" b="0" dirty="0"/>
              <a:t>Improve productivity of shop floors</a:t>
            </a:r>
          </a:p>
          <a:p>
            <a:pPr lvl="1"/>
            <a:r>
              <a:rPr lang="en-US" b="0" dirty="0"/>
              <a:t>Build applications and solutions that reduce downtime and improve operations</a:t>
            </a:r>
          </a:p>
          <a:p>
            <a:pPr lvl="1"/>
            <a:r>
              <a:rPr lang="en-US" b="0" dirty="0"/>
              <a:t>Cut costs</a:t>
            </a:r>
          </a:p>
          <a:p>
            <a:pPr lvl="1"/>
            <a:r>
              <a:rPr lang="en-US" b="0" dirty="0"/>
              <a:t>Improve speed and agility of IT processes and Infrastructure</a:t>
            </a:r>
          </a:p>
          <a:p>
            <a:pPr lvl="1"/>
            <a:endParaRPr lang="en-US" dirty="0"/>
          </a:p>
        </p:txBody>
      </p:sp>
      <p:sp>
        <p:nvSpPr>
          <p:cNvPr id="4" name="Content Placeholder 2"/>
          <p:cNvSpPr txBox="1">
            <a:spLocks/>
          </p:cNvSpPr>
          <p:nvPr/>
        </p:nvSpPr>
        <p:spPr>
          <a:xfrm>
            <a:off x="457200" y="4724398"/>
            <a:ext cx="2667000" cy="1066802"/>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sz="1600" dirty="0"/>
              <a:t>45,000 employees</a:t>
            </a:r>
          </a:p>
          <a:p>
            <a:pPr lvl="1"/>
            <a:r>
              <a:rPr lang="en-US" sz="1600" dirty="0"/>
              <a:t>11 different regions</a:t>
            </a:r>
          </a:p>
          <a:p>
            <a:pPr lvl="1"/>
            <a:r>
              <a:rPr lang="en-US" sz="1600" dirty="0"/>
              <a:t>7 research centers</a:t>
            </a:r>
          </a:p>
        </p:txBody>
      </p:sp>
      <p:sp>
        <p:nvSpPr>
          <p:cNvPr id="5" name="Content Placeholder 2"/>
          <p:cNvSpPr txBox="1">
            <a:spLocks/>
          </p:cNvSpPr>
          <p:nvPr/>
        </p:nvSpPr>
        <p:spPr>
          <a:xfrm>
            <a:off x="2956560" y="4724401"/>
            <a:ext cx="5958840" cy="1143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sz="1600" dirty="0"/>
              <a:t>85% of worlds offshore oil rigs use GE drilling systems</a:t>
            </a:r>
          </a:p>
          <a:p>
            <a:pPr lvl="1"/>
            <a:r>
              <a:rPr lang="en-US" sz="1600" dirty="0"/>
              <a:t>$5B annual spend on energy research and development</a:t>
            </a:r>
          </a:p>
          <a:p>
            <a:pPr lvl="1"/>
            <a:r>
              <a:rPr lang="en-US" sz="1600" dirty="0"/>
              <a:t>900 applications (9000 applications in greater GE)</a:t>
            </a:r>
          </a:p>
          <a:p>
            <a:pPr lvl="2"/>
            <a:r>
              <a:rPr lang="en-US" sz="1600" dirty="0"/>
              <a:t>Many Apps have 100 or fewer users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30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2714414"/>
          </a:xfrm>
        </p:spPr>
        <p:txBody>
          <a:bodyPr>
            <a:normAutofit fontScale="90000"/>
          </a:bodyPr>
          <a:lstStyle/>
          <a:p>
            <a:pPr algn="l"/>
            <a:r>
              <a:rPr lang="en-US" sz="6600" dirty="0">
                <a:solidFill>
                  <a:srgbClr val="0070C0"/>
                </a:solidFill>
                <a:latin typeface="Calibri" panose="020F0502020204030204" pitchFamily="34" charset="0"/>
              </a:rPr>
              <a:t>Your DevOps Journey:</a:t>
            </a:r>
            <a:br>
              <a:rPr lang="en-US" sz="6600" dirty="0">
                <a:solidFill>
                  <a:srgbClr val="0070C0"/>
                </a:solidFill>
                <a:latin typeface="Calibri" panose="020F0502020204030204" pitchFamily="34" charset="0"/>
              </a:rPr>
            </a:br>
            <a:r>
              <a:rPr lang="en-US" sz="6600" dirty="0">
                <a:solidFill>
                  <a:srgbClr val="0070C0"/>
                </a:solidFill>
                <a:latin typeface="Calibri" panose="020F0502020204030204" pitchFamily="34" charset="0"/>
              </a:rPr>
              <a:t>Continual Learning –</a:t>
            </a:r>
            <a:br>
              <a:rPr lang="en-US" sz="6600" dirty="0">
                <a:solidFill>
                  <a:srgbClr val="0070C0"/>
                </a:solidFill>
                <a:latin typeface="Calibri" panose="020F0502020204030204" pitchFamily="34" charset="0"/>
              </a:rPr>
            </a:br>
            <a:r>
              <a:rPr lang="en-US" sz="6600" dirty="0">
                <a:solidFill>
                  <a:srgbClr val="0070C0"/>
                </a:solidFill>
                <a:latin typeface="Calibri" panose="020F0502020204030204" pitchFamily="34" charset="0"/>
              </a:rPr>
              <a:t>Third Way</a:t>
            </a:r>
          </a:p>
        </p:txBody>
      </p:sp>
      <p:cxnSp>
        <p:nvCxnSpPr>
          <p:cNvPr id="7" name="Straight Connector 6"/>
          <p:cNvCxnSpPr/>
          <p:nvPr/>
        </p:nvCxnSpPr>
        <p:spPr>
          <a:xfrm>
            <a:off x="457200" y="2971800"/>
            <a:ext cx="80772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457200" y="3276600"/>
            <a:ext cx="7848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r>
              <a:rPr lang="en-US" sz="2400" kern="0" dirty="0">
                <a:latin typeface="Calibri" panose="020F0502020204030204" pitchFamily="34" charset="0"/>
              </a:rPr>
              <a:t>Learning culture</a:t>
            </a:r>
          </a:p>
          <a:p>
            <a:pPr lvl="1"/>
            <a:r>
              <a:rPr lang="en-US" sz="2000" kern="0" dirty="0">
                <a:latin typeface="Calibri" panose="020F0502020204030204" pitchFamily="34" charset="0"/>
              </a:rPr>
              <a:t>Blameless Postmortems</a:t>
            </a:r>
          </a:p>
        </p:txBody>
      </p:sp>
      <p:sp>
        <p:nvSpPr>
          <p:cNvPr id="6" name="Content Placeholder 2"/>
          <p:cNvSpPr txBox="1">
            <a:spLocks/>
          </p:cNvSpPr>
          <p:nvPr/>
        </p:nvSpPr>
        <p:spPr bwMode="auto">
          <a:xfrm>
            <a:off x="4114800" y="3276600"/>
            <a:ext cx="4419600" cy="3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endParaRPr lang="en-US" sz="2800" b="1" kern="0" dirty="0">
              <a:latin typeface="Calibri" panose="020F0502020204030204" pitchFamily="34" charset="0"/>
            </a:endParaRPr>
          </a:p>
          <a:p>
            <a:r>
              <a:rPr lang="en-US" sz="2400" kern="0" dirty="0">
                <a:latin typeface="Calibri" panose="020F0502020204030204" pitchFamily="34" charset="0"/>
              </a:rPr>
              <a:t>Innovation culture </a:t>
            </a:r>
          </a:p>
          <a:p>
            <a:pPr lvl="1"/>
            <a:r>
              <a:rPr lang="en-US" sz="2000" kern="0" dirty="0">
                <a:latin typeface="Calibri" panose="020F0502020204030204" pitchFamily="34" charset="0"/>
              </a:rPr>
              <a:t>Rehearsing Failures</a:t>
            </a:r>
          </a:p>
          <a:p>
            <a:pPr lvl="1"/>
            <a:r>
              <a:rPr lang="en-US" sz="2000" kern="0" dirty="0">
                <a:latin typeface="Calibri" panose="020F0502020204030204" pitchFamily="34" charset="0"/>
              </a:rPr>
              <a:t>Knowledge Sharing</a:t>
            </a:r>
          </a:p>
          <a:p>
            <a:pPr lvl="1"/>
            <a:r>
              <a:rPr lang="en-US" sz="2000" kern="0" dirty="0">
                <a:latin typeface="Calibri" panose="020F0502020204030204" pitchFamily="34" charset="0"/>
              </a:rPr>
              <a:t>Reserve Time for Organizational Learning</a:t>
            </a:r>
          </a:p>
        </p:txBody>
      </p:sp>
    </p:spTree>
    <p:extLst>
      <p:ext uri="{BB962C8B-B14F-4D97-AF65-F5344CB8AC3E}">
        <p14:creationId xmlns:p14="http://schemas.microsoft.com/office/powerpoint/2010/main" val="167390872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086225" y="2362200"/>
            <a:ext cx="5057775" cy="3124200"/>
          </a:xfrm>
        </p:spPr>
      </p:pic>
      <p:sp>
        <p:nvSpPr>
          <p:cNvPr id="6" name="Content Placeholder 2"/>
          <p:cNvSpPr txBox="1">
            <a:spLocks/>
          </p:cNvSpPr>
          <p:nvPr/>
        </p:nvSpPr>
        <p:spPr bwMode="auto">
          <a:xfrm>
            <a:off x="457201" y="1600200"/>
            <a:ext cx="3629023" cy="327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fontAlgn="auto">
              <a:spcBef>
                <a:spcPts val="0"/>
              </a:spcBef>
              <a:spcAft>
                <a:spcPts val="0"/>
              </a:spcAft>
              <a:buNone/>
            </a:pPr>
            <a:r>
              <a:rPr lang="en-US" sz="2000" dirty="0"/>
              <a:t>In order to reduce outages and improve automation, elected to more app portfolio to cloud</a:t>
            </a:r>
          </a:p>
          <a:p>
            <a:pPr fontAlgn="auto">
              <a:spcBef>
                <a:spcPts val="0"/>
              </a:spcBef>
              <a:spcAft>
                <a:spcPts val="0"/>
              </a:spcAft>
            </a:pPr>
            <a:r>
              <a:rPr lang="en-US" sz="2000" dirty="0"/>
              <a:t>While doing so, encountered organizational challenges and had to do things differently in order to achieve their goal</a:t>
            </a:r>
          </a:p>
          <a:p>
            <a:r>
              <a:rPr lang="en-US" sz="2000" kern="0" dirty="0"/>
              <a:t>GE achieve massive improvements in productivity by changing fundamentally how they worked</a:t>
            </a:r>
          </a:p>
          <a:p>
            <a:pPr lvl="1"/>
            <a:endParaRPr lang="en-US" sz="1800" kern="0" dirty="0"/>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91568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Oil and Gas: Action</a:t>
            </a:r>
          </a:p>
        </p:txBody>
      </p:sp>
      <p:sp>
        <p:nvSpPr>
          <p:cNvPr id="5" name="Content Placeholder 2"/>
          <p:cNvSpPr txBox="1">
            <a:spLocks/>
          </p:cNvSpPr>
          <p:nvPr/>
        </p:nvSpPr>
        <p:spPr bwMode="auto">
          <a:xfrm>
            <a:off x="152400" y="1752600"/>
            <a:ext cx="8686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r>
              <a:rPr lang="en-US" sz="1600" kern="0" dirty="0"/>
              <a:t>GE achieved a massive increase in productivity by working differently</a:t>
            </a:r>
          </a:p>
          <a:p>
            <a:r>
              <a:rPr lang="en-US" sz="1600" kern="0" dirty="0"/>
              <a:t>They broke down silos and united the team to a single cross functional ownership.</a:t>
            </a:r>
          </a:p>
          <a:p>
            <a:r>
              <a:rPr lang="en-US" sz="1600" kern="0" dirty="0"/>
              <a:t>They were able to do this by shrinking the work pieces into smaller deliverables</a:t>
            </a:r>
          </a:p>
          <a:p>
            <a:r>
              <a:rPr lang="en-US" sz="1600" kern="0" dirty="0"/>
              <a:t>Finally, the teams delivered more frequent artifacts to users, resulting in ‘Happier’ users</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600" y="3048000"/>
            <a:ext cx="8001000" cy="2971800"/>
          </a:xfrm>
          <a:prstGeom prst="rect">
            <a:avLst/>
          </a:prstGeom>
        </p:spPr>
      </p:pic>
      <p:cxnSp>
        <p:nvCxnSpPr>
          <p:cNvPr id="7" name="Straight Connector 6"/>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1310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GE Oil and Gas: Result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219200" y="3619167"/>
            <a:ext cx="6477000" cy="2400633"/>
          </a:xfrm>
        </p:spPr>
      </p:pic>
      <p:sp>
        <p:nvSpPr>
          <p:cNvPr id="5" name="Content Placeholder 2"/>
          <p:cNvSpPr txBox="1">
            <a:spLocks/>
          </p:cNvSpPr>
          <p:nvPr/>
        </p:nvSpPr>
        <p:spPr bwMode="auto">
          <a:xfrm>
            <a:off x="304800" y="1143000"/>
            <a:ext cx="8686799" cy="273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Calibri" panose="020F0502020204030204" pitchFamily="34" charset="0"/>
                <a:ea typeface="ＭＳ Ｐゴシック" charset="0"/>
                <a:cs typeface="Calibri" panose="020F0502020204030204" pitchFamily="34" charset="0"/>
              </a:defRPr>
            </a:lvl1pPr>
            <a:lvl2pPr marL="742950" indent="-285750" algn="l" rtl="0" eaLnBrk="1" fontAlgn="base" hangingPunct="1">
              <a:spcBef>
                <a:spcPct val="20000"/>
              </a:spcBef>
              <a:spcAft>
                <a:spcPct val="0"/>
              </a:spcAft>
              <a:buChar char="–"/>
              <a:defRPr sz="2800" b="0" i="0">
                <a:solidFill>
                  <a:schemeClr val="tx1"/>
                </a:solidFill>
                <a:latin typeface="Calibri" panose="020F0502020204030204" pitchFamily="34" charset="0"/>
                <a:ea typeface="Arial" charset="0"/>
                <a:cs typeface="Calibri" panose="020F0502020204030204" pitchFamily="34" charset="0"/>
              </a:defRPr>
            </a:lvl2pPr>
            <a:lvl3pPr marL="1143000" indent="-228600" algn="l" rtl="0" eaLnBrk="1" fontAlgn="base" hangingPunct="1">
              <a:spcBef>
                <a:spcPct val="20000"/>
              </a:spcBef>
              <a:spcAft>
                <a:spcPct val="0"/>
              </a:spcAft>
              <a:buChar char="•"/>
              <a:defRPr sz="2400" b="0" i="0">
                <a:solidFill>
                  <a:schemeClr val="tx1"/>
                </a:solidFill>
                <a:latin typeface="Calibri" panose="020F0502020204030204" pitchFamily="34" charset="0"/>
                <a:ea typeface="Arial"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ea typeface="Arial"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None/>
            </a:pPr>
            <a:r>
              <a:rPr lang="en-US" sz="1600" b="1" dirty="0"/>
              <a:t>Adopting </a:t>
            </a:r>
            <a:r>
              <a:rPr lang="en-US" sz="1600" b="1" dirty="0" err="1"/>
              <a:t>Devops</a:t>
            </a:r>
            <a:r>
              <a:rPr lang="en-US" sz="1600" b="1" dirty="0"/>
              <a:t> best-practices and moving to cloud</a:t>
            </a:r>
            <a:endParaRPr lang="en-US" sz="1600" b="1" kern="0" dirty="0"/>
          </a:p>
          <a:p>
            <a:r>
              <a:rPr lang="en-US" sz="1600" kern="0" dirty="0"/>
              <a:t>GE received a 52% reduction in TCO (total cost)</a:t>
            </a:r>
          </a:p>
          <a:p>
            <a:pPr lvl="1"/>
            <a:r>
              <a:rPr lang="en-US" sz="1200" kern="0" dirty="0"/>
              <a:t>Bot-enabled automation</a:t>
            </a:r>
          </a:p>
          <a:p>
            <a:pPr lvl="1"/>
            <a:r>
              <a:rPr lang="en-US" sz="1200" kern="0" dirty="0"/>
              <a:t>Self service</a:t>
            </a:r>
          </a:p>
          <a:p>
            <a:pPr lvl="1"/>
            <a:r>
              <a:rPr lang="en-US" sz="1200" kern="0" dirty="0"/>
              <a:t>Dynamic storage</a:t>
            </a:r>
          </a:p>
          <a:p>
            <a:pPr lvl="1"/>
            <a:r>
              <a:rPr lang="en-US" sz="1200" kern="0" dirty="0"/>
              <a:t>VM cost optimization</a:t>
            </a:r>
          </a:p>
          <a:p>
            <a:pPr lvl="1"/>
            <a:r>
              <a:rPr lang="en-US" sz="1200" kern="0" dirty="0"/>
              <a:t>Migration from Oracle to Amazon Aurora</a:t>
            </a:r>
          </a:p>
          <a:p>
            <a:r>
              <a:rPr lang="en-US" sz="1600" kern="0" dirty="0"/>
              <a:t>Big increase in productivity</a:t>
            </a:r>
          </a:p>
          <a:p>
            <a:pPr lvl="1"/>
            <a:r>
              <a:rPr lang="en-US" sz="1200" kern="0" dirty="0"/>
              <a:t>50% reduction in tickets</a:t>
            </a:r>
          </a:p>
          <a:p>
            <a:pPr lvl="1"/>
            <a:r>
              <a:rPr lang="en-US" sz="1200" kern="0" dirty="0"/>
              <a:t>98% reduction in impactful business outages and incidents</a:t>
            </a:r>
          </a:p>
          <a:p>
            <a:pPr lvl="1"/>
            <a:endParaRPr lang="en-US" sz="1200" kern="0" dirty="0"/>
          </a:p>
        </p:txBody>
      </p:sp>
      <p:cxnSp>
        <p:nvCxnSpPr>
          <p:cNvPr id="6" name="Straight Connector 5"/>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7886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886700" cy="1158872"/>
          </a:xfrm>
        </p:spPr>
        <p:txBody>
          <a:bodyPr/>
          <a:lstStyle/>
          <a:p>
            <a:r>
              <a:rPr lang="en-US" dirty="0"/>
              <a:t>Conway’s Law</a:t>
            </a:r>
          </a:p>
        </p:txBody>
      </p:sp>
      <p:sp>
        <p:nvSpPr>
          <p:cNvPr id="6" name="Content Placeholder 5"/>
          <p:cNvSpPr txBox="1">
            <a:spLocks/>
          </p:cNvSpPr>
          <p:nvPr/>
        </p:nvSpPr>
        <p:spPr>
          <a:xfrm>
            <a:off x="762000" y="1544629"/>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i="1" dirty="0">
                <a:solidFill>
                  <a:srgbClr val="E87722"/>
                </a:solidFill>
                <a:latin typeface="+mn-lt"/>
              </a:rPr>
              <a:t>“Organizations which design systems … are constrained to produce designs which are copies of the communication structures of these organizations.”</a:t>
            </a:r>
            <a:br>
              <a:rPr lang="en-US" sz="2400" i="1" dirty="0">
                <a:solidFill>
                  <a:srgbClr val="E87722"/>
                </a:solidFill>
                <a:latin typeface="+mn-lt"/>
              </a:rPr>
            </a:br>
            <a:r>
              <a:rPr lang="en-US" sz="1200" dirty="0">
                <a:solidFill>
                  <a:schemeClr val="accent4"/>
                </a:solidFill>
                <a:latin typeface="+mn-lt"/>
              </a:rPr>
              <a:t> –Melvin Conway </a:t>
            </a:r>
            <a:endParaRPr lang="en-US" sz="1200" i="1" dirty="0">
              <a:solidFill>
                <a:schemeClr val="accent4"/>
              </a:solidFill>
              <a:latin typeface="+mn-lt"/>
            </a:endParaRP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838201"/>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2754470"/>
            <a:ext cx="4975062" cy="674681"/>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16550" y="3471283"/>
            <a:ext cx="3098800" cy="2562044"/>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63977" y="3634249"/>
            <a:ext cx="4173280" cy="2399078"/>
          </a:xfrm>
          <a:prstGeom prst="rect">
            <a:avLst/>
          </a:prstGeom>
        </p:spPr>
      </p:pic>
      <p:sp>
        <p:nvSpPr>
          <p:cNvPr id="9" name="TextBox 8"/>
          <p:cNvSpPr txBox="1"/>
          <p:nvPr/>
        </p:nvSpPr>
        <p:spPr>
          <a:xfrm>
            <a:off x="1374317" y="3287725"/>
            <a:ext cx="1752600" cy="369332"/>
          </a:xfrm>
          <a:prstGeom prst="rect">
            <a:avLst/>
          </a:prstGeom>
          <a:noFill/>
        </p:spPr>
        <p:txBody>
          <a:bodyPr wrap="square" rtlCol="0">
            <a:spAutoFit/>
          </a:bodyPr>
          <a:lstStyle/>
          <a:p>
            <a:r>
              <a:rPr lang="en-US" dirty="0"/>
              <a:t>Do This</a:t>
            </a:r>
          </a:p>
        </p:txBody>
      </p:sp>
      <p:sp>
        <p:nvSpPr>
          <p:cNvPr id="10" name="TextBox 9"/>
          <p:cNvSpPr txBox="1"/>
          <p:nvPr/>
        </p:nvSpPr>
        <p:spPr>
          <a:xfrm>
            <a:off x="6300034" y="3165421"/>
            <a:ext cx="1752600" cy="369332"/>
          </a:xfrm>
          <a:prstGeom prst="rect">
            <a:avLst/>
          </a:prstGeom>
          <a:noFill/>
        </p:spPr>
        <p:txBody>
          <a:bodyPr wrap="square" rtlCol="0">
            <a:spAutoFit/>
          </a:bodyPr>
          <a:lstStyle/>
          <a:p>
            <a:r>
              <a:rPr lang="en-US" dirty="0"/>
              <a:t>Not that</a:t>
            </a:r>
          </a:p>
        </p:txBody>
      </p:sp>
    </p:spTree>
    <p:extLst>
      <p:ext uri="{BB962C8B-B14F-4D97-AF65-F5344CB8AC3E}">
        <p14:creationId xmlns:p14="http://schemas.microsoft.com/office/powerpoint/2010/main" val="159900446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Pods</a:t>
            </a:r>
          </a:p>
        </p:txBody>
      </p:sp>
      <p:sp>
        <p:nvSpPr>
          <p:cNvPr id="3" name="Content Placeholder 2"/>
          <p:cNvSpPr>
            <a:spLocks noGrp="1"/>
          </p:cNvSpPr>
          <p:nvPr>
            <p:ph idx="1"/>
          </p:nvPr>
        </p:nvSpPr>
        <p:spPr>
          <a:xfrm>
            <a:off x="419100" y="1524000"/>
            <a:ext cx="8305800" cy="4571999"/>
          </a:xfrm>
        </p:spPr>
        <p:txBody>
          <a:bodyPr>
            <a:noAutofit/>
          </a:bodyPr>
          <a:lstStyle/>
          <a:p>
            <a:r>
              <a:rPr lang="en-US" sz="2200" b="0" dirty="0"/>
              <a:t>The smallest unit that can be scheduled to be deployed through K8s is called a </a:t>
            </a:r>
            <a:r>
              <a:rPr lang="en-US" sz="2200" i="1" dirty="0"/>
              <a:t>pod</a:t>
            </a:r>
            <a:r>
              <a:rPr lang="en-US" sz="2200" b="0" dirty="0"/>
              <a:t>.</a:t>
            </a:r>
          </a:p>
          <a:p>
            <a:r>
              <a:rPr lang="en-US" sz="2200" b="0" dirty="0"/>
              <a:t>Homogeneous group of containers.</a:t>
            </a:r>
          </a:p>
          <a:p>
            <a:r>
              <a:rPr lang="en-US" sz="2200" b="0" dirty="0"/>
              <a:t>This group of containers would share storage, Linux namespaces, cgroups, IP addresses. These are co-located, hence share resources and are always scheduled together.</a:t>
            </a:r>
          </a:p>
          <a:p>
            <a:r>
              <a:rPr lang="en-US" sz="2200" b="0" dirty="0"/>
              <a:t>Pods are not intended to live long. They are created, destroyed and re-created on demand, based on the state of the server and the service itself.</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47546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Service</a:t>
            </a:r>
          </a:p>
        </p:txBody>
      </p:sp>
      <p:sp>
        <p:nvSpPr>
          <p:cNvPr id="3" name="Content Placeholder 2"/>
          <p:cNvSpPr>
            <a:spLocks noGrp="1"/>
          </p:cNvSpPr>
          <p:nvPr>
            <p:ph idx="1"/>
          </p:nvPr>
        </p:nvSpPr>
        <p:spPr>
          <a:xfrm>
            <a:off x="419100" y="1524000"/>
            <a:ext cx="8305800" cy="4571999"/>
          </a:xfrm>
        </p:spPr>
        <p:txBody>
          <a:bodyPr>
            <a:noAutofit/>
          </a:bodyPr>
          <a:lstStyle/>
          <a:p>
            <a:r>
              <a:rPr lang="en-US" sz="2200" b="0" dirty="0"/>
              <a:t>As pods have a short lifetime, there is no guarantee about the IP address they are served on. This could make the communication of microservices hard.</a:t>
            </a:r>
          </a:p>
          <a:p>
            <a:endParaRPr lang="en-US" sz="2200" b="0" dirty="0"/>
          </a:p>
          <a:p>
            <a:r>
              <a:rPr lang="en-US" sz="2200" b="0" dirty="0"/>
              <a:t>Hence K8s has introduced the concept of a </a:t>
            </a:r>
            <a:r>
              <a:rPr lang="en-US" sz="2200" i="1" dirty="0"/>
              <a:t>service</a:t>
            </a:r>
            <a:r>
              <a:rPr lang="en-US" sz="2200" b="0" dirty="0"/>
              <a:t>, which is an abstraction on top of a number of pods, typically requiring to run a proxy on top, for other services to communicate with it via a Virtual IP address. </a:t>
            </a:r>
            <a:br>
              <a:rPr lang="en-US" sz="2200" b="0" dirty="0"/>
            </a:br>
            <a:endParaRPr lang="en-US" sz="2200" b="0" dirty="0"/>
          </a:p>
          <a:p>
            <a:r>
              <a:rPr lang="en-US" sz="2200" b="0" dirty="0"/>
              <a:t>This is where you can configure load balancing for your numerous pods and expose them via a service.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0743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Master Node</a:t>
            </a:r>
          </a:p>
        </p:txBody>
      </p:sp>
      <p:sp>
        <p:nvSpPr>
          <p:cNvPr id="3" name="Content Placeholder 2"/>
          <p:cNvSpPr>
            <a:spLocks noGrp="1"/>
          </p:cNvSpPr>
          <p:nvPr>
            <p:ph idx="1"/>
          </p:nvPr>
        </p:nvSpPr>
        <p:spPr>
          <a:xfrm>
            <a:off x="419100" y="1524000"/>
            <a:ext cx="8305800" cy="4571999"/>
          </a:xfrm>
        </p:spPr>
        <p:txBody>
          <a:bodyPr>
            <a:noAutofit/>
          </a:bodyPr>
          <a:lstStyle/>
          <a:p>
            <a:r>
              <a:rPr lang="en-US" sz="2000" b="0" dirty="0"/>
              <a:t>The master node is responsible for the management of Kubernetes cluster. This is the entry point of all administrative tasks. The master node is the one taking care of orchestrating the worker nodes, where the actual services are running.</a:t>
            </a:r>
          </a:p>
          <a:p>
            <a:pPr lvl="1"/>
            <a:r>
              <a:rPr lang="en-US" sz="1600" dirty="0"/>
              <a:t>API Server </a:t>
            </a:r>
            <a:r>
              <a:rPr lang="en-US" sz="1600" b="0" dirty="0"/>
              <a:t>- The API server is the entry points for all the REST commands used to control the cluster. </a:t>
            </a:r>
          </a:p>
          <a:p>
            <a:pPr lvl="1"/>
            <a:r>
              <a:rPr lang="en-US" sz="1600" dirty="0" err="1"/>
              <a:t>etcd</a:t>
            </a:r>
            <a:r>
              <a:rPr lang="en-US" sz="1600" dirty="0"/>
              <a:t> storage</a:t>
            </a:r>
            <a:r>
              <a:rPr lang="en-US" sz="1600" b="0" dirty="0"/>
              <a:t> - is a simple, distributed, consistent key-value store. It’s mainly used for shared configuration and service discovery. Example of data stored by Kubernetes in etcd is jobs being scheduled, created and deployed, pod/service details and state, namespaces and replication information, etc.</a:t>
            </a:r>
          </a:p>
          <a:p>
            <a:pPr lvl="1"/>
            <a:r>
              <a:rPr lang="en-US" sz="1600" dirty="0"/>
              <a:t>Scheduler</a:t>
            </a:r>
            <a:r>
              <a:rPr lang="en-US" sz="1600" b="0" dirty="0"/>
              <a:t> - The scheduler has the information regarding resources available on the members of the cluster, as well as the ones required for the configured service to run and hence is able to decide where to deploy a specific service.</a:t>
            </a:r>
          </a:p>
          <a:p>
            <a:pPr lvl="1"/>
            <a:r>
              <a:rPr lang="en-US" sz="1600" dirty="0"/>
              <a:t>Controller-manager</a:t>
            </a:r>
            <a:r>
              <a:rPr lang="en-US" sz="1600" b="0" dirty="0"/>
              <a:t> - A controller uses apiserver to watch the shared state of the cluster and makes corrective changes to the current state to change it to the desired one. An example is the </a:t>
            </a:r>
            <a:r>
              <a:rPr lang="en-US" sz="1600" dirty="0"/>
              <a:t>Replication-controller</a:t>
            </a:r>
            <a:r>
              <a:rPr lang="en-US" sz="1600" b="0" dirty="0"/>
              <a:t> which takes care of the number of pods in the system.</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3671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Terminology - Others</a:t>
            </a:r>
          </a:p>
        </p:txBody>
      </p:sp>
      <p:sp>
        <p:nvSpPr>
          <p:cNvPr id="3" name="Content Placeholder 2"/>
          <p:cNvSpPr>
            <a:spLocks noGrp="1"/>
          </p:cNvSpPr>
          <p:nvPr>
            <p:ph idx="1"/>
          </p:nvPr>
        </p:nvSpPr>
        <p:spPr>
          <a:xfrm>
            <a:off x="419100" y="1524000"/>
            <a:ext cx="8305800" cy="4571999"/>
          </a:xfrm>
        </p:spPr>
        <p:txBody>
          <a:bodyPr>
            <a:noAutofit/>
          </a:bodyPr>
          <a:lstStyle/>
          <a:p>
            <a:pPr>
              <a:lnSpc>
                <a:spcPct val="100000"/>
              </a:lnSpc>
            </a:pPr>
            <a:r>
              <a:rPr lang="en-US" sz="2200" b="0" dirty="0"/>
              <a:t>Nodes</a:t>
            </a:r>
          </a:p>
          <a:p>
            <a:pPr lvl="1">
              <a:lnSpc>
                <a:spcPct val="100000"/>
              </a:lnSpc>
            </a:pPr>
            <a:r>
              <a:rPr lang="en-US" sz="1600" b="0" dirty="0"/>
              <a:t>Hosts that run Kubernetes applications</a:t>
            </a:r>
          </a:p>
          <a:p>
            <a:pPr>
              <a:lnSpc>
                <a:spcPct val="100000"/>
              </a:lnSpc>
            </a:pPr>
            <a:r>
              <a:rPr lang="en-US" sz="2200" b="0" dirty="0"/>
              <a:t>Containers</a:t>
            </a:r>
          </a:p>
          <a:p>
            <a:pPr lvl="1">
              <a:lnSpc>
                <a:spcPct val="100000"/>
              </a:lnSpc>
            </a:pPr>
            <a:r>
              <a:rPr lang="en-US" sz="1600" b="0" dirty="0"/>
              <a:t>Units of packaging</a:t>
            </a:r>
          </a:p>
          <a:p>
            <a:pPr>
              <a:lnSpc>
                <a:spcPct val="100000"/>
              </a:lnSpc>
            </a:pPr>
            <a:r>
              <a:rPr lang="en-US" sz="2200" b="0" dirty="0"/>
              <a:t>Labels</a:t>
            </a:r>
          </a:p>
          <a:p>
            <a:pPr lvl="1">
              <a:lnSpc>
                <a:spcPct val="100000"/>
              </a:lnSpc>
            </a:pPr>
            <a:r>
              <a:rPr lang="en-US" sz="1600" b="0" dirty="0"/>
              <a:t>Key-Value pairs for identification</a:t>
            </a:r>
          </a:p>
          <a:p>
            <a:pPr>
              <a:lnSpc>
                <a:spcPct val="100000"/>
              </a:lnSpc>
            </a:pPr>
            <a:r>
              <a:rPr lang="en-US" sz="2000" b="0" dirty="0" err="1"/>
              <a:t>kubelet</a:t>
            </a:r>
            <a:r>
              <a:rPr lang="en-US" sz="2000" b="0" dirty="0"/>
              <a:t> - gets the configuration of a pod from the apiserver and ensures that the described containers are up and running.</a:t>
            </a:r>
          </a:p>
          <a:p>
            <a:pPr>
              <a:lnSpc>
                <a:spcPct val="100000"/>
              </a:lnSpc>
            </a:pPr>
            <a:r>
              <a:rPr lang="en-US" sz="2000" b="0" dirty="0" err="1"/>
              <a:t>kube</a:t>
            </a:r>
            <a:r>
              <a:rPr lang="en-US" sz="2000" b="0" dirty="0"/>
              <a:t>-proxy - acts as a network proxy and a load balancer for a service on a single worker node.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74826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p:txBody>
          <a:bodyPr/>
          <a:lstStyle/>
          <a:p>
            <a:r>
              <a:rPr lang="en-US" dirty="0"/>
              <a:t>General Architecture - Kubernetes</a:t>
            </a:r>
          </a:p>
        </p:txBody>
      </p:sp>
      <p:pic>
        <p:nvPicPr>
          <p:cNvPr id="4" name="Image 2">
            <a:extLst>
              <a:ext uri="{FF2B5EF4-FFF2-40B4-BE49-F238E27FC236}">
                <a16:creationId xmlns:a16="http://schemas.microsoft.com/office/drawing/2014/main" id="{733BAB0E-13BB-4EED-B812-4D3E9FAF2EF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228600" y="1816218"/>
            <a:ext cx="5181600" cy="3212982"/>
          </a:xfrm>
          <a:prstGeom prst="rect">
            <a:avLst/>
          </a:prstGeom>
        </p:spPr>
      </p:pic>
      <p:sp>
        <p:nvSpPr>
          <p:cNvPr id="5" name="TextBox 4">
            <a:extLst>
              <a:ext uri="{FF2B5EF4-FFF2-40B4-BE49-F238E27FC236}">
                <a16:creationId xmlns:a16="http://schemas.microsoft.com/office/drawing/2014/main" id="{E162338B-5B0A-4F9A-952F-3D7B3C3F4A0A}"/>
              </a:ext>
            </a:extLst>
          </p:cNvPr>
          <p:cNvSpPr txBox="1"/>
          <p:nvPr/>
        </p:nvSpPr>
        <p:spPr>
          <a:xfrm>
            <a:off x="5791200" y="1752600"/>
            <a:ext cx="3200400" cy="4031873"/>
          </a:xfrm>
          <a:prstGeom prst="rect">
            <a:avLst/>
          </a:prstGeom>
          <a:noFill/>
        </p:spPr>
        <p:txBody>
          <a:bodyPr wrap="square" rtlCol="0">
            <a:spAutoFit/>
          </a:bodyPr>
          <a:lstStyle/>
          <a:p>
            <a:r>
              <a:rPr lang="en-US" sz="1600" dirty="0">
                <a:latin typeface="+mn-lt"/>
              </a:rPr>
              <a:t>The </a:t>
            </a:r>
            <a:r>
              <a:rPr lang="en-US" sz="1600" b="1" dirty="0">
                <a:latin typeface="+mn-lt"/>
              </a:rPr>
              <a:t>master</a:t>
            </a:r>
            <a:r>
              <a:rPr lang="en-US" sz="1600" dirty="0">
                <a:latin typeface="+mn-lt"/>
              </a:rPr>
              <a:t> is responsible for </a:t>
            </a:r>
          </a:p>
          <a:p>
            <a:pPr lvl="0"/>
            <a:r>
              <a:rPr lang="en-US" sz="1600" dirty="0">
                <a:latin typeface="+mn-lt"/>
              </a:rPr>
              <a:t>Exposing the API interface</a:t>
            </a:r>
          </a:p>
          <a:p>
            <a:pPr lvl="0"/>
            <a:r>
              <a:rPr lang="en-US" sz="1600" dirty="0">
                <a:latin typeface="+mn-lt"/>
              </a:rPr>
              <a:t>Scheduling the deployments</a:t>
            </a:r>
          </a:p>
          <a:p>
            <a:pPr lvl="0"/>
            <a:r>
              <a:rPr lang="en-US" sz="1600" dirty="0">
                <a:latin typeface="+mn-lt"/>
              </a:rPr>
              <a:t>Managing the cluster</a:t>
            </a:r>
          </a:p>
          <a:p>
            <a:r>
              <a:rPr lang="fr-FR" sz="1600" dirty="0">
                <a:latin typeface="+mn-lt"/>
              </a:rPr>
              <a:t> </a:t>
            </a:r>
          </a:p>
          <a:p>
            <a:endParaRPr lang="en-US" sz="1600" dirty="0">
              <a:latin typeface="+mn-lt"/>
            </a:endParaRPr>
          </a:p>
          <a:p>
            <a:r>
              <a:rPr lang="en-US" sz="1600" dirty="0">
                <a:latin typeface="+mn-lt"/>
              </a:rPr>
              <a:t>Each </a:t>
            </a:r>
            <a:r>
              <a:rPr lang="en-US" sz="1600" b="1" dirty="0">
                <a:latin typeface="+mn-lt"/>
              </a:rPr>
              <a:t>node</a:t>
            </a:r>
            <a:r>
              <a:rPr lang="en-US" sz="1600" dirty="0">
                <a:latin typeface="+mn-lt"/>
              </a:rPr>
              <a:t> runs a container runtime, such as Docker, along with an agent that communicates with the master.</a:t>
            </a:r>
          </a:p>
          <a:p>
            <a:pPr lvl="0"/>
            <a:r>
              <a:rPr lang="en-US" sz="1600" b="1" dirty="0">
                <a:latin typeface="+mn-lt"/>
              </a:rPr>
              <a:t>Nodes</a:t>
            </a:r>
            <a:r>
              <a:rPr lang="en-US" sz="1600" dirty="0">
                <a:latin typeface="+mn-lt"/>
              </a:rPr>
              <a:t> run additional components for logging, monitoring, service discovery and optional add-ons</a:t>
            </a:r>
          </a:p>
          <a:p>
            <a:pPr lvl="0"/>
            <a:r>
              <a:rPr lang="en-US" sz="1600" b="1" dirty="0">
                <a:latin typeface="+mn-lt"/>
              </a:rPr>
              <a:t>Nodes</a:t>
            </a:r>
            <a:r>
              <a:rPr lang="en-US" sz="1600" dirty="0">
                <a:latin typeface="+mn-lt"/>
              </a:rPr>
              <a:t> expose compute, networking and storage resources to applications</a:t>
            </a:r>
          </a:p>
          <a:p>
            <a:endParaRPr lang="en-US" sz="1600" dirty="0">
              <a:latin typeface="+mn-lt"/>
            </a:endParaRPr>
          </a:p>
        </p:txBody>
      </p:sp>
    </p:spTree>
    <p:extLst>
      <p:ext uri="{BB962C8B-B14F-4D97-AF65-F5344CB8AC3E}">
        <p14:creationId xmlns:p14="http://schemas.microsoft.com/office/powerpoint/2010/main" val="58179527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Master</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323439"/>
          </a:xfrm>
          <a:prstGeom prst="rect">
            <a:avLst/>
          </a:prstGeom>
          <a:noFill/>
        </p:spPr>
        <p:txBody>
          <a:bodyPr wrap="square" rtlCol="0">
            <a:spAutoFit/>
          </a:bodyPr>
          <a:lstStyle>
            <a:defPPr>
              <a:defRPr lang="en-US"/>
            </a:defPPr>
            <a:lvl1pPr>
              <a:defRPr sz="1600">
                <a:latin typeface="+mn-lt"/>
              </a:defRPr>
            </a:lvl1pPr>
          </a:lstStyle>
          <a:p>
            <a:r>
              <a:rPr lang="en-US" dirty="0"/>
              <a:t>Components of master:</a:t>
            </a:r>
          </a:p>
          <a:p>
            <a:pPr marL="285750" indent="-285750">
              <a:buFont typeface="Arial" panose="020B0604020202020204" pitchFamily="34" charset="0"/>
              <a:buChar char="•"/>
            </a:pPr>
            <a:r>
              <a:rPr lang="en-US" dirty="0"/>
              <a:t>API Server</a:t>
            </a:r>
          </a:p>
          <a:p>
            <a:pPr marL="285750" indent="-285750">
              <a:buFont typeface="Arial" panose="020B0604020202020204" pitchFamily="34" charset="0"/>
              <a:buChar char="•"/>
            </a:pPr>
            <a:r>
              <a:rPr lang="en-US" dirty="0"/>
              <a:t>Scheduler</a:t>
            </a:r>
          </a:p>
          <a:p>
            <a:pPr marL="285750" indent="-285750">
              <a:buFont typeface="Arial" panose="020B0604020202020204" pitchFamily="34" charset="0"/>
              <a:buChar char="•"/>
            </a:pPr>
            <a:r>
              <a:rPr lang="en-US" dirty="0"/>
              <a:t>Controller</a:t>
            </a:r>
          </a:p>
          <a:p>
            <a:pPr marL="285750" indent="-285750">
              <a:buFont typeface="Arial" panose="020B0604020202020204" pitchFamily="34" charset="0"/>
              <a:buChar char="•"/>
            </a:pPr>
            <a:r>
              <a:rPr lang="en-US" dirty="0" err="1"/>
              <a:t>etcd</a:t>
            </a:r>
            <a:endParaRPr lang="en-US" dirty="0"/>
          </a:p>
        </p:txBody>
      </p:sp>
      <p:pic>
        <p:nvPicPr>
          <p:cNvPr id="6" name="Image 41">
            <a:extLst>
              <a:ext uri="{FF2B5EF4-FFF2-40B4-BE49-F238E27FC236}">
                <a16:creationId xmlns:a16="http://schemas.microsoft.com/office/drawing/2014/main" id="{84A547DC-6409-45E9-95EA-25167E50871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219200"/>
            <a:ext cx="6248400" cy="3240645"/>
          </a:xfrm>
          <a:prstGeom prst="rect">
            <a:avLst/>
          </a:prstGeom>
          <a:noFill/>
        </p:spPr>
      </p:pic>
    </p:spTree>
    <p:extLst>
      <p:ext uri="{BB962C8B-B14F-4D97-AF65-F5344CB8AC3E}">
        <p14:creationId xmlns:p14="http://schemas.microsoft.com/office/powerpoint/2010/main" val="1555570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439" y="0"/>
            <a:ext cx="7886700" cy="1325563"/>
          </a:xfrm>
        </p:spPr>
        <p:txBody>
          <a:bodyPr/>
          <a:lstStyle/>
          <a:p>
            <a:r>
              <a:rPr lang="en-US" dirty="0"/>
              <a:t>Situation: Executive leadership wants a roadmap, time to plan!</a:t>
            </a:r>
          </a:p>
        </p:txBody>
      </p:sp>
      <p:sp>
        <p:nvSpPr>
          <p:cNvPr id="3" name="Text Placeholder 2"/>
          <p:cNvSpPr>
            <a:spLocks noGrp="1"/>
          </p:cNvSpPr>
          <p:nvPr>
            <p:ph type="body" sz="quarter" idx="11"/>
          </p:nvPr>
        </p:nvSpPr>
        <p:spPr/>
        <p:txBody>
          <a:bodyPr/>
          <a:lstStyle/>
          <a:p>
            <a:r>
              <a:rPr lang="en-US" b="0" dirty="0"/>
              <a:t>Fly everyone to one location</a:t>
            </a:r>
          </a:p>
          <a:p>
            <a:r>
              <a:rPr lang="en-US" b="0" dirty="0"/>
              <a:t>Lock the team in a meeting room for 4-5 days</a:t>
            </a:r>
          </a:p>
          <a:p>
            <a:r>
              <a:rPr lang="en-US" b="0" dirty="0"/>
              <a:t>Size and plan user stories for the next 10, 15, or 20 weeks using scaled agile or another agile methodology</a:t>
            </a:r>
          </a:p>
          <a:p>
            <a:r>
              <a:rPr lang="en-US" b="0" dirty="0"/>
              <a:t>Deliver roadmap to leadership!</a:t>
            </a:r>
          </a:p>
        </p:txBody>
      </p:sp>
    </p:spTree>
    <p:extLst>
      <p:ext uri="{BB962C8B-B14F-4D97-AF65-F5344CB8AC3E}">
        <p14:creationId xmlns:p14="http://schemas.microsoft.com/office/powerpoint/2010/main" val="39231140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04800" y="914400"/>
            <a:ext cx="8382000" cy="5257800"/>
          </a:xfrm>
        </p:spPr>
        <p:txBody>
          <a:bodyPr>
            <a:noAutofit/>
          </a:bodyPr>
          <a:lstStyle/>
          <a:p>
            <a:pPr>
              <a:lnSpc>
                <a:spcPct val="150000"/>
              </a:lnSpc>
            </a:pPr>
            <a:r>
              <a:rPr lang="en-US" sz="1450" dirty="0"/>
              <a:t>The API server</a:t>
            </a:r>
            <a:r>
              <a:rPr lang="en-US" sz="1450" b="0" dirty="0"/>
              <a:t> is the entry points for all the REST commands used to control the cluster. It processes REST requests, validates them, and executes the bound business logic. The result state has to be persisted in the “etcd” component.</a:t>
            </a:r>
          </a:p>
          <a:p>
            <a:pPr>
              <a:lnSpc>
                <a:spcPct val="150000"/>
              </a:lnSpc>
            </a:pPr>
            <a:r>
              <a:rPr lang="en-US" sz="1450" dirty="0"/>
              <a:t>Etcd  </a:t>
            </a:r>
            <a:r>
              <a:rPr lang="en-US" sz="1450" b="0" dirty="0"/>
              <a:t>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p>
          <a:p>
            <a:pPr>
              <a:lnSpc>
                <a:spcPct val="150000"/>
              </a:lnSpc>
            </a:pPr>
            <a:r>
              <a:rPr lang="en-US" sz="1450" dirty="0"/>
              <a:t>Controller Manager</a:t>
            </a:r>
            <a:r>
              <a:rPr lang="en-US" sz="1450" b="0" dirty="0"/>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replication controller, endpoint controller, namespace controller, and service account controller. The controller manager runs different kind of controllers to handle nodes, endpoints, etc.</a:t>
            </a:r>
          </a:p>
          <a:p>
            <a:pPr>
              <a:lnSpc>
                <a:spcPct val="150000"/>
              </a:lnSpc>
            </a:pPr>
            <a:r>
              <a:rPr lang="en-US" sz="1450" dirty="0"/>
              <a:t>Scheduler</a:t>
            </a:r>
            <a:r>
              <a:rPr lang="fr-FR" sz="1450" b="0" dirty="0"/>
              <a:t>  </a:t>
            </a:r>
            <a:r>
              <a:rPr lang="en-US" sz="1450" b="0" dirty="0"/>
              <a:t>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p>
          <a:p>
            <a:pPr>
              <a:lnSpc>
                <a:spcPct val="150000"/>
              </a:lnSpc>
            </a:pPr>
            <a:endParaRPr lang="en-US" sz="1450" b="0" dirty="0"/>
          </a:p>
        </p:txBody>
      </p:sp>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Tree>
    <p:extLst>
      <p:ext uri="{BB962C8B-B14F-4D97-AF65-F5344CB8AC3E}">
        <p14:creationId xmlns:p14="http://schemas.microsoft.com/office/powerpoint/2010/main" val="148176319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Nodes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62000" y="4648200"/>
            <a:ext cx="3200400" cy="1323439"/>
          </a:xfrm>
          <a:prstGeom prst="rect">
            <a:avLst/>
          </a:prstGeom>
          <a:noFill/>
        </p:spPr>
        <p:txBody>
          <a:bodyPr wrap="square" rtlCol="0">
            <a:spAutoFit/>
          </a:bodyPr>
          <a:lstStyle>
            <a:defPPr>
              <a:defRPr lang="en-US"/>
            </a:defPPr>
            <a:lvl1pPr>
              <a:defRPr sz="1600">
                <a:latin typeface="+mn-lt"/>
              </a:defRPr>
            </a:lvl1pPr>
          </a:lstStyle>
          <a:p>
            <a:r>
              <a:rPr lang="en-US" dirty="0"/>
              <a:t>Components of a node:</a:t>
            </a:r>
          </a:p>
          <a:p>
            <a:pPr marL="285750" indent="-285750">
              <a:buFont typeface="Arial" panose="020B0604020202020204" pitchFamily="34" charset="0"/>
              <a:buChar char="•"/>
            </a:pPr>
            <a:r>
              <a:rPr lang="en-US" dirty="0" err="1"/>
              <a:t>kubelet</a:t>
            </a:r>
            <a:endParaRPr lang="en-US" dirty="0"/>
          </a:p>
          <a:p>
            <a:pPr marL="285750" indent="-285750">
              <a:buFont typeface="Arial" panose="020B0604020202020204" pitchFamily="34" charset="0"/>
              <a:buChar char="•"/>
            </a:pPr>
            <a:r>
              <a:rPr lang="en-US" dirty="0" err="1"/>
              <a:t>Kube</a:t>
            </a:r>
            <a:r>
              <a:rPr lang="en-US" dirty="0"/>
              <a:t>-proxy</a:t>
            </a:r>
          </a:p>
          <a:p>
            <a:pPr marL="285750" indent="-285750">
              <a:buFont typeface="Arial" panose="020B0604020202020204" pitchFamily="34" charset="0"/>
              <a:buChar char="•"/>
            </a:pPr>
            <a:r>
              <a:rPr lang="en-US" dirty="0"/>
              <a:t>Docker</a:t>
            </a:r>
          </a:p>
          <a:p>
            <a:pPr marL="285750" indent="-285750">
              <a:buFont typeface="Arial" panose="020B0604020202020204" pitchFamily="34" charset="0"/>
              <a:buChar char="•"/>
            </a:pPr>
            <a:r>
              <a:rPr lang="en-US" dirty="0" err="1"/>
              <a:t>Fluentd</a:t>
            </a:r>
            <a:endParaRPr lang="en-US" dirty="0"/>
          </a:p>
        </p:txBody>
      </p:sp>
      <p:pic>
        <p:nvPicPr>
          <p:cNvPr id="7" name="Image 2">
            <a:extLst>
              <a:ext uri="{FF2B5EF4-FFF2-40B4-BE49-F238E27FC236}">
                <a16:creationId xmlns:a16="http://schemas.microsoft.com/office/drawing/2014/main" id="{96FF67F0-0058-4D95-A846-CBB258C94E15}"/>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381000" y="1311272"/>
            <a:ext cx="6019800" cy="3184528"/>
          </a:xfrm>
          <a:prstGeom prst="rect">
            <a:avLst/>
          </a:prstGeom>
        </p:spPr>
      </p:pic>
    </p:spTree>
    <p:extLst>
      <p:ext uri="{BB962C8B-B14F-4D97-AF65-F5344CB8AC3E}">
        <p14:creationId xmlns:p14="http://schemas.microsoft.com/office/powerpoint/2010/main" val="8302340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DBCEBC-2B92-4A63-A4CE-DA796C7E1AC0}"/>
              </a:ext>
            </a:extLst>
          </p:cNvPr>
          <p:cNvSpPr>
            <a:spLocks noGrp="1"/>
          </p:cNvSpPr>
          <p:nvPr>
            <p:ph idx="1"/>
          </p:nvPr>
        </p:nvSpPr>
        <p:spPr>
          <a:xfrm>
            <a:off x="381000" y="1600200"/>
            <a:ext cx="8382000" cy="3733800"/>
          </a:xfrm>
        </p:spPr>
        <p:txBody>
          <a:bodyPr>
            <a:noAutofit/>
          </a:bodyPr>
          <a:lstStyle/>
          <a:p>
            <a:pPr>
              <a:lnSpc>
                <a:spcPct val="150000"/>
              </a:lnSpc>
            </a:pPr>
            <a:r>
              <a:rPr lang="fr-FR" sz="1600" dirty="0"/>
              <a:t>Kubelet Service </a:t>
            </a:r>
            <a:r>
              <a:rPr lang="fr-FR" sz="1600" b="0" dirty="0"/>
              <a:t>on each node is responsible for relaying information to and from the control plane service. It interacts with etcd store to read configuration details and to write values. It communicates with the master component to receive commands and work. The kubelet process then assumes responsibility for maintaining the state of work and the node server. It manages network rules, port forwarding, etc.</a:t>
            </a:r>
            <a:endParaRPr lang="en-US" sz="1600" b="0" dirty="0"/>
          </a:p>
          <a:p>
            <a:pPr marL="0" indent="0">
              <a:lnSpc>
                <a:spcPct val="150000"/>
              </a:lnSpc>
              <a:buNone/>
            </a:pPr>
            <a:endParaRPr lang="en-US" sz="1600" b="0" dirty="0"/>
          </a:p>
          <a:p>
            <a:pPr>
              <a:lnSpc>
                <a:spcPct val="150000"/>
              </a:lnSpc>
            </a:pPr>
            <a:r>
              <a:rPr lang="fr-FR" sz="1600" dirty="0"/>
              <a:t>Kubernetes Proxy Service </a:t>
            </a:r>
            <a:r>
              <a:rPr lang="fr-FR" sz="1600" b="0" dirty="0"/>
              <a:t>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lang="en-US" sz="1600" b="0" dirty="0"/>
          </a:p>
        </p:txBody>
      </p:sp>
      <p:sp>
        <p:nvSpPr>
          <p:cNvPr id="4" name="Title 1">
            <a:extLst>
              <a:ext uri="{FF2B5EF4-FFF2-40B4-BE49-F238E27FC236}">
                <a16:creationId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Node Components</a:t>
            </a:r>
          </a:p>
        </p:txBody>
      </p:sp>
    </p:spTree>
    <p:extLst>
      <p:ext uri="{BB962C8B-B14F-4D97-AF65-F5344CB8AC3E}">
        <p14:creationId xmlns:p14="http://schemas.microsoft.com/office/powerpoint/2010/main" val="316050468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DC/OS integration with Kubernetes</a:t>
            </a:r>
          </a:p>
        </p:txBody>
      </p:sp>
      <p:sp>
        <p:nvSpPr>
          <p:cNvPr id="5" name="TextBox 4">
            <a:extLst>
              <a:ext uri="{FF2B5EF4-FFF2-40B4-BE49-F238E27FC236}">
                <a16:creationId xmlns:a16="http://schemas.microsoft.com/office/drawing/2014/main" id="{E162338B-5B0A-4F9A-952F-3D7B3C3F4A0A}"/>
              </a:ext>
            </a:extLst>
          </p:cNvPr>
          <p:cNvSpPr txBox="1"/>
          <p:nvPr/>
        </p:nvSpPr>
        <p:spPr>
          <a:xfrm>
            <a:off x="722744" y="4953000"/>
            <a:ext cx="7583055" cy="1077218"/>
          </a:xfrm>
          <a:prstGeom prst="rect">
            <a:avLst/>
          </a:prstGeom>
          <a:noFill/>
        </p:spPr>
        <p:txBody>
          <a:bodyPr wrap="square" rtlCol="0">
            <a:spAutoFit/>
          </a:bodyPr>
          <a:lstStyle>
            <a:defPPr>
              <a:defRPr lang="en-US"/>
            </a:defPPr>
            <a:lvl1pPr>
              <a:defRPr sz="1600">
                <a:latin typeface="+mn-lt"/>
              </a:defRPr>
            </a:lvl1pPr>
          </a:lstStyle>
          <a:p>
            <a:pPr algn="just"/>
            <a:r>
              <a:rPr lang="fr-FR" dirty="0" err="1"/>
              <a:t>Mesosphere</a:t>
            </a:r>
            <a:r>
              <a:rPr lang="fr-FR" dirty="0"/>
              <a:t> </a:t>
            </a:r>
            <a:r>
              <a:rPr lang="fr-FR" dirty="0" err="1"/>
              <a:t>partnered</a:t>
            </a:r>
            <a:r>
              <a:rPr lang="fr-FR" dirty="0"/>
              <a:t> </a:t>
            </a:r>
            <a:r>
              <a:rPr lang="fr-FR" dirty="0" err="1"/>
              <a:t>with</a:t>
            </a:r>
            <a:r>
              <a:rPr lang="fr-FR" dirty="0"/>
              <a:t> Google to </a:t>
            </a:r>
            <a:r>
              <a:rPr lang="fr-FR" dirty="0" err="1"/>
              <a:t>leverage</a:t>
            </a:r>
            <a:r>
              <a:rPr lang="fr-FR" dirty="0"/>
              <a:t> the </a:t>
            </a:r>
            <a:r>
              <a:rPr lang="fr-FR" dirty="0" err="1"/>
              <a:t>extensibility</a:t>
            </a:r>
            <a:r>
              <a:rPr lang="fr-FR" dirty="0"/>
              <a:t> of </a:t>
            </a:r>
            <a:r>
              <a:rPr lang="fr-FR" dirty="0" err="1"/>
              <a:t>Kubernetes</a:t>
            </a:r>
            <a:r>
              <a:rPr lang="fr-FR" dirty="0"/>
              <a:t> and </a:t>
            </a:r>
            <a:r>
              <a:rPr lang="fr-FR" dirty="0" err="1"/>
              <a:t>build</a:t>
            </a:r>
            <a:r>
              <a:rPr lang="fr-FR" dirty="0"/>
              <a:t> </a:t>
            </a:r>
            <a:r>
              <a:rPr lang="fr-FR" dirty="0" err="1"/>
              <a:t>Kubernetes-Mesos</a:t>
            </a:r>
            <a:r>
              <a:rPr lang="fr-FR" dirty="0"/>
              <a:t>. The open source </a:t>
            </a:r>
            <a:r>
              <a:rPr lang="fr-FR" dirty="0" err="1"/>
              <a:t>project</a:t>
            </a:r>
            <a:r>
              <a:rPr lang="fr-FR" dirty="0"/>
              <a:t> </a:t>
            </a:r>
            <a:r>
              <a:rPr lang="fr-FR" dirty="0" err="1"/>
              <a:t>that</a:t>
            </a:r>
            <a:r>
              <a:rPr lang="fr-FR" dirty="0"/>
              <a:t> </a:t>
            </a:r>
            <a:r>
              <a:rPr lang="fr-FR" dirty="0" err="1"/>
              <a:t>integrates</a:t>
            </a:r>
            <a:r>
              <a:rPr lang="fr-FR" dirty="0"/>
              <a:t> </a:t>
            </a:r>
            <a:r>
              <a:rPr lang="fr-FR" dirty="0" err="1"/>
              <a:t>with</a:t>
            </a:r>
            <a:r>
              <a:rPr lang="fr-FR" dirty="0"/>
              <a:t> the </a:t>
            </a:r>
            <a:r>
              <a:rPr lang="fr-FR" dirty="0" err="1"/>
              <a:t>Kubernetes</a:t>
            </a:r>
            <a:r>
              <a:rPr lang="fr-FR" dirty="0"/>
              <a:t> </a:t>
            </a:r>
            <a:r>
              <a:rPr lang="fr-FR" dirty="0" err="1"/>
              <a:t>scheduling</a:t>
            </a:r>
            <a:r>
              <a:rPr lang="fr-FR" dirty="0"/>
              <a:t> API and the </a:t>
            </a:r>
            <a:r>
              <a:rPr lang="fr-FR" dirty="0" err="1"/>
              <a:t>Mesos</a:t>
            </a:r>
            <a:r>
              <a:rPr lang="fr-FR" dirty="0"/>
              <a:t> </a:t>
            </a:r>
            <a:r>
              <a:rPr lang="fr-FR" dirty="0" err="1"/>
              <a:t>scheduler</a:t>
            </a:r>
            <a:r>
              <a:rPr lang="fr-FR" dirty="0"/>
              <a:t> runtime, as </a:t>
            </a:r>
            <a:r>
              <a:rPr lang="fr-FR" dirty="0" err="1"/>
              <a:t>well</a:t>
            </a:r>
            <a:r>
              <a:rPr lang="fr-FR" dirty="0"/>
              <a:t> as </a:t>
            </a:r>
            <a:r>
              <a:rPr lang="fr-FR" dirty="0" err="1"/>
              <a:t>provides</a:t>
            </a:r>
            <a:r>
              <a:rPr lang="fr-FR" dirty="0"/>
              <a:t> an </a:t>
            </a:r>
            <a:r>
              <a:rPr lang="fr-FR" dirty="0" err="1"/>
              <a:t>executor</a:t>
            </a:r>
            <a:r>
              <a:rPr lang="fr-FR" dirty="0"/>
              <a:t> component </a:t>
            </a:r>
            <a:r>
              <a:rPr lang="fr-FR" dirty="0" err="1"/>
              <a:t>that</a:t>
            </a:r>
            <a:r>
              <a:rPr lang="fr-FR" dirty="0"/>
              <a:t> </a:t>
            </a:r>
            <a:r>
              <a:rPr lang="fr-FR" dirty="0" err="1"/>
              <a:t>integrates</a:t>
            </a:r>
            <a:r>
              <a:rPr lang="fr-FR" dirty="0"/>
              <a:t> </a:t>
            </a:r>
            <a:r>
              <a:rPr lang="fr-FR" dirty="0" err="1"/>
              <a:t>kubelet</a:t>
            </a:r>
            <a:r>
              <a:rPr lang="fr-FR" dirty="0"/>
              <a:t> services and the </a:t>
            </a:r>
            <a:r>
              <a:rPr lang="fr-FR" dirty="0" err="1"/>
              <a:t>Mesos</a:t>
            </a:r>
            <a:r>
              <a:rPr lang="fr-FR" dirty="0"/>
              <a:t> </a:t>
            </a:r>
            <a:r>
              <a:rPr lang="fr-FR" dirty="0" err="1"/>
              <a:t>executor</a:t>
            </a:r>
            <a:r>
              <a:rPr lang="fr-FR" dirty="0"/>
              <a:t> runtime.</a:t>
            </a:r>
            <a:endParaRPr lang="en-US" dirty="0"/>
          </a:p>
        </p:txBody>
      </p:sp>
      <p:pic>
        <p:nvPicPr>
          <p:cNvPr id="6" name="Image 10" descr="https://mesosphere.com/wp-content/uploads/2015/09/k8s-mesos_architecture.png">
            <a:extLst>
              <a:ext uri="{FF2B5EF4-FFF2-40B4-BE49-F238E27FC236}">
                <a16:creationId xmlns:a16="http://schemas.microsoft.com/office/drawing/2014/main" id="{E43B0EDC-8986-4E8E-8FDB-0049435A8D26}"/>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5800" y="1143000"/>
            <a:ext cx="7010400" cy="3733800"/>
          </a:xfrm>
          <a:prstGeom prst="rect">
            <a:avLst/>
          </a:prstGeom>
          <a:noFill/>
          <a:ln>
            <a:noFill/>
          </a:ln>
        </p:spPr>
      </p:pic>
    </p:spTree>
    <p:extLst>
      <p:ext uri="{BB962C8B-B14F-4D97-AF65-F5344CB8AC3E}">
        <p14:creationId xmlns:p14="http://schemas.microsoft.com/office/powerpoint/2010/main" val="283188172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2"/>
            <a:ext cx="7886700" cy="1158872"/>
          </a:xfrm>
        </p:spPr>
        <p:txBody>
          <a:bodyPr/>
          <a:lstStyle/>
          <a:p>
            <a:r>
              <a:rPr lang="en-US" dirty="0"/>
              <a:t>K8s Architecture - detailed</a:t>
            </a:r>
          </a:p>
        </p:txBody>
      </p:sp>
      <p:cxnSp>
        <p:nvCxnSpPr>
          <p:cNvPr id="4" name="Straight Connector 3"/>
          <p:cNvCxnSpPr/>
          <p:nvPr/>
        </p:nvCxnSpPr>
        <p:spPr>
          <a:xfrm>
            <a:off x="304800" y="914399"/>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33400" y="1066800"/>
            <a:ext cx="7835254" cy="5776986"/>
          </a:xfrm>
          <a:prstGeom prst="rect">
            <a:avLst/>
          </a:prstGeom>
        </p:spPr>
      </p:pic>
    </p:spTree>
    <p:extLst>
      <p:ext uri="{BB962C8B-B14F-4D97-AF65-F5344CB8AC3E}">
        <p14:creationId xmlns:p14="http://schemas.microsoft.com/office/powerpoint/2010/main" val="36816266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br>
            <a:endParaRPr lang="en-US" dirty="0"/>
          </a:p>
        </p:txBody>
      </p:sp>
      <p:sp>
        <p:nvSpPr>
          <p:cNvPr id="3" name="Content Placeholder 2"/>
          <p:cNvSpPr>
            <a:spLocks noGrp="1"/>
          </p:cNvSpPr>
          <p:nvPr>
            <p:ph idx="1"/>
          </p:nvPr>
        </p:nvSpPr>
        <p:spPr/>
        <p:txBody>
          <a:bodyPr/>
          <a:lstStyle/>
          <a:p>
            <a:pPr marL="0" indent="0">
              <a:buNone/>
            </a:pPr>
            <a:endParaRPr lang="en-US" b="0" dirty="0"/>
          </a:p>
          <a:p>
            <a:pPr marL="0" indent="0">
              <a:buNone/>
            </a:pPr>
            <a:r>
              <a:rPr lang="en-US" b="0" dirty="0"/>
              <a:t>Kubernetes 101 </a:t>
            </a:r>
            <a:r>
              <a:rPr lang="en-US" dirty="0"/>
              <a:t>(go through this)</a:t>
            </a:r>
          </a:p>
          <a:p>
            <a:pPr marL="342900" indent="-342900">
              <a:buAutoNum type="arabicPeriod"/>
            </a:pPr>
            <a:r>
              <a:rPr lang="en-US" b="0" dirty="0"/>
              <a:t>Running NGINX</a:t>
            </a:r>
          </a:p>
          <a:p>
            <a:pPr marL="800100" lvl="1" indent="-342900">
              <a:buAutoNum type="arabicPeriod"/>
            </a:pPr>
            <a:r>
              <a:rPr lang="en-US" b="0" dirty="0"/>
              <a:t>Standup NGINX</a:t>
            </a:r>
          </a:p>
          <a:p>
            <a:pPr marL="800100" lvl="1" indent="-342900">
              <a:buAutoNum type="arabicPeriod"/>
            </a:pPr>
            <a:r>
              <a:rPr lang="en-US" b="0" dirty="0"/>
              <a:t>Curl service from </a:t>
            </a:r>
            <a:r>
              <a:rPr lang="en-US" b="0" dirty="0" err="1"/>
              <a:t>Tutum</a:t>
            </a:r>
            <a:r>
              <a:rPr lang="en-US" b="0" dirty="0"/>
              <a:t> container</a:t>
            </a:r>
          </a:p>
          <a:p>
            <a:pPr marL="800100" lvl="1" indent="-342900">
              <a:buAutoNum type="arabicPeriod"/>
            </a:pPr>
            <a:r>
              <a:rPr lang="en-US" b="0" dirty="0"/>
              <a:t>Explore within the container</a:t>
            </a:r>
          </a:p>
          <a:p>
            <a:pPr marL="457200" lvl="1" indent="0">
              <a:buNone/>
            </a:pPr>
            <a:endParaRPr lang="en-US" b="0" dirty="0"/>
          </a:p>
          <a:p>
            <a:pPr marL="457200" lvl="1" indent="0">
              <a:buNone/>
            </a:pPr>
            <a:r>
              <a:rPr lang="en-US" dirty="0">
                <a:hlinkClick r:id="rId3"/>
              </a:rPr>
              <a:t>https://github.com/gravitational/workshop/blob/master/k8s101.md</a:t>
            </a:r>
            <a:endParaRPr lang="en-US" dirty="0"/>
          </a:p>
          <a:p>
            <a:pPr marL="800100" lvl="1" indent="-342900">
              <a:buAutoNum type="arabicPeriod"/>
            </a:pPr>
            <a:endParaRPr lang="en-US" b="0" dirty="0"/>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30019163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t>
            </a:r>
            <a:r>
              <a:rPr lang="en-US" sz="2800" dirty="0"/>
              <a:t>(K8’s for short)</a:t>
            </a:r>
          </a:p>
        </p:txBody>
      </p:sp>
      <p:sp>
        <p:nvSpPr>
          <p:cNvPr id="3" name="Content Placeholder 2"/>
          <p:cNvSpPr>
            <a:spLocks noGrp="1"/>
          </p:cNvSpPr>
          <p:nvPr>
            <p:ph idx="1"/>
          </p:nvPr>
        </p:nvSpPr>
        <p:spPr>
          <a:xfrm>
            <a:off x="628650" y="1328532"/>
            <a:ext cx="4629150" cy="1259368"/>
          </a:xfrm>
        </p:spPr>
        <p:txBody>
          <a:bodyPr>
            <a:normAutofit/>
          </a:bodyPr>
          <a:lstStyle/>
          <a:p>
            <a:pPr marL="0" indent="0">
              <a:buNone/>
            </a:pPr>
            <a:r>
              <a:rPr lang="en-US" sz="1800" dirty="0"/>
              <a:t>Kubernetes</a:t>
            </a:r>
            <a:r>
              <a:rPr lang="en-US" sz="1800" b="0" dirty="0"/>
              <a:t> is an open-source system for automating deployment, scaling, and management of containerized applications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2900" y="1202016"/>
            <a:ext cx="3416300" cy="1259369"/>
          </a:xfrm>
          <a:prstGeom prst="rect">
            <a:avLst/>
          </a:prstGeom>
        </p:spPr>
      </p:pic>
      <p:sp>
        <p:nvSpPr>
          <p:cNvPr id="5" name="Content Placeholder 2"/>
          <p:cNvSpPr txBox="1">
            <a:spLocks/>
          </p:cNvSpPr>
          <p:nvPr/>
        </p:nvSpPr>
        <p:spPr>
          <a:xfrm>
            <a:off x="608772" y="2587900"/>
            <a:ext cx="8230428" cy="3508100"/>
          </a:xfrm>
          <a:prstGeom prst="rect">
            <a:avLst/>
          </a:prstGeom>
        </p:spPr>
        <p:txBody>
          <a:bodyPr vert="horz" lIns="91440" tIns="45720" rIns="91440" bIns="45720" rtlCol="0">
            <a:normAutofit fontScale="925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Roles and Advantages of using K8s:</a:t>
            </a:r>
          </a:p>
          <a:p>
            <a:endParaRPr lang="en-US" sz="1800" b="0" dirty="0"/>
          </a:p>
          <a:p>
            <a:r>
              <a:rPr lang="en-US" sz="1800" b="0" u="sng" dirty="0">
                <a:hlinkClick r:id="rId4"/>
              </a:rPr>
              <a:t>Mounting storage systems</a:t>
            </a:r>
            <a:endParaRPr lang="en-US" sz="1800" b="0" dirty="0"/>
          </a:p>
          <a:p>
            <a:r>
              <a:rPr lang="en-US" sz="1800" b="0" u="sng" dirty="0">
                <a:hlinkClick r:id="rId5"/>
              </a:rPr>
              <a:t>Distributing secrets</a:t>
            </a:r>
            <a:endParaRPr lang="en-US" sz="1800" b="0" dirty="0"/>
          </a:p>
          <a:p>
            <a:r>
              <a:rPr lang="en-US" sz="1800" b="0" u="sng" dirty="0">
                <a:hlinkClick r:id="rId6"/>
              </a:rPr>
              <a:t>Checking application health</a:t>
            </a:r>
            <a:endParaRPr lang="en-US" sz="1800" b="0" dirty="0"/>
          </a:p>
          <a:p>
            <a:r>
              <a:rPr lang="en-US" sz="1800" b="0" u="sng" dirty="0">
                <a:hlinkClick r:id="rId7"/>
              </a:rPr>
              <a:t>Replicating application instances</a:t>
            </a:r>
            <a:endParaRPr lang="en-US" sz="1800" b="0" dirty="0"/>
          </a:p>
          <a:p>
            <a:r>
              <a:rPr lang="en-US" sz="1800" b="0" u="sng" dirty="0">
                <a:hlinkClick r:id="rId8"/>
              </a:rPr>
              <a:t>Using Horizontal Pod Autoscaling</a:t>
            </a:r>
            <a:endParaRPr lang="en-US" sz="1800" b="0" dirty="0"/>
          </a:p>
          <a:p>
            <a:r>
              <a:rPr lang="en-US" sz="1800" b="0" u="sng" dirty="0">
                <a:hlinkClick r:id="rId9"/>
              </a:rPr>
              <a:t>Naming and discovering</a:t>
            </a:r>
            <a:endParaRPr lang="en-US" sz="1800" b="0" dirty="0"/>
          </a:p>
          <a:p>
            <a:r>
              <a:rPr lang="en-US" sz="1800" b="0" u="sng" dirty="0">
                <a:hlinkClick r:id="rId10"/>
              </a:rPr>
              <a:t>Balancing loads</a:t>
            </a:r>
            <a:endParaRPr lang="en-US" sz="1800" b="0" dirty="0"/>
          </a:p>
          <a:p>
            <a:r>
              <a:rPr lang="en-US" sz="1800" b="0" u="sng" dirty="0">
                <a:hlinkClick r:id="rId11"/>
              </a:rPr>
              <a:t>Rolling updates</a:t>
            </a:r>
            <a:endParaRPr lang="en-US" sz="1800" b="0" dirty="0"/>
          </a:p>
          <a:p>
            <a:r>
              <a:rPr lang="en-US" sz="1800" b="0" u="sng" dirty="0">
                <a:hlinkClick r:id="rId12"/>
              </a:rPr>
              <a:t>Monitoring resources</a:t>
            </a:r>
            <a:endParaRPr lang="en-US" sz="1800" b="0" dirty="0"/>
          </a:p>
          <a:p>
            <a:r>
              <a:rPr lang="en-US" sz="1800" b="0" u="sng" dirty="0">
                <a:hlinkClick r:id="rId13"/>
              </a:rPr>
              <a:t>Accessing and ingesting logs</a:t>
            </a:r>
            <a:endParaRPr lang="en-US" sz="1800" b="0" dirty="0"/>
          </a:p>
          <a:p>
            <a:r>
              <a:rPr lang="en-US" sz="1800" b="0" u="sng" dirty="0">
                <a:hlinkClick r:id="rId14"/>
              </a:rPr>
              <a:t>Debugging applications</a:t>
            </a:r>
            <a:endParaRPr lang="en-US" sz="1800" b="0" dirty="0"/>
          </a:p>
          <a:p>
            <a:r>
              <a:rPr lang="en-US" sz="1800" b="0" u="sng" dirty="0">
                <a:hlinkClick r:id="rId15"/>
              </a:rPr>
              <a:t>Providing authentication and authorization</a:t>
            </a:r>
            <a:endParaRPr lang="en-US" sz="1800" b="0" dirty="0"/>
          </a:p>
        </p:txBody>
      </p:sp>
      <p:sp>
        <p:nvSpPr>
          <p:cNvPr id="6" name="TextBox 5"/>
          <p:cNvSpPr txBox="1"/>
          <p:nvPr/>
        </p:nvSpPr>
        <p:spPr>
          <a:xfrm>
            <a:off x="1981200" y="6403700"/>
            <a:ext cx="6383741" cy="254044"/>
          </a:xfrm>
          <a:prstGeom prst="rect">
            <a:avLst/>
          </a:prstGeom>
          <a:noFill/>
        </p:spPr>
        <p:txBody>
          <a:bodyPr wrap="square" rtlCol="0">
            <a:spAutoFit/>
          </a:bodyPr>
          <a:lstStyle/>
          <a:p>
            <a:r>
              <a:rPr lang="en-US" sz="1051" dirty="0"/>
              <a:t>Source &amp; official site: </a:t>
            </a:r>
            <a:r>
              <a:rPr lang="en-US" sz="1051" dirty="0">
                <a:hlinkClick r:id="rId16"/>
              </a:rPr>
              <a:t>https://kubernetes.io</a:t>
            </a:r>
            <a:endParaRPr lang="en-US" sz="1051" dirty="0"/>
          </a:p>
        </p:txBody>
      </p:sp>
    </p:spTree>
    <p:extLst>
      <p:ext uri="{BB962C8B-B14F-4D97-AF65-F5344CB8AC3E}">
        <p14:creationId xmlns:p14="http://schemas.microsoft.com/office/powerpoint/2010/main" val="19687691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Clusters</a:t>
            </a:r>
          </a:p>
        </p:txBody>
      </p:sp>
      <p:sp>
        <p:nvSpPr>
          <p:cNvPr id="3" name="Content Placeholder 2"/>
          <p:cNvSpPr>
            <a:spLocks noGrp="1"/>
          </p:cNvSpPr>
          <p:nvPr>
            <p:ph idx="1"/>
          </p:nvPr>
        </p:nvSpPr>
        <p:spPr>
          <a:xfrm>
            <a:off x="628650" y="2133600"/>
            <a:ext cx="5010150" cy="3962400"/>
          </a:xfrm>
        </p:spPr>
        <p:txBody>
          <a:bodyPr>
            <a:normAutofit fontScale="92500" lnSpcReduction="10000"/>
          </a:bodyPr>
          <a:lstStyle/>
          <a:p>
            <a:pPr marL="0" indent="0">
              <a:buNone/>
            </a:pPr>
            <a:r>
              <a:rPr lang="en-US" sz="2000" b="0" dirty="0"/>
              <a:t>Masters</a:t>
            </a:r>
          </a:p>
          <a:p>
            <a:r>
              <a:rPr lang="en-US" sz="2000" b="0" dirty="0"/>
              <a:t>Coordinates the cluster</a:t>
            </a:r>
          </a:p>
          <a:p>
            <a:pPr lvl="1"/>
            <a:r>
              <a:rPr lang="en-US" sz="1600" dirty="0"/>
              <a:t>Schedules applications</a:t>
            </a:r>
          </a:p>
          <a:p>
            <a:pPr lvl="1"/>
            <a:r>
              <a:rPr lang="en-US" sz="1600" dirty="0"/>
              <a:t>Maintains application state</a:t>
            </a:r>
          </a:p>
          <a:p>
            <a:pPr lvl="1"/>
            <a:r>
              <a:rPr lang="en-US" sz="1600" dirty="0"/>
              <a:t>Scales applications</a:t>
            </a:r>
          </a:p>
          <a:p>
            <a:pPr lvl="1"/>
            <a:r>
              <a:rPr lang="en-US" sz="1600" dirty="0"/>
              <a:t>Rolls out updates</a:t>
            </a:r>
          </a:p>
          <a:p>
            <a:r>
              <a:rPr lang="en-US" sz="2000" b="0" dirty="0"/>
              <a:t>Can be duplicated when HA (High Availability) is desired.</a:t>
            </a:r>
          </a:p>
          <a:p>
            <a:r>
              <a:rPr lang="en-US" sz="2000" b="0" dirty="0"/>
              <a:t>Often run as a service by public cloud providers (Azure/Google Kubernetes as a Service)</a:t>
            </a:r>
          </a:p>
          <a:p>
            <a:pPr marL="0" indent="0">
              <a:buNone/>
            </a:pPr>
            <a:r>
              <a:rPr lang="en-US" sz="2000" b="0" dirty="0"/>
              <a:t>Nodes</a:t>
            </a:r>
          </a:p>
          <a:p>
            <a:r>
              <a:rPr lang="en-US" sz="2000" b="0" dirty="0"/>
              <a:t>House workers that run the applications</a:t>
            </a:r>
          </a:p>
          <a:p>
            <a:r>
              <a:rPr lang="en-US" sz="2000" dirty="0"/>
              <a:t>Three node minimum for production clusters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36704" y="2393336"/>
            <a:ext cx="3479085" cy="2604728"/>
          </a:xfrm>
          <a:prstGeom prst="rect">
            <a:avLst/>
          </a:prstGeom>
        </p:spPr>
      </p:pic>
      <p:sp>
        <p:nvSpPr>
          <p:cNvPr id="8" name="Content Placeholder 2"/>
          <p:cNvSpPr txBox="1">
            <a:spLocks/>
          </p:cNvSpPr>
          <p:nvPr/>
        </p:nvSpPr>
        <p:spPr>
          <a:xfrm>
            <a:off x="628650" y="1295400"/>
            <a:ext cx="7753350" cy="9144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Allows you to deploy containerized applications to a cluster without tying them specifically to individual machines.</a:t>
            </a:r>
          </a:p>
        </p:txBody>
      </p:sp>
    </p:spTree>
    <p:extLst>
      <p:ext uri="{BB962C8B-B14F-4D97-AF65-F5344CB8AC3E}">
        <p14:creationId xmlns:p14="http://schemas.microsoft.com/office/powerpoint/2010/main" val="156402384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14800" y="2649804"/>
            <a:ext cx="4981708" cy="3598596"/>
          </a:xfrm>
          <a:prstGeom prst="rect">
            <a:avLst/>
          </a:prstGeom>
        </p:spPr>
      </p:pic>
      <p:sp>
        <p:nvSpPr>
          <p:cNvPr id="2" name="Title 1"/>
          <p:cNvSpPr>
            <a:spLocks noGrp="1"/>
          </p:cNvSpPr>
          <p:nvPr>
            <p:ph type="title"/>
          </p:nvPr>
        </p:nvSpPr>
        <p:spPr>
          <a:xfrm>
            <a:off x="628650" y="76200"/>
            <a:ext cx="7886700" cy="1158872"/>
          </a:xfrm>
        </p:spPr>
        <p:txBody>
          <a:bodyPr/>
          <a:lstStyle/>
          <a:p>
            <a:r>
              <a:rPr lang="en-US" dirty="0"/>
              <a:t>Kubernetes: Deployments</a:t>
            </a:r>
          </a:p>
        </p:txBody>
      </p:sp>
      <p:sp>
        <p:nvSpPr>
          <p:cNvPr id="3" name="Content Placeholder 2"/>
          <p:cNvSpPr>
            <a:spLocks noGrp="1"/>
          </p:cNvSpPr>
          <p:nvPr>
            <p:ph idx="1"/>
          </p:nvPr>
        </p:nvSpPr>
        <p:spPr>
          <a:xfrm>
            <a:off x="304800" y="2041200"/>
            <a:ext cx="4753376" cy="4135763"/>
          </a:xfrm>
        </p:spPr>
        <p:txBody>
          <a:bodyPr>
            <a:normAutofit/>
          </a:bodyPr>
          <a:lstStyle/>
          <a:p>
            <a:r>
              <a:rPr lang="en-US" sz="2000" dirty="0"/>
              <a:t>Self Healing: Continuously monitors and replaces instances if necessary </a:t>
            </a:r>
          </a:p>
          <a:p>
            <a:r>
              <a:rPr lang="en-US" sz="2000" dirty="0"/>
              <a:t>Provides declarative updates for Pods and </a:t>
            </a:r>
            <a:r>
              <a:rPr lang="en-US" sz="2000" dirty="0" err="1"/>
              <a:t>ReplicaSets</a:t>
            </a:r>
            <a:endParaRPr lang="en-US" sz="2000" dirty="0"/>
          </a:p>
          <a:p>
            <a:pPr lvl="1"/>
            <a:r>
              <a:rPr lang="en-US" sz="1600" dirty="0"/>
              <a:t>Updates actual state to desired state at a controlled rate</a:t>
            </a:r>
          </a:p>
          <a:p>
            <a:pPr lvl="1"/>
            <a:r>
              <a:rPr lang="en-US" sz="1600" dirty="0"/>
              <a:t>For example: Current state, 3 instances of Tomcat. Desired state, 5 instances of Tomcat. -&gt; Create 2 more instances of Tomcat</a:t>
            </a:r>
          </a:p>
          <a:p>
            <a:r>
              <a:rPr lang="en-US" sz="2000" dirty="0"/>
              <a:t>Relay on declarative manifest to determine intent (i.e. </a:t>
            </a:r>
            <a:r>
              <a:rPr lang="en-US" sz="2000" dirty="0" err="1"/>
              <a:t>yaml</a:t>
            </a:r>
            <a:r>
              <a:rPr lang="en-US" sz="2000" dirty="0"/>
              <a:t>/</a:t>
            </a:r>
            <a:r>
              <a:rPr lang="en-US" sz="2000" dirty="0" err="1"/>
              <a:t>json</a:t>
            </a:r>
            <a:r>
              <a:rPr lang="en-US" sz="2000" dirty="0"/>
              <a:t> file most commonly)</a:t>
            </a:r>
          </a:p>
          <a:p>
            <a:pPr lvl="1"/>
            <a:endParaRPr lang="en-US" sz="1600" dirty="0"/>
          </a:p>
        </p:txBody>
      </p:sp>
      <p:sp>
        <p:nvSpPr>
          <p:cNvPr id="5" name="Content Placeholder 2"/>
          <p:cNvSpPr txBox="1">
            <a:spLocks/>
          </p:cNvSpPr>
          <p:nvPr/>
        </p:nvSpPr>
        <p:spPr>
          <a:xfrm>
            <a:off x="628650" y="1295400"/>
            <a:ext cx="7753350" cy="381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deploy a (self-healing) instance of an application.</a:t>
            </a:r>
          </a:p>
        </p:txBody>
      </p:sp>
      <p:cxnSp>
        <p:nvCxnSpPr>
          <p:cNvPr id="6" name="Straight Connector 5"/>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9488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158872"/>
          </a:xfrm>
        </p:spPr>
        <p:txBody>
          <a:bodyPr/>
          <a:lstStyle/>
          <a:p>
            <a:r>
              <a:rPr lang="en-US" dirty="0"/>
              <a:t>$ </a:t>
            </a:r>
            <a:r>
              <a:rPr lang="en-US" dirty="0" err="1"/>
              <a:t>kubectl</a:t>
            </a:r>
            <a:r>
              <a:rPr lang="en-US" dirty="0"/>
              <a:t> create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95400"/>
            <a:ext cx="9144000" cy="3095059"/>
          </a:xfrm>
          <a:prstGeom prst="rect">
            <a:avLst/>
          </a:prstGeom>
        </p:spPr>
      </p:pic>
      <p:sp>
        <p:nvSpPr>
          <p:cNvPr id="6" name="Shape 463"/>
          <p:cNvSpPr txBox="1"/>
          <p:nvPr/>
        </p:nvSpPr>
        <p:spPr>
          <a:xfrm>
            <a:off x="228600" y="4648200"/>
            <a:ext cx="8763000" cy="990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This is just creation of the pod. In order to expose it, a service must be created. In order for it to be respawned, a deployment or replication control must be created. </a:t>
            </a:r>
          </a:p>
          <a:p>
            <a:pPr marL="0" marR="0" lvl="0" indent="0" algn="l" rtl="0">
              <a:spcBef>
                <a:spcPts val="0"/>
              </a:spcBef>
              <a:spcAft>
                <a:spcPts val="0"/>
              </a:spcAft>
              <a:buSzPct val="25000"/>
              <a:buNone/>
            </a:pPr>
            <a:endParaRPr lang="en-US" dirty="0">
              <a:solidFill>
                <a:schemeClr val="dk1"/>
              </a:solidFill>
              <a:latin typeface="Arial"/>
              <a:ea typeface="Arial"/>
              <a:cs typeface="Arial"/>
              <a:sym typeface="Arial"/>
            </a:endParaRPr>
          </a:p>
          <a:p>
            <a:pPr lvl="0">
              <a:spcBef>
                <a:spcPts val="0"/>
              </a:spcBef>
              <a:spcAft>
                <a:spcPts val="0"/>
              </a:spcAft>
              <a:buSzPct val="25000"/>
            </a:pPr>
            <a:r>
              <a:rPr lang="en-US" sz="1600" dirty="0">
                <a:solidFill>
                  <a:schemeClr val="dk1"/>
                </a:solidFill>
                <a:latin typeface="Arial"/>
                <a:ea typeface="Arial"/>
                <a:cs typeface="Arial"/>
                <a:sym typeface="Arial"/>
                <a:hlinkClick r:id="rId4"/>
              </a:rPr>
              <a:t>https://kubernetes.io/docs/concepts/workloads/controllers/deployment/#creating-a-deployment</a:t>
            </a:r>
            <a:endParaRPr lang="en-US" sz="1600" dirty="0">
              <a:solidFill>
                <a:schemeClr val="dk1"/>
              </a:solidFill>
              <a:latin typeface="Arial"/>
              <a:ea typeface="Arial"/>
              <a:cs typeface="Arial"/>
              <a:sym typeface="Arial"/>
            </a:endParaRPr>
          </a:p>
          <a:p>
            <a:pPr lvl="0">
              <a:spcBef>
                <a:spcPts val="0"/>
              </a:spcBef>
              <a:spcAft>
                <a:spcPts val="0"/>
              </a:spcAft>
              <a:buSzPct val="25000"/>
            </a:pPr>
            <a:endParaRPr lang="en-US"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4572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97" y="32323"/>
            <a:ext cx="7886700" cy="1325563"/>
          </a:xfrm>
        </p:spPr>
        <p:txBody>
          <a:bodyPr/>
          <a:lstStyle/>
          <a:p>
            <a:r>
              <a:rPr lang="en-US" dirty="0"/>
              <a:t>Complication: Dependencies</a:t>
            </a:r>
          </a:p>
        </p:txBody>
      </p:sp>
      <p:sp>
        <p:nvSpPr>
          <p:cNvPr id="3" name="Text Placeholder 2"/>
          <p:cNvSpPr>
            <a:spLocks noGrp="1"/>
          </p:cNvSpPr>
          <p:nvPr>
            <p:ph type="body" sz="quarter" idx="11"/>
          </p:nvPr>
        </p:nvSpPr>
        <p:spPr/>
        <p:txBody>
          <a:bodyPr>
            <a:normAutofit/>
          </a:bodyPr>
          <a:lstStyle/>
          <a:p>
            <a:pPr marL="0" indent="0">
              <a:buNone/>
            </a:pPr>
            <a:r>
              <a:rPr lang="en-US" sz="2800" b="0" dirty="0"/>
              <a:t>Typical app in a good case will have approx. 15 dependencies on other development groups</a:t>
            </a:r>
          </a:p>
          <a:p>
            <a:r>
              <a:rPr lang="en-US" sz="2800" b="0" dirty="0"/>
              <a:t>Manual handoffs of data in file share drives</a:t>
            </a:r>
          </a:p>
          <a:p>
            <a:r>
              <a:rPr lang="en-US" sz="2800" b="0" dirty="0"/>
              <a:t>Sharing of data tables</a:t>
            </a:r>
          </a:p>
          <a:p>
            <a:r>
              <a:rPr lang="en-US" sz="2800" b="0" dirty="0"/>
              <a:t>Requisition of data center resources</a:t>
            </a:r>
          </a:p>
          <a:p>
            <a:r>
              <a:rPr lang="en-US" sz="2800" b="0" dirty="0"/>
              <a:t>Approval from internal security groups</a:t>
            </a:r>
          </a:p>
          <a:p>
            <a:r>
              <a:rPr lang="en-US" sz="2800" b="0" dirty="0"/>
              <a:t>Future creation of API’s </a:t>
            </a:r>
          </a:p>
          <a:p>
            <a:pPr marL="695325" lvl="2" indent="-457200"/>
            <a:r>
              <a:rPr lang="en-US" b="0" dirty="0"/>
              <a:t>Often private and undocumented</a:t>
            </a:r>
          </a:p>
        </p:txBody>
      </p:sp>
    </p:spTree>
    <p:extLst>
      <p:ext uri="{BB962C8B-B14F-4D97-AF65-F5344CB8AC3E}">
        <p14:creationId xmlns:p14="http://schemas.microsoft.com/office/powerpoint/2010/main" val="30973559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Kubernetes: Pods</a:t>
            </a:r>
          </a:p>
        </p:txBody>
      </p:sp>
      <p:sp>
        <p:nvSpPr>
          <p:cNvPr id="3" name="Content Placeholder 2"/>
          <p:cNvSpPr>
            <a:spLocks noGrp="1"/>
          </p:cNvSpPr>
          <p:nvPr>
            <p:ph idx="1"/>
          </p:nvPr>
        </p:nvSpPr>
        <p:spPr>
          <a:xfrm>
            <a:off x="457201" y="1905001"/>
            <a:ext cx="4024278" cy="4190999"/>
          </a:xfrm>
        </p:spPr>
        <p:txBody>
          <a:bodyPr>
            <a:normAutofit/>
          </a:bodyPr>
          <a:lstStyle/>
          <a:p>
            <a:pPr>
              <a:spcBef>
                <a:spcPts val="600"/>
              </a:spcBef>
            </a:pPr>
            <a:r>
              <a:rPr lang="en-US" sz="1800" b="0" dirty="0"/>
              <a:t>Pod Resource Types</a:t>
            </a:r>
          </a:p>
          <a:p>
            <a:pPr lvl="1"/>
            <a:r>
              <a:rPr lang="en-US" sz="1600" b="0" dirty="0"/>
              <a:t>Networking, as a unique cluster IP address</a:t>
            </a:r>
          </a:p>
          <a:p>
            <a:pPr lvl="1"/>
            <a:r>
              <a:rPr lang="en-US" sz="1600" b="0" dirty="0"/>
              <a:t>Container information:</a:t>
            </a:r>
          </a:p>
          <a:p>
            <a:pPr lvl="2"/>
            <a:r>
              <a:rPr lang="en-US" sz="1200" b="0" dirty="0"/>
              <a:t>container image version  </a:t>
            </a:r>
          </a:p>
          <a:p>
            <a:pPr lvl="2"/>
            <a:r>
              <a:rPr lang="en-US" sz="1200" b="0" dirty="0"/>
              <a:t>specific ports</a:t>
            </a:r>
          </a:p>
          <a:p>
            <a:pPr lvl="2"/>
            <a:r>
              <a:rPr lang="en-US" sz="1200" b="0" dirty="0" err="1"/>
              <a:t>Etc</a:t>
            </a:r>
            <a:endParaRPr lang="en-US" sz="1200" b="0" dirty="0"/>
          </a:p>
          <a:p>
            <a:r>
              <a:rPr lang="en-US" sz="1800" b="0" dirty="0"/>
              <a:t>Atomic unit of Kubernetes</a:t>
            </a:r>
          </a:p>
          <a:p>
            <a:r>
              <a:rPr lang="en-US" sz="1800" b="0" dirty="0"/>
              <a:t>Tied to node which is it scheduled</a:t>
            </a:r>
          </a:p>
          <a:p>
            <a:r>
              <a:rPr lang="en-US" sz="1800" b="0" dirty="0"/>
              <a:t>Always co-located and co-scheduled</a:t>
            </a:r>
          </a:p>
          <a:p>
            <a:r>
              <a:rPr lang="en-US" sz="1800" b="0" dirty="0"/>
              <a:t>Containers in a pod share </a:t>
            </a:r>
          </a:p>
          <a:p>
            <a:pPr lvl="1"/>
            <a:r>
              <a:rPr lang="en-US" sz="1400" b="0" dirty="0"/>
              <a:t>IP address and port space</a:t>
            </a:r>
          </a:p>
          <a:p>
            <a:pPr lvl="1"/>
            <a:r>
              <a:rPr lang="en-US" sz="1400" b="0" dirty="0"/>
              <a:t>Filesystem</a:t>
            </a:r>
          </a:p>
          <a:p>
            <a:pPr lvl="1"/>
            <a:r>
              <a:rPr lang="en-US" sz="1400" b="0" dirty="0"/>
              <a:t>Storage (</a:t>
            </a:r>
            <a:r>
              <a:rPr lang="en-US" sz="1400" b="0" dirty="0" err="1"/>
              <a:t>Volumnes</a:t>
            </a:r>
            <a:r>
              <a:rPr lang="en-US" sz="1400" b="0" dirty="0"/>
              <a:t>)</a:t>
            </a:r>
          </a:p>
          <a:p>
            <a:pPr lvl="1"/>
            <a:r>
              <a:rPr lang="en-US" sz="1400" b="0" dirty="0"/>
              <a:t>Labels</a:t>
            </a:r>
          </a:p>
          <a:p>
            <a:pPr lvl="1"/>
            <a:r>
              <a:rPr lang="en-US" sz="1400" b="0" dirty="0"/>
              <a:t>Secrets</a:t>
            </a:r>
          </a:p>
          <a:p>
            <a:pPr lvl="1"/>
            <a:endParaRPr lang="en-US" sz="1400" b="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14829" y="2209800"/>
            <a:ext cx="4539109" cy="1752600"/>
          </a:xfrm>
          <a:prstGeom prst="rect">
            <a:avLst/>
          </a:prstGeom>
        </p:spPr>
      </p:pic>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you to create a group of one or more containers and some shared resources for those containers</a:t>
            </a:r>
          </a:p>
        </p:txBody>
      </p:sp>
      <p:cxnSp>
        <p:nvCxnSpPr>
          <p:cNvPr id="8" name="Straight Connector 7"/>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38048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057400"/>
            <a:ext cx="9144000" cy="1018176"/>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65821" y="3733800"/>
            <a:ext cx="3052842" cy="1831705"/>
          </a:xfrm>
          <a:prstGeom prst="rect">
            <a:avLst/>
          </a:prstGeom>
        </p:spPr>
      </p:pic>
      <p:sp>
        <p:nvSpPr>
          <p:cNvPr id="6" name="Shape 463"/>
          <p:cNvSpPr txBox="1"/>
          <p:nvPr/>
        </p:nvSpPr>
        <p:spPr>
          <a:xfrm>
            <a:off x="1600200" y="3733800"/>
            <a:ext cx="3581400" cy="16764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Logs from pods are readily available with a </a:t>
            </a:r>
            <a:r>
              <a:rPr lang="en-US" b="1" dirty="0" err="1">
                <a:solidFill>
                  <a:schemeClr val="dk1"/>
                </a:solidFill>
                <a:latin typeface="Arial"/>
                <a:ea typeface="Arial"/>
                <a:cs typeface="Arial"/>
                <a:sym typeface="Arial"/>
              </a:rPr>
              <a:t>kubectl</a:t>
            </a:r>
            <a:r>
              <a:rPr lang="en-US" b="1" dirty="0">
                <a:solidFill>
                  <a:schemeClr val="dk1"/>
                </a:solidFill>
                <a:latin typeface="Arial"/>
                <a:ea typeface="Arial"/>
                <a:cs typeface="Arial"/>
                <a:sym typeface="Arial"/>
              </a:rPr>
              <a:t> logs &lt;</a:t>
            </a:r>
            <a:r>
              <a:rPr lang="en-US" b="1" dirty="0" err="1">
                <a:solidFill>
                  <a:schemeClr val="dk1"/>
                </a:solidFill>
                <a:latin typeface="Arial"/>
                <a:ea typeface="Arial"/>
                <a:cs typeface="Arial"/>
                <a:sym typeface="Arial"/>
              </a:rPr>
              <a:t>podname</a:t>
            </a:r>
            <a:r>
              <a:rPr lang="en-US" b="1" dirty="0">
                <a:solidFill>
                  <a:schemeClr val="dk1"/>
                </a:solidFill>
                <a:latin typeface="Arial"/>
                <a:ea typeface="Arial"/>
                <a:cs typeface="Arial"/>
                <a:sym typeface="Arial"/>
              </a:rPr>
              <a:t>&gt; </a:t>
            </a:r>
            <a:r>
              <a:rPr lang="en-US" dirty="0">
                <a:solidFill>
                  <a:schemeClr val="dk1"/>
                </a:solidFill>
                <a:latin typeface="Arial"/>
                <a:ea typeface="Arial"/>
                <a:cs typeface="Arial"/>
                <a:sym typeface="Arial"/>
              </a:rPr>
              <a:t>command. </a:t>
            </a:r>
            <a:endParaRPr lang="en-US" sz="1800" dirty="0">
              <a:solidFill>
                <a:schemeClr val="dk1"/>
              </a:solidFill>
              <a:latin typeface="Arial"/>
              <a:ea typeface="Arial"/>
              <a:cs typeface="Arial"/>
              <a:sym typeface="Arial"/>
            </a:endParaRPr>
          </a:p>
        </p:txBody>
      </p:sp>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23868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Nodes</a:t>
            </a:r>
          </a:p>
        </p:txBody>
      </p:sp>
      <p:sp>
        <p:nvSpPr>
          <p:cNvPr id="3" name="Content Placeholder 2"/>
          <p:cNvSpPr>
            <a:spLocks noGrp="1"/>
          </p:cNvSpPr>
          <p:nvPr>
            <p:ph idx="1"/>
          </p:nvPr>
        </p:nvSpPr>
        <p:spPr>
          <a:xfrm>
            <a:off x="457201" y="1905001"/>
            <a:ext cx="4024278" cy="4190999"/>
          </a:xfrm>
        </p:spPr>
        <p:txBody>
          <a:bodyPr>
            <a:normAutofit/>
          </a:bodyPr>
          <a:lstStyle/>
          <a:p>
            <a:pPr>
              <a:spcBef>
                <a:spcPts val="600"/>
              </a:spcBef>
            </a:pPr>
            <a:r>
              <a:rPr lang="en-US" sz="1800" b="0" dirty="0"/>
              <a:t>Must be managed by a master</a:t>
            </a:r>
          </a:p>
          <a:p>
            <a:pPr>
              <a:spcBef>
                <a:spcPts val="600"/>
              </a:spcBef>
            </a:pPr>
            <a:r>
              <a:rPr lang="en-US" sz="1800" b="0" dirty="0"/>
              <a:t>May host multiple pods</a:t>
            </a:r>
          </a:p>
          <a:p>
            <a:pPr>
              <a:spcBef>
                <a:spcPts val="600"/>
              </a:spcBef>
            </a:pPr>
            <a:r>
              <a:rPr lang="en-US" sz="1800" b="0" dirty="0"/>
              <a:t>Internal IP Address endpoint</a:t>
            </a:r>
          </a:p>
          <a:p>
            <a:pPr>
              <a:spcBef>
                <a:spcPts val="600"/>
              </a:spcBef>
            </a:pPr>
            <a:r>
              <a:rPr lang="en-US" sz="1800" b="0" dirty="0"/>
              <a:t>Can be tagged and filtered using labels</a:t>
            </a:r>
          </a:p>
          <a:p>
            <a:pPr>
              <a:spcBef>
                <a:spcPts val="600"/>
              </a:spcBef>
            </a:pPr>
            <a:r>
              <a:rPr lang="en-US" sz="1800" b="0" dirty="0"/>
              <a:t>Must be running two processes</a:t>
            </a:r>
          </a:p>
          <a:p>
            <a:pPr lvl="1">
              <a:spcBef>
                <a:spcPts val="600"/>
              </a:spcBef>
            </a:pPr>
            <a:r>
              <a:rPr lang="en-US" sz="1200" b="0" dirty="0" err="1"/>
              <a:t>Kubelet</a:t>
            </a:r>
            <a:r>
              <a:rPr lang="en-US" sz="1200" b="0" dirty="0"/>
              <a:t> </a:t>
            </a:r>
            <a:r>
              <a:rPr lang="mr-IN" sz="1200" b="0" dirty="0"/>
              <a:t>–</a:t>
            </a:r>
            <a:r>
              <a:rPr lang="en-US" sz="1200" b="0" dirty="0"/>
              <a:t> Kubernetes client process. Communicates with master and schedules pods</a:t>
            </a:r>
          </a:p>
          <a:p>
            <a:pPr lvl="1">
              <a:spcBef>
                <a:spcPts val="600"/>
              </a:spcBef>
            </a:pPr>
            <a:r>
              <a:rPr lang="en-US" sz="1200" b="0" dirty="0"/>
              <a:t>Container runtime </a:t>
            </a:r>
            <a:r>
              <a:rPr lang="mr-IN" sz="1200" b="0" dirty="0"/>
              <a:t>–</a:t>
            </a:r>
            <a:r>
              <a:rPr lang="en-US" sz="1200" b="0" dirty="0"/>
              <a:t> Docker, Rocket, etc. Pulls and runs containers from registry</a:t>
            </a:r>
          </a:p>
        </p:txBody>
      </p:sp>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Allows Pods to be scheduled. A basic worker physical or virtual machine of Kubernetes.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9600" y="1898374"/>
            <a:ext cx="4349750" cy="3175000"/>
          </a:xfrm>
          <a:prstGeom prst="rect">
            <a:avLst/>
          </a:prstGeom>
        </p:spPr>
      </p:pic>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12036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nodes</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l="2" r="50119"/>
          <a:stretch/>
        </p:blipFill>
        <p:spPr>
          <a:xfrm>
            <a:off x="175260" y="3048000"/>
            <a:ext cx="8869680" cy="1041400"/>
          </a:xfrm>
          <a:prstGeom prst="rect">
            <a:avLst/>
          </a:prstGeom>
        </p:spPr>
      </p:pic>
      <p:cxnSp>
        <p:nvCxnSpPr>
          <p:cNvPr id="7" name="Straight Connector 6"/>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88986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Command Line Tool: </a:t>
            </a:r>
            <a:r>
              <a:rPr lang="en-US" dirty="0" err="1"/>
              <a:t>kubectl</a:t>
            </a:r>
            <a:endParaRPr lang="en-US" dirty="0"/>
          </a:p>
        </p:txBody>
      </p:sp>
      <p:sp>
        <p:nvSpPr>
          <p:cNvPr id="3" name="Content Placeholder 2"/>
          <p:cNvSpPr>
            <a:spLocks noGrp="1"/>
          </p:cNvSpPr>
          <p:nvPr>
            <p:ph idx="1"/>
          </p:nvPr>
        </p:nvSpPr>
        <p:spPr>
          <a:xfrm>
            <a:off x="914400" y="1905001"/>
            <a:ext cx="7391400" cy="4190999"/>
          </a:xfrm>
        </p:spPr>
        <p:txBody>
          <a:bodyPr>
            <a:noAutofit/>
          </a:bodyPr>
          <a:lstStyle/>
          <a:p>
            <a:pPr>
              <a:spcBef>
                <a:spcPts val="600"/>
              </a:spcBef>
            </a:pPr>
            <a:r>
              <a:rPr lang="en-US" sz="2000" dirty="0" err="1"/>
              <a:t>kubectl</a:t>
            </a:r>
            <a:r>
              <a:rPr lang="en-US" sz="2000" dirty="0"/>
              <a:t> [command] [TYPE] [NAME] [flags]</a:t>
            </a:r>
            <a:endParaRPr lang="en-US" sz="2000" b="0" dirty="0"/>
          </a:p>
          <a:p>
            <a:pPr>
              <a:spcBef>
                <a:spcPts val="600"/>
              </a:spcBef>
            </a:pPr>
            <a:r>
              <a:rPr lang="en-US" sz="2000" b="0" dirty="0"/>
              <a:t>Very popular commands</a:t>
            </a:r>
          </a:p>
          <a:p>
            <a:pPr lvl="1"/>
            <a:r>
              <a:rPr lang="en-US" sz="1800" dirty="0"/>
              <a:t>kubectl get</a:t>
            </a:r>
            <a:r>
              <a:rPr lang="en-US" sz="1800" b="0" dirty="0"/>
              <a:t> - list resources about a target.</a:t>
            </a:r>
          </a:p>
          <a:p>
            <a:pPr lvl="2"/>
            <a:r>
              <a:rPr lang="en-US" sz="1400" dirty="0" err="1"/>
              <a:t>kubectl</a:t>
            </a:r>
            <a:r>
              <a:rPr lang="en-US" sz="1400" dirty="0"/>
              <a:t> get services</a:t>
            </a:r>
          </a:p>
          <a:p>
            <a:pPr lvl="2"/>
            <a:r>
              <a:rPr lang="en-US" sz="1400" b="0" dirty="0" err="1"/>
              <a:t>kubectl</a:t>
            </a:r>
            <a:r>
              <a:rPr lang="en-US" sz="1400" b="0" dirty="0"/>
              <a:t> get pods</a:t>
            </a:r>
          </a:p>
          <a:p>
            <a:pPr lvl="1"/>
            <a:r>
              <a:rPr lang="en-US" sz="1800" dirty="0"/>
              <a:t>kubectl describe</a:t>
            </a:r>
            <a:r>
              <a:rPr lang="en-US" sz="1800" b="0" dirty="0"/>
              <a:t> - show basic information about a resource</a:t>
            </a:r>
          </a:p>
          <a:p>
            <a:pPr lvl="2"/>
            <a:r>
              <a:rPr lang="en-US" sz="1400" dirty="0" err="1"/>
              <a:t>Kubectl</a:t>
            </a:r>
            <a:r>
              <a:rPr lang="en-US" sz="1400" dirty="0"/>
              <a:t> describe pods my-pod</a:t>
            </a:r>
            <a:endParaRPr lang="en-US" sz="1400" b="0" dirty="0"/>
          </a:p>
          <a:p>
            <a:pPr lvl="1"/>
            <a:r>
              <a:rPr lang="en-US" sz="1800" dirty="0"/>
              <a:t>kubectl logs</a:t>
            </a:r>
            <a:r>
              <a:rPr lang="en-US" sz="1800" b="0" dirty="0"/>
              <a:t> - print the logs from a container in a pod. Extremely useful</a:t>
            </a:r>
          </a:p>
          <a:p>
            <a:pPr lvl="2"/>
            <a:r>
              <a:rPr lang="en-US" sz="1400" dirty="0" err="1"/>
              <a:t>Kubectl</a:t>
            </a:r>
            <a:r>
              <a:rPr lang="en-US" sz="1400" dirty="0"/>
              <a:t> logs my-pod</a:t>
            </a:r>
            <a:endParaRPr lang="en-US" sz="1400" b="0" dirty="0"/>
          </a:p>
          <a:p>
            <a:r>
              <a:rPr lang="en-US" sz="2400" b="0" dirty="0"/>
              <a:t>Also useful:</a:t>
            </a:r>
          </a:p>
          <a:p>
            <a:pPr lvl="1"/>
            <a:r>
              <a:rPr lang="en-US" sz="1800" dirty="0"/>
              <a:t>kubectl exec</a:t>
            </a:r>
            <a:r>
              <a:rPr lang="en-US" sz="1800" b="0" dirty="0"/>
              <a:t> - execute a command on a container in a pod</a:t>
            </a:r>
          </a:p>
          <a:p>
            <a:pPr lvl="1"/>
            <a:r>
              <a:rPr lang="en-US" sz="1800" dirty="0" err="1"/>
              <a:t>Kubectl</a:t>
            </a:r>
            <a:r>
              <a:rPr lang="en-US" sz="1800" dirty="0"/>
              <a:t> top </a:t>
            </a:r>
            <a:r>
              <a:rPr lang="mr-IN" sz="1800" b="0" dirty="0"/>
              <a:t>–</a:t>
            </a:r>
            <a:r>
              <a:rPr lang="en-US" sz="1800" b="0" dirty="0"/>
              <a:t> Show metrics for a node</a:t>
            </a:r>
          </a:p>
          <a:p>
            <a:pPr>
              <a:spcBef>
                <a:spcPts val="600"/>
              </a:spcBef>
            </a:pPr>
            <a:endParaRPr lang="en-US" sz="1400" b="0" dirty="0"/>
          </a:p>
        </p:txBody>
      </p:sp>
      <p:sp>
        <p:nvSpPr>
          <p:cNvPr id="7" name="Content Placeholder 2"/>
          <p:cNvSpPr txBox="1">
            <a:spLocks/>
          </p:cNvSpPr>
          <p:nvPr/>
        </p:nvSpPr>
        <p:spPr>
          <a:xfrm>
            <a:off x="628650" y="1295399"/>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Most common access point for launching workloads on Kubernetes clusters.</a:t>
            </a:r>
          </a:p>
        </p:txBody>
      </p:sp>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87583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a:t>
            </a:r>
            <a:br>
              <a:rPr lang="en-US" dirty="0"/>
            </a:b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Kubernetes 101 (2</a:t>
            </a:r>
            <a:r>
              <a:rPr lang="en-US" baseline="30000" dirty="0"/>
              <a:t>nd</a:t>
            </a:r>
            <a:r>
              <a:rPr lang="en-US" dirty="0"/>
              <a:t> section)</a:t>
            </a:r>
          </a:p>
          <a:p>
            <a:pPr marL="342900" indent="-342900">
              <a:buAutoNum type="arabicPeriod"/>
            </a:pPr>
            <a:r>
              <a:rPr lang="en-US" dirty="0"/>
              <a:t>Deployments and Replica sets</a:t>
            </a:r>
          </a:p>
          <a:p>
            <a:pPr marL="800100" lvl="1" indent="-342900">
              <a:buAutoNum type="arabicPeriod"/>
            </a:pPr>
            <a:r>
              <a:rPr lang="en-US" dirty="0"/>
              <a:t>Services</a:t>
            </a:r>
          </a:p>
          <a:p>
            <a:pPr marL="800100" lvl="1" indent="-342900">
              <a:buAutoNum type="arabicPeriod"/>
            </a:pPr>
            <a:r>
              <a:rPr lang="en-US" dirty="0"/>
              <a:t>Back to Deployments</a:t>
            </a:r>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5799371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930269"/>
          </a:xfrm>
        </p:spPr>
        <p:txBody>
          <a:bodyPr/>
          <a:lstStyle/>
          <a:p>
            <a:r>
              <a:rPr lang="en-US" dirty="0"/>
              <a:t>Kubernetes: Service</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b="0" dirty="0"/>
              <a:t>Abstraction that allows pods to die and replicate in Kubernetes without affecting your application. </a:t>
            </a:r>
          </a:p>
          <a:p>
            <a:pPr>
              <a:spcBef>
                <a:spcPts val="600"/>
              </a:spcBef>
            </a:pPr>
            <a:r>
              <a:rPr lang="en-US" sz="2000" b="0" dirty="0"/>
              <a:t>Enable loose coupling between different Pods. </a:t>
            </a:r>
          </a:p>
          <a:p>
            <a:pPr>
              <a:spcBef>
                <a:spcPts val="600"/>
              </a:spcBef>
            </a:pPr>
            <a:r>
              <a:rPr lang="en-US" sz="2000" b="0" dirty="0"/>
              <a:t>Provides a </a:t>
            </a:r>
            <a:r>
              <a:rPr lang="en-US" sz="2000" dirty="0"/>
              <a:t>stable</a:t>
            </a:r>
            <a:r>
              <a:rPr lang="en-US" sz="2000" b="0" dirty="0"/>
              <a:t> virtual IP and port</a:t>
            </a:r>
          </a:p>
          <a:p>
            <a:pPr>
              <a:spcBef>
                <a:spcPts val="600"/>
              </a:spcBef>
            </a:pPr>
            <a:r>
              <a:rPr lang="en-US" sz="2000" b="0" dirty="0"/>
              <a:t>Services allow Pods to receive traffic.</a:t>
            </a:r>
          </a:p>
          <a:p>
            <a:pPr lvl="1">
              <a:spcBef>
                <a:spcPts val="600"/>
              </a:spcBef>
            </a:pPr>
            <a:r>
              <a:rPr lang="en-US" sz="1800" b="0" dirty="0"/>
              <a:t>Each Pod has a unique IP but those IP addresses are not exposed outside the Pod without a service.</a:t>
            </a:r>
          </a:p>
          <a:p>
            <a:pPr>
              <a:spcBef>
                <a:spcPts val="600"/>
              </a:spcBef>
            </a:pPr>
            <a:endParaRPr lang="en-US" sz="1200" b="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Abstraction regarding a set of pods which enables load balancing, traffic exposure, load balancing and service discovery.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13608" y="1905000"/>
            <a:ext cx="3801742" cy="3657600"/>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84080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90193" y="3200401"/>
            <a:ext cx="5253636" cy="2819400"/>
          </a:xfrm>
          <a:prstGeom prst="rect">
            <a:avLst/>
          </a:prstGeom>
        </p:spPr>
      </p:pic>
      <p:sp>
        <p:nvSpPr>
          <p:cNvPr id="2" name="Title 1"/>
          <p:cNvSpPr>
            <a:spLocks noGrp="1"/>
          </p:cNvSpPr>
          <p:nvPr>
            <p:ph type="title"/>
          </p:nvPr>
        </p:nvSpPr>
        <p:spPr/>
        <p:txBody>
          <a:bodyPr/>
          <a:lstStyle/>
          <a:p>
            <a:r>
              <a:rPr lang="en-US" dirty="0"/>
              <a:t>$ </a:t>
            </a:r>
            <a:r>
              <a:rPr lang="en-US" dirty="0" err="1"/>
              <a:t>kubectl</a:t>
            </a:r>
            <a:r>
              <a:rPr lang="en-US" dirty="0"/>
              <a:t> get services</a:t>
            </a:r>
          </a:p>
        </p:txBody>
      </p:sp>
      <p:sp>
        <p:nvSpPr>
          <p:cNvPr id="6" name="Shape 463"/>
          <p:cNvSpPr txBox="1"/>
          <p:nvPr/>
        </p:nvSpPr>
        <p:spPr>
          <a:xfrm>
            <a:off x="628650" y="3505300"/>
            <a:ext cx="4248150" cy="1981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mj-lt"/>
                <a:ea typeface="Arial"/>
                <a:cs typeface="Arial"/>
                <a:sym typeface="Arial"/>
              </a:rPr>
              <a:t>Note: A component called ‘</a:t>
            </a:r>
            <a:r>
              <a:rPr lang="en-US" b="1" dirty="0" err="1">
                <a:solidFill>
                  <a:schemeClr val="dk1"/>
                </a:solidFill>
                <a:latin typeface="+mj-lt"/>
                <a:ea typeface="Arial"/>
                <a:cs typeface="Arial"/>
                <a:sym typeface="Arial"/>
              </a:rPr>
              <a:t>kube</a:t>
            </a:r>
            <a:r>
              <a:rPr lang="en-US" b="1" dirty="0">
                <a:solidFill>
                  <a:schemeClr val="dk1"/>
                </a:solidFill>
                <a:latin typeface="+mj-lt"/>
                <a:ea typeface="Arial"/>
                <a:cs typeface="Arial"/>
                <a:sym typeface="Arial"/>
              </a:rPr>
              <a:t>-proxy’ runs on each node and implements a form of virtual IP for services of type other than ‘</a:t>
            </a:r>
            <a:r>
              <a:rPr lang="en-US" b="1" dirty="0" err="1">
                <a:solidFill>
                  <a:schemeClr val="dk1"/>
                </a:solidFill>
                <a:latin typeface="+mj-lt"/>
                <a:ea typeface="Arial"/>
                <a:cs typeface="Arial"/>
                <a:sym typeface="Arial"/>
              </a:rPr>
              <a:t>ExternalName</a:t>
            </a:r>
            <a:r>
              <a:rPr lang="en-US" b="1" dirty="0">
                <a:solidFill>
                  <a:schemeClr val="dk1"/>
                </a:solidFill>
                <a:latin typeface="+mj-lt"/>
                <a:ea typeface="Arial"/>
                <a:cs typeface="Arial"/>
                <a:sym typeface="Arial"/>
              </a:rPr>
              <a:t>’</a:t>
            </a:r>
            <a:endParaRPr lang="en-US" sz="1800" dirty="0">
              <a:solidFill>
                <a:schemeClr val="dk1"/>
              </a:solidFill>
              <a:latin typeface="+mj-lt"/>
              <a:ea typeface="Arial"/>
              <a:cs typeface="Arial"/>
              <a:sym typeface="Arial"/>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l="6" t="-1" r="48993" b="5825"/>
          <a:stretch/>
        </p:blipFill>
        <p:spPr>
          <a:xfrm>
            <a:off x="1143000" y="1904999"/>
            <a:ext cx="6916919" cy="949381"/>
          </a:xfrm>
          <a:prstGeom prst="rect">
            <a:avLst/>
          </a:prstGeom>
        </p:spPr>
      </p:pic>
      <p:cxnSp>
        <p:nvCxnSpPr>
          <p:cNvPr id="7" name="Straight Connector 6"/>
          <p:cNvCxnSpPr/>
          <p:nvPr/>
        </p:nvCxnSpPr>
        <p:spPr>
          <a:xfrm>
            <a:off x="304800" y="1524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84798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Label</a:t>
            </a:r>
          </a:p>
        </p:txBody>
      </p:sp>
      <p:sp>
        <p:nvSpPr>
          <p:cNvPr id="3" name="Content Placeholder 2"/>
          <p:cNvSpPr>
            <a:spLocks noGrp="1"/>
          </p:cNvSpPr>
          <p:nvPr>
            <p:ph idx="1"/>
          </p:nvPr>
        </p:nvSpPr>
        <p:spPr>
          <a:xfrm>
            <a:off x="457200" y="1905001"/>
            <a:ext cx="4256407" cy="4190999"/>
          </a:xfrm>
        </p:spPr>
        <p:txBody>
          <a:bodyPr>
            <a:normAutofit/>
          </a:bodyPr>
          <a:lstStyle/>
          <a:p>
            <a:pPr>
              <a:spcBef>
                <a:spcPts val="600"/>
              </a:spcBef>
            </a:pPr>
            <a:r>
              <a:rPr lang="en-US" sz="2000" b="0" dirty="0"/>
              <a:t>Designate objects for specific environments such as development, test and production</a:t>
            </a:r>
          </a:p>
          <a:p>
            <a:pPr>
              <a:spcBef>
                <a:spcPts val="600"/>
              </a:spcBef>
            </a:pPr>
            <a:r>
              <a:rPr lang="en-US" sz="2000" b="0" dirty="0"/>
              <a:t>Set versions to objects </a:t>
            </a:r>
          </a:p>
          <a:p>
            <a:pPr>
              <a:spcBef>
                <a:spcPts val="600"/>
              </a:spcBef>
            </a:pPr>
            <a:r>
              <a:rPr lang="en-US" sz="2000" b="0" dirty="0"/>
              <a:t>Set roles or other arbitrary information to classify objects</a:t>
            </a:r>
          </a:p>
          <a:p>
            <a:pPr>
              <a:spcBef>
                <a:spcPts val="600"/>
              </a:spcBef>
            </a:pPr>
            <a:r>
              <a:rPr lang="en-US" sz="2000" b="0" dirty="0"/>
              <a:t>Can be added or modified at any time</a:t>
            </a:r>
            <a:endParaRPr lang="en-US" sz="1200" b="0" dirty="0"/>
          </a:p>
          <a:p>
            <a:pPr>
              <a:spcBef>
                <a:spcPts val="600"/>
              </a:spcBef>
            </a:pPr>
            <a:endParaRPr lang="en-US" sz="1200" b="0" dirty="0"/>
          </a:p>
        </p:txBody>
      </p:sp>
      <p:sp>
        <p:nvSpPr>
          <p:cNvPr id="7" name="Content Placeholder 2"/>
          <p:cNvSpPr txBox="1">
            <a:spLocks/>
          </p:cNvSpPr>
          <p:nvPr/>
        </p:nvSpPr>
        <p:spPr>
          <a:xfrm>
            <a:off x="628650" y="1219200"/>
            <a:ext cx="775335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Key/Value pairs that can be attached to objects to enable a variety of use cases.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599" y="1828801"/>
            <a:ext cx="3714751" cy="3774029"/>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28108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kubectl</a:t>
            </a:r>
            <a:r>
              <a:rPr lang="en-US" dirty="0"/>
              <a:t> get pod </a:t>
            </a:r>
            <a:r>
              <a:rPr lang="mr-IN" dirty="0"/>
              <a:t>–</a:t>
            </a:r>
            <a:r>
              <a:rPr lang="en-US" dirty="0"/>
              <a:t>l name=&lt;label&gt;</a:t>
            </a:r>
          </a:p>
        </p:txBody>
      </p:sp>
      <p:sp>
        <p:nvSpPr>
          <p:cNvPr id="6" name="Shape 463"/>
          <p:cNvSpPr txBox="1"/>
          <p:nvPr/>
        </p:nvSpPr>
        <p:spPr>
          <a:xfrm>
            <a:off x="628650" y="4114800"/>
            <a:ext cx="6381750" cy="9904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Best mechanism to organize Kubernetes objects </a:t>
            </a:r>
            <a:endParaRPr lang="en-US" sz="1800" dirty="0">
              <a:solidFill>
                <a:schemeClr val="dk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2184935"/>
          </a:xfrm>
          <a:prstGeom prst="rect">
            <a:avLst/>
          </a:prstGeom>
        </p:spPr>
      </p:pic>
    </p:spTree>
    <p:extLst>
      <p:ext uri="{BB962C8B-B14F-4D97-AF65-F5344CB8AC3E}">
        <p14:creationId xmlns:p14="http://schemas.microsoft.com/office/powerpoint/2010/main" val="1667545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325563"/>
          </a:xfrm>
        </p:spPr>
        <p:txBody>
          <a:bodyPr/>
          <a:lstStyle/>
          <a:p>
            <a:r>
              <a:rPr lang="en-US" dirty="0"/>
              <a:t>Complication</a:t>
            </a:r>
          </a:p>
        </p:txBody>
      </p:sp>
      <p:sp>
        <p:nvSpPr>
          <p:cNvPr id="3" name="Text Placeholder 2"/>
          <p:cNvSpPr>
            <a:spLocks noGrp="1"/>
          </p:cNvSpPr>
          <p:nvPr>
            <p:ph type="body" sz="quarter" idx="11"/>
          </p:nvPr>
        </p:nvSpPr>
        <p:spPr/>
        <p:txBody>
          <a:bodyPr/>
          <a:lstStyle/>
          <a:p>
            <a:pPr marL="0" indent="0">
              <a:buNone/>
            </a:pPr>
            <a:r>
              <a:rPr lang="en-US" b="0" dirty="0"/>
              <a:t>With no mechanism to reduce complexity, the application grows more complex </a:t>
            </a:r>
          </a:p>
          <a:p>
            <a:pPr marL="463550" lvl="1" indent="-457200"/>
            <a:r>
              <a:rPr lang="en-US" b="0" dirty="0"/>
              <a:t>Add dependencies</a:t>
            </a:r>
          </a:p>
          <a:p>
            <a:pPr marL="463550" lvl="1" indent="-457200"/>
            <a:r>
              <a:rPr lang="en-US" b="0" dirty="0"/>
              <a:t>Add features</a:t>
            </a:r>
          </a:p>
          <a:p>
            <a:pPr marL="463550" lvl="1" indent="-457200"/>
            <a:r>
              <a:rPr lang="en-US" b="0" dirty="0"/>
              <a:t>Add Security</a:t>
            </a:r>
          </a:p>
          <a:p>
            <a:pPr marL="463550" lvl="1" indent="-457200"/>
            <a:r>
              <a:rPr lang="en-US" b="0" dirty="0"/>
              <a:t>Etc.</a:t>
            </a:r>
          </a:p>
        </p:txBody>
      </p:sp>
    </p:spTree>
    <p:extLst>
      <p:ext uri="{BB962C8B-B14F-4D97-AF65-F5344CB8AC3E}">
        <p14:creationId xmlns:p14="http://schemas.microsoft.com/office/powerpoint/2010/main" val="157504963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fontScale="90000"/>
          </a:bodyPr>
          <a:lstStyle/>
          <a:p>
            <a:pPr algn="ctr"/>
            <a:r>
              <a:rPr lang="en-US" dirty="0"/>
              <a:t>Converting Monolithic to Microservices - Java</a:t>
            </a:r>
          </a:p>
        </p:txBody>
      </p:sp>
      <p:sp>
        <p:nvSpPr>
          <p:cNvPr id="3" name="Content Placeholder 2"/>
          <p:cNvSpPr>
            <a:spLocks noGrp="1"/>
          </p:cNvSpPr>
          <p:nvPr>
            <p:ph idx="1"/>
          </p:nvPr>
        </p:nvSpPr>
        <p:spPr>
          <a:xfrm>
            <a:off x="628650" y="2128837"/>
            <a:ext cx="7886700" cy="4195763"/>
          </a:xfrm>
        </p:spPr>
        <p:txBody>
          <a:bodyPr>
            <a:normAutofit fontScale="77500" lnSpcReduction="20000"/>
          </a:bodyPr>
          <a:lstStyle/>
          <a:p>
            <a:pPr marL="0" indent="0">
              <a:buNone/>
            </a:pPr>
            <a:endParaRPr lang="en-US" dirty="0"/>
          </a:p>
          <a:p>
            <a:pPr marL="514350" indent="-514350">
              <a:buFont typeface="+mj-lt"/>
              <a:buAutoNum type="arabicPeriod"/>
            </a:pPr>
            <a:r>
              <a:rPr lang="en-US" dirty="0"/>
              <a:t>Break the existing monolith into logical multiple pieces</a:t>
            </a:r>
          </a:p>
          <a:p>
            <a:pPr marL="514350" indent="-514350">
              <a:buFont typeface="+mj-lt"/>
              <a:buAutoNum type="arabicPeriod"/>
            </a:pPr>
            <a:r>
              <a:rPr lang="en-US" dirty="0"/>
              <a:t>Create a separate service for each piece</a:t>
            </a:r>
          </a:p>
          <a:p>
            <a:pPr marL="514350" indent="-514350">
              <a:buFont typeface="+mj-lt"/>
              <a:buAutoNum type="arabicPeriod"/>
            </a:pPr>
            <a:r>
              <a:rPr lang="en-US" dirty="0"/>
              <a:t>Take out data dependency from each other</a:t>
            </a:r>
          </a:p>
          <a:p>
            <a:pPr marL="514350" indent="-514350">
              <a:buFont typeface="+mj-lt"/>
              <a:buAutoNum type="arabicPeriod"/>
            </a:pPr>
            <a:r>
              <a:rPr lang="en-US" dirty="0"/>
              <a:t>Build docker image for individual services</a:t>
            </a:r>
          </a:p>
          <a:p>
            <a:pPr marL="514350" indent="-514350">
              <a:buFont typeface="+mj-lt"/>
              <a:buAutoNum type="arabicPeriod"/>
            </a:pPr>
            <a:r>
              <a:rPr lang="en-US" dirty="0"/>
              <a:t>Select the Microservice Pattern (here, we used </a:t>
            </a:r>
            <a:r>
              <a:rPr lang="en-US" dirty="0" err="1"/>
              <a:t>Api</a:t>
            </a:r>
            <a:r>
              <a:rPr lang="en-US" dirty="0"/>
              <a:t>-Composer)</a:t>
            </a:r>
          </a:p>
          <a:p>
            <a:pPr marL="514350" indent="-514350">
              <a:buFont typeface="+mj-lt"/>
              <a:buAutoNum type="arabicPeriod"/>
            </a:pPr>
            <a:r>
              <a:rPr lang="en-US" dirty="0"/>
              <a:t>Create necessary pod, deployment, service, persistent claim and volume in Kubernetes to deploy all services</a:t>
            </a:r>
          </a:p>
          <a:p>
            <a:pPr marL="0" indent="0">
              <a:buNone/>
            </a:pPr>
            <a:endParaRPr lang="en-US" dirty="0"/>
          </a:p>
          <a:p>
            <a:pPr marL="0" indent="0">
              <a:buNone/>
            </a:pPr>
            <a:r>
              <a:rPr lang="en-US" sz="2300" dirty="0">
                <a:solidFill>
                  <a:srgbClr val="0070C0"/>
                </a:solidFill>
                <a:hlinkClick r:id="rId3"/>
              </a:rPr>
              <a:t>https://github.com/shekhar2010us/microservices_kubernetes_docker</a:t>
            </a:r>
            <a:endParaRPr lang="en-US" sz="2300" dirty="0">
              <a:solidFill>
                <a:srgbClr val="0070C0"/>
              </a:solidFill>
            </a:endParaRPr>
          </a:p>
        </p:txBody>
      </p:sp>
      <p:grpSp>
        <p:nvGrpSpPr>
          <p:cNvPr id="4" name="Shape 397"/>
          <p:cNvGrpSpPr/>
          <p:nvPr/>
        </p:nvGrpSpPr>
        <p:grpSpPr>
          <a:xfrm>
            <a:off x="152400" y="1366837"/>
            <a:ext cx="83058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103  (75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54691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883551" y="1815969"/>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04800" y="-76200"/>
            <a:ext cx="8686800" cy="1325563"/>
          </a:xfrm>
        </p:spPr>
        <p:txBody>
          <a:bodyPr/>
          <a:lstStyle/>
          <a:p>
            <a:r>
              <a:rPr lang="en-US" dirty="0"/>
              <a:t>Microservice App in Java</a:t>
            </a:r>
            <a:br>
              <a:rPr lang="en-US" dirty="0"/>
            </a:br>
            <a:r>
              <a:rPr lang="en-US" sz="2800" dirty="0"/>
              <a:t>(Taken from Day 1)</a:t>
            </a:r>
          </a:p>
        </p:txBody>
      </p:sp>
      <p:sp>
        <p:nvSpPr>
          <p:cNvPr id="5" name="Rectangle 4">
            <a:extLst>
              <a:ext uri="{FF2B5EF4-FFF2-40B4-BE49-F238E27FC236}">
                <a16:creationId xmlns:a16="http://schemas.microsoft.com/office/drawing/2014/main" id="{A5C45234-A0A0-466A-9EC1-FE268BF735B6}"/>
              </a:ext>
            </a:extLst>
          </p:cNvPr>
          <p:cNvSpPr/>
          <p:nvPr/>
        </p:nvSpPr>
        <p:spPr>
          <a:xfrm>
            <a:off x="979058" y="2126405"/>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User id</a:t>
            </a:r>
          </a:p>
          <a:p>
            <a:pPr marL="285750" indent="-285750">
              <a:buFont typeface="Arial" panose="020B0604020202020204" pitchFamily="34" charset="0"/>
              <a:buChar char="•"/>
            </a:pPr>
            <a:r>
              <a:rPr lang="en-US" sz="1600" dirty="0"/>
              <a:t>User name</a:t>
            </a:r>
          </a:p>
          <a:p>
            <a:pPr marL="285750" indent="-285750">
              <a:buFont typeface="Arial" panose="020B0604020202020204" pitchFamily="34" charset="0"/>
              <a:buChar char="•"/>
            </a:pPr>
            <a:r>
              <a:rPr lang="en-US" sz="1600" dirty="0"/>
              <a:t>User credit</a:t>
            </a:r>
          </a:p>
        </p:txBody>
      </p:sp>
      <p:sp>
        <p:nvSpPr>
          <p:cNvPr id="7" name="TextBox 6">
            <a:extLst>
              <a:ext uri="{FF2B5EF4-FFF2-40B4-BE49-F238E27FC236}">
                <a16:creationId xmlns:a16="http://schemas.microsoft.com/office/drawing/2014/main" id="{659D29A1-A243-411B-A841-AE7A5ED376F8}"/>
              </a:ext>
            </a:extLst>
          </p:cNvPr>
          <p:cNvSpPr txBox="1"/>
          <p:nvPr/>
        </p:nvSpPr>
        <p:spPr>
          <a:xfrm>
            <a:off x="1651657" y="1836615"/>
            <a:ext cx="1344151" cy="369332"/>
          </a:xfrm>
          <a:prstGeom prst="rect">
            <a:avLst/>
          </a:prstGeom>
          <a:noFill/>
        </p:spPr>
        <p:txBody>
          <a:bodyPr wrap="none" rtlCol="0">
            <a:spAutoFit/>
          </a:bodyPr>
          <a:lstStyle/>
          <a:p>
            <a:r>
              <a:rPr lang="en-US" dirty="0">
                <a:solidFill>
                  <a:schemeClr val="accent3">
                    <a:lumMod val="75000"/>
                  </a:schemeClr>
                </a:solidFill>
                <a:latin typeface="+mn-lt"/>
              </a:rPr>
              <a:t>User Service</a:t>
            </a:r>
          </a:p>
        </p:txBody>
      </p:sp>
      <p:cxnSp>
        <p:nvCxnSpPr>
          <p:cNvPr id="13" name="Straight Arrow Connector 12">
            <a:extLst>
              <a:ext uri="{FF2B5EF4-FFF2-40B4-BE49-F238E27FC236}">
                <a16:creationId xmlns:a16="http://schemas.microsoft.com/office/drawing/2014/main" id="{E0101EE4-2CEC-4487-8D8F-8CA369D94025}"/>
              </a:ext>
            </a:extLst>
          </p:cNvPr>
          <p:cNvCxnSpPr>
            <a:cxnSpLocks/>
          </p:cNvCxnSpPr>
          <p:nvPr/>
        </p:nvCxnSpPr>
        <p:spPr>
          <a:xfrm>
            <a:off x="1456267" y="1721561"/>
            <a:ext cx="216088" cy="31573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739393" y="1446637"/>
            <a:ext cx="2391937" cy="369332"/>
          </a:xfrm>
          <a:prstGeom prst="rect">
            <a:avLst/>
          </a:prstGeom>
          <a:noFill/>
        </p:spPr>
        <p:txBody>
          <a:bodyPr wrap="none" rtlCol="0">
            <a:spAutoFit/>
          </a:bodyPr>
          <a:lstStyle/>
          <a:p>
            <a:r>
              <a:rPr lang="en-US" dirty="0">
                <a:solidFill>
                  <a:schemeClr val="accent3">
                    <a:lumMod val="75000"/>
                  </a:schemeClr>
                </a:solidFill>
                <a:latin typeface="+mn-lt"/>
              </a:rPr>
              <a:t>Get and set user details</a:t>
            </a:r>
          </a:p>
        </p:txBody>
      </p:sp>
      <p:sp>
        <p:nvSpPr>
          <p:cNvPr id="20" name="Rectangle 19">
            <a:extLst>
              <a:ext uri="{FF2B5EF4-FFF2-40B4-BE49-F238E27FC236}">
                <a16:creationId xmlns:a16="http://schemas.microsoft.com/office/drawing/2014/main" id="{BC0339C9-2FE6-4651-94BC-ED562D7F4929}"/>
              </a:ext>
            </a:extLst>
          </p:cNvPr>
          <p:cNvSpPr/>
          <p:nvPr/>
        </p:nvSpPr>
        <p:spPr>
          <a:xfrm>
            <a:off x="5029200" y="2971800"/>
            <a:ext cx="2971469" cy="1552324"/>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7097AB-EDF9-4410-AAE4-BCD24896F87C}"/>
              </a:ext>
            </a:extLst>
          </p:cNvPr>
          <p:cNvSpPr/>
          <p:nvPr/>
        </p:nvSpPr>
        <p:spPr>
          <a:xfrm>
            <a:off x="5299294" y="3385064"/>
            <a:ext cx="1650337" cy="83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 </a:t>
            </a:r>
            <a:r>
              <a:rPr lang="en-US" sz="1600" dirty="0" err="1"/>
              <a:t>db</a:t>
            </a:r>
            <a:r>
              <a:rPr lang="en-US" sz="1600" dirty="0"/>
              <a:t> access</a:t>
            </a:r>
          </a:p>
        </p:txBody>
      </p:sp>
      <p:sp>
        <p:nvSpPr>
          <p:cNvPr id="24" name="TextBox 23">
            <a:extLst>
              <a:ext uri="{FF2B5EF4-FFF2-40B4-BE49-F238E27FC236}">
                <a16:creationId xmlns:a16="http://schemas.microsoft.com/office/drawing/2014/main" id="{F71EF5EF-B8CD-40BB-A3A6-EAD66CDBA05A}"/>
              </a:ext>
            </a:extLst>
          </p:cNvPr>
          <p:cNvSpPr txBox="1"/>
          <p:nvPr/>
        </p:nvSpPr>
        <p:spPr>
          <a:xfrm>
            <a:off x="5797630" y="2981563"/>
            <a:ext cx="2203039" cy="369332"/>
          </a:xfrm>
          <a:prstGeom prst="rect">
            <a:avLst/>
          </a:prstGeom>
          <a:noFill/>
        </p:spPr>
        <p:txBody>
          <a:bodyPr wrap="none" rtlCol="0">
            <a:spAutoFit/>
          </a:bodyPr>
          <a:lstStyle/>
          <a:p>
            <a:r>
              <a:rPr lang="en-US" dirty="0" err="1">
                <a:solidFill>
                  <a:schemeClr val="accent5">
                    <a:lumMod val="75000"/>
                  </a:schemeClr>
                </a:solidFill>
                <a:latin typeface="+mn-lt"/>
              </a:rPr>
              <a:t>Api</a:t>
            </a:r>
            <a:r>
              <a:rPr lang="en-US" dirty="0">
                <a:solidFill>
                  <a:schemeClr val="accent5">
                    <a:lumMod val="75000"/>
                  </a:schemeClr>
                </a:solidFill>
                <a:latin typeface="+mn-lt"/>
              </a:rPr>
              <a:t> composer Service</a:t>
            </a:r>
          </a:p>
        </p:txBody>
      </p:sp>
      <p:cxnSp>
        <p:nvCxnSpPr>
          <p:cNvPr id="25" name="Straight Arrow Connector 24">
            <a:extLst>
              <a:ext uri="{FF2B5EF4-FFF2-40B4-BE49-F238E27FC236}">
                <a16:creationId xmlns:a16="http://schemas.microsoft.com/office/drawing/2014/main" id="{44B798C9-1C77-4203-A36F-5CB1320022D8}"/>
              </a:ext>
            </a:extLst>
          </p:cNvPr>
          <p:cNvCxnSpPr>
            <a:cxnSpLocks/>
          </p:cNvCxnSpPr>
          <p:nvPr/>
        </p:nvCxnSpPr>
        <p:spPr>
          <a:xfrm>
            <a:off x="5586420" y="2840733"/>
            <a:ext cx="216088" cy="31573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AACC1BF4-E312-4504-BCC7-C515DCFF7950}"/>
              </a:ext>
            </a:extLst>
          </p:cNvPr>
          <p:cNvSpPr txBox="1"/>
          <p:nvPr/>
        </p:nvSpPr>
        <p:spPr>
          <a:xfrm>
            <a:off x="5029200" y="2228947"/>
            <a:ext cx="3443250" cy="646331"/>
          </a:xfrm>
          <a:prstGeom prst="rect">
            <a:avLst/>
          </a:prstGeom>
          <a:noFill/>
        </p:spPr>
        <p:txBody>
          <a:bodyPr wrap="none" rtlCol="0">
            <a:spAutoFit/>
          </a:bodyPr>
          <a:lstStyle/>
          <a:p>
            <a:r>
              <a:rPr lang="en-US" dirty="0">
                <a:solidFill>
                  <a:schemeClr val="accent5">
                    <a:lumMod val="75000"/>
                  </a:schemeClr>
                </a:solidFill>
                <a:latin typeface="+mn-lt"/>
              </a:rPr>
              <a:t>User buying a product</a:t>
            </a:r>
          </a:p>
          <a:p>
            <a:r>
              <a:rPr lang="en-US" dirty="0">
                <a:solidFill>
                  <a:schemeClr val="accent5">
                    <a:lumMod val="75000"/>
                  </a:schemeClr>
                </a:solidFill>
                <a:latin typeface="+mn-lt"/>
              </a:rPr>
              <a:t>Only if user credit &gt;= product price</a:t>
            </a:r>
          </a:p>
        </p:txBody>
      </p:sp>
      <p:sp>
        <p:nvSpPr>
          <p:cNvPr id="34" name="Rectangle 33">
            <a:extLst>
              <a:ext uri="{FF2B5EF4-FFF2-40B4-BE49-F238E27FC236}">
                <a16:creationId xmlns:a16="http://schemas.microsoft.com/office/drawing/2014/main" id="{21B438C2-7F45-4B66-AF24-F830C7DF74F5}"/>
              </a:ext>
            </a:extLst>
          </p:cNvPr>
          <p:cNvSpPr/>
          <p:nvPr/>
        </p:nvSpPr>
        <p:spPr>
          <a:xfrm>
            <a:off x="929922" y="4203400"/>
            <a:ext cx="2172451" cy="1545047"/>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9859976-15C2-4598-92B6-23C1A20E4A18}"/>
              </a:ext>
            </a:extLst>
          </p:cNvPr>
          <p:cNvSpPr/>
          <p:nvPr/>
        </p:nvSpPr>
        <p:spPr>
          <a:xfrm>
            <a:off x="1022986" y="4494238"/>
            <a:ext cx="1766835"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product id</a:t>
            </a:r>
          </a:p>
          <a:p>
            <a:pPr marL="285750" indent="-285750">
              <a:buFont typeface="Arial" panose="020B0604020202020204" pitchFamily="34" charset="0"/>
              <a:buChar char="•"/>
            </a:pPr>
            <a:r>
              <a:rPr lang="en-US" sz="1600" dirty="0"/>
              <a:t>product name</a:t>
            </a:r>
          </a:p>
          <a:p>
            <a:pPr marL="285750" indent="-285750">
              <a:buFont typeface="Arial" panose="020B0604020202020204" pitchFamily="34" charset="0"/>
              <a:buChar char="•"/>
            </a:pPr>
            <a:r>
              <a:rPr lang="en-US" sz="1600" dirty="0"/>
              <a:t>Product price</a:t>
            </a:r>
          </a:p>
        </p:txBody>
      </p:sp>
      <p:sp>
        <p:nvSpPr>
          <p:cNvPr id="36" name="TextBox 35">
            <a:extLst>
              <a:ext uri="{FF2B5EF4-FFF2-40B4-BE49-F238E27FC236}">
                <a16:creationId xmlns:a16="http://schemas.microsoft.com/office/drawing/2014/main" id="{E6E3E3D5-9AE4-44E7-9AFE-0C05B2A51926}"/>
              </a:ext>
            </a:extLst>
          </p:cNvPr>
          <p:cNvSpPr txBox="1"/>
          <p:nvPr/>
        </p:nvSpPr>
        <p:spPr>
          <a:xfrm>
            <a:off x="1682532" y="4187388"/>
            <a:ext cx="1646605" cy="369332"/>
          </a:xfrm>
          <a:prstGeom prst="rect">
            <a:avLst/>
          </a:prstGeom>
          <a:noFill/>
        </p:spPr>
        <p:txBody>
          <a:bodyPr wrap="none" rtlCol="0">
            <a:spAutoFit/>
          </a:bodyPr>
          <a:lstStyle/>
          <a:p>
            <a:r>
              <a:rPr lang="en-US" dirty="0">
                <a:solidFill>
                  <a:srgbClr val="0070C0"/>
                </a:solidFill>
                <a:latin typeface="+mn-lt"/>
              </a:rPr>
              <a:t>Product Service</a:t>
            </a:r>
          </a:p>
        </p:txBody>
      </p:sp>
      <p:cxnSp>
        <p:nvCxnSpPr>
          <p:cNvPr id="37" name="Straight Arrow Connector 36">
            <a:extLst>
              <a:ext uri="{FF2B5EF4-FFF2-40B4-BE49-F238E27FC236}">
                <a16:creationId xmlns:a16="http://schemas.microsoft.com/office/drawing/2014/main" id="{7F2C1DFD-8DA1-4820-BB60-844BEC37574B}"/>
              </a:ext>
            </a:extLst>
          </p:cNvPr>
          <p:cNvCxnSpPr>
            <a:cxnSpLocks/>
          </p:cNvCxnSpPr>
          <p:nvPr/>
        </p:nvCxnSpPr>
        <p:spPr>
          <a:xfrm>
            <a:off x="1487142" y="4072334"/>
            <a:ext cx="216088" cy="315732"/>
          </a:xfrm>
          <a:prstGeom prst="straightConnector1">
            <a:avLst/>
          </a:prstGeom>
          <a:ln>
            <a:solidFill>
              <a:srgbClr val="0070C0"/>
            </a:solidFill>
            <a:tailEnd type="triangle"/>
          </a:ln>
        </p:spPr>
        <p:style>
          <a:lnRef idx="1">
            <a:schemeClr val="accent3"/>
          </a:lnRef>
          <a:fillRef idx="0">
            <a:schemeClr val="accent3"/>
          </a:fillRef>
          <a:effectRef idx="0">
            <a:schemeClr val="accent3"/>
          </a:effectRef>
          <a:fontRef idx="minor">
            <a:schemeClr val="tx1"/>
          </a:fontRef>
        </p:style>
      </p:cxnSp>
      <p:sp>
        <p:nvSpPr>
          <p:cNvPr id="38" name="TextBox 37">
            <a:extLst>
              <a:ext uri="{FF2B5EF4-FFF2-40B4-BE49-F238E27FC236}">
                <a16:creationId xmlns:a16="http://schemas.microsoft.com/office/drawing/2014/main" id="{FCF07549-75A6-4D75-B55D-A31FF2ECF348}"/>
              </a:ext>
            </a:extLst>
          </p:cNvPr>
          <p:cNvSpPr txBox="1"/>
          <p:nvPr/>
        </p:nvSpPr>
        <p:spPr>
          <a:xfrm>
            <a:off x="685800" y="3735268"/>
            <a:ext cx="2723246" cy="369332"/>
          </a:xfrm>
          <a:prstGeom prst="rect">
            <a:avLst/>
          </a:prstGeom>
          <a:noFill/>
        </p:spPr>
        <p:txBody>
          <a:bodyPr wrap="none" rtlCol="0">
            <a:spAutoFit/>
          </a:bodyPr>
          <a:lstStyle/>
          <a:p>
            <a:r>
              <a:rPr lang="en-US" dirty="0">
                <a:solidFill>
                  <a:srgbClr val="0070C0"/>
                </a:solidFill>
                <a:latin typeface="+mn-lt"/>
              </a:rPr>
              <a:t>Get and set product details</a:t>
            </a:r>
          </a:p>
        </p:txBody>
      </p:sp>
      <p:cxnSp>
        <p:nvCxnSpPr>
          <p:cNvPr id="39" name="Straight Arrow Connector 38">
            <a:extLst>
              <a:ext uri="{FF2B5EF4-FFF2-40B4-BE49-F238E27FC236}">
                <a16:creationId xmlns:a16="http://schemas.microsoft.com/office/drawing/2014/main" id="{0634D686-333D-4302-92A5-BC4FA0F0890D}"/>
              </a:ext>
            </a:extLst>
          </p:cNvPr>
          <p:cNvCxnSpPr>
            <a:cxnSpLocks/>
          </p:cNvCxnSpPr>
          <p:nvPr/>
        </p:nvCxnSpPr>
        <p:spPr>
          <a:xfrm flipH="1" flipV="1">
            <a:off x="3144862" y="2552113"/>
            <a:ext cx="1645126" cy="604352"/>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000D88DC-B373-46CA-9DEA-F8BDE41F5F0A}"/>
              </a:ext>
            </a:extLst>
          </p:cNvPr>
          <p:cNvCxnSpPr>
            <a:cxnSpLocks/>
          </p:cNvCxnSpPr>
          <p:nvPr/>
        </p:nvCxnSpPr>
        <p:spPr>
          <a:xfrm>
            <a:off x="3505200" y="2897041"/>
            <a:ext cx="0" cy="1491025"/>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id="{1F106D3A-0AEF-4711-BD93-9B02A8560622}"/>
              </a:ext>
            </a:extLst>
          </p:cNvPr>
          <p:cNvCxnSpPr>
            <a:cxnSpLocks/>
          </p:cNvCxnSpPr>
          <p:nvPr/>
        </p:nvCxnSpPr>
        <p:spPr>
          <a:xfrm flipV="1">
            <a:off x="3358094" y="3919934"/>
            <a:ext cx="1594906" cy="1055989"/>
          </a:xfrm>
          <a:prstGeom prst="straightConnector1">
            <a:avLst/>
          </a:prstGeom>
          <a:ln>
            <a:solidFill>
              <a:schemeClr val="accent5">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44" name="TextBox 43">
            <a:extLst>
              <a:ext uri="{FF2B5EF4-FFF2-40B4-BE49-F238E27FC236}">
                <a16:creationId xmlns:a16="http://schemas.microsoft.com/office/drawing/2014/main" id="{D1D4742E-4E26-4190-9D50-C3FEE46BA6DA}"/>
              </a:ext>
            </a:extLst>
          </p:cNvPr>
          <p:cNvSpPr txBox="1"/>
          <p:nvPr/>
        </p:nvSpPr>
        <p:spPr>
          <a:xfrm>
            <a:off x="3539603" y="3273603"/>
            <a:ext cx="1417952" cy="646331"/>
          </a:xfrm>
          <a:prstGeom prst="rect">
            <a:avLst/>
          </a:prstGeom>
          <a:noFill/>
        </p:spPr>
        <p:txBody>
          <a:bodyPr wrap="none" rtlCol="0">
            <a:spAutoFit/>
          </a:bodyPr>
          <a:lstStyle/>
          <a:p>
            <a:r>
              <a:rPr lang="en-US" dirty="0">
                <a:solidFill>
                  <a:schemeClr val="accent5">
                    <a:lumMod val="75000"/>
                  </a:schemeClr>
                </a:solidFill>
                <a:latin typeface="+mn-lt"/>
              </a:rPr>
              <a:t>Stateless and</a:t>
            </a:r>
          </a:p>
          <a:p>
            <a:r>
              <a:rPr lang="en-US" dirty="0" err="1">
                <a:solidFill>
                  <a:schemeClr val="accent5">
                    <a:lumMod val="75000"/>
                  </a:schemeClr>
                </a:solidFill>
                <a:latin typeface="+mn-lt"/>
              </a:rPr>
              <a:t>async</a:t>
            </a:r>
            <a:r>
              <a:rPr lang="en-US" dirty="0">
                <a:solidFill>
                  <a:schemeClr val="accent5">
                    <a:lumMod val="75000"/>
                  </a:schemeClr>
                </a:solidFill>
                <a:latin typeface="+mn-lt"/>
              </a:rPr>
              <a:t> call</a:t>
            </a:r>
          </a:p>
        </p:txBody>
      </p:sp>
      <p:sp>
        <p:nvSpPr>
          <p:cNvPr id="45" name="TextBox 44">
            <a:extLst>
              <a:ext uri="{FF2B5EF4-FFF2-40B4-BE49-F238E27FC236}">
                <a16:creationId xmlns:a16="http://schemas.microsoft.com/office/drawing/2014/main" id="{E97AAC84-8E8E-4811-ADDB-3A48A6085D33}"/>
              </a:ext>
            </a:extLst>
          </p:cNvPr>
          <p:cNvSpPr txBox="1"/>
          <p:nvPr/>
        </p:nvSpPr>
        <p:spPr>
          <a:xfrm>
            <a:off x="1935361" y="3026245"/>
            <a:ext cx="1133644" cy="369332"/>
          </a:xfrm>
          <a:prstGeom prst="rect">
            <a:avLst/>
          </a:prstGeom>
          <a:noFill/>
        </p:spPr>
        <p:txBody>
          <a:bodyPr wrap="none" rtlCol="0">
            <a:spAutoFit/>
          </a:bodyPr>
          <a:lstStyle/>
          <a:p>
            <a:r>
              <a:rPr lang="en-US" dirty="0" err="1"/>
              <a:t>redis</a:t>
            </a:r>
            <a:r>
              <a:rPr lang="en-US" dirty="0"/>
              <a:t> db1</a:t>
            </a:r>
          </a:p>
        </p:txBody>
      </p:sp>
      <p:sp>
        <p:nvSpPr>
          <p:cNvPr id="46" name="TextBox 45">
            <a:extLst>
              <a:ext uri="{FF2B5EF4-FFF2-40B4-BE49-F238E27FC236}">
                <a16:creationId xmlns:a16="http://schemas.microsoft.com/office/drawing/2014/main" id="{7FA81CF4-1AF8-4A7C-B741-891769F7AE26}"/>
              </a:ext>
            </a:extLst>
          </p:cNvPr>
          <p:cNvSpPr txBox="1"/>
          <p:nvPr/>
        </p:nvSpPr>
        <p:spPr>
          <a:xfrm>
            <a:off x="1982261" y="5403895"/>
            <a:ext cx="1133644" cy="369332"/>
          </a:xfrm>
          <a:prstGeom prst="rect">
            <a:avLst/>
          </a:prstGeom>
          <a:noFill/>
        </p:spPr>
        <p:txBody>
          <a:bodyPr wrap="none" rtlCol="0">
            <a:spAutoFit/>
          </a:bodyPr>
          <a:lstStyle/>
          <a:p>
            <a:r>
              <a:rPr lang="en-US" dirty="0" err="1"/>
              <a:t>redis</a:t>
            </a:r>
            <a:r>
              <a:rPr lang="en-US" dirty="0"/>
              <a:t> db2</a:t>
            </a:r>
          </a:p>
        </p:txBody>
      </p:sp>
    </p:spTree>
    <p:extLst>
      <p:ext uri="{BB962C8B-B14F-4D97-AF65-F5344CB8AC3E}">
        <p14:creationId xmlns:p14="http://schemas.microsoft.com/office/powerpoint/2010/main" val="14920981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Docker Container/Image Requirements</a:t>
            </a:r>
            <a:br>
              <a:rPr lang="en-US" dirty="0"/>
            </a:br>
            <a:r>
              <a:rPr lang="en-US" sz="2800" dirty="0"/>
              <a:t>(To run the App)</a:t>
            </a:r>
          </a:p>
        </p:txBody>
      </p:sp>
      <p:sp>
        <p:nvSpPr>
          <p:cNvPr id="5" name="Rectangle 4">
            <a:extLst>
              <a:ext uri="{FF2B5EF4-FFF2-40B4-BE49-F238E27FC236}">
                <a16:creationId xmlns:a16="http://schemas.microsoft.com/office/drawing/2014/main" id="{A5C45234-A0A0-466A-9EC1-FE268BF735B6}"/>
              </a:ext>
            </a:extLst>
          </p:cNvPr>
          <p:cNvSpPr/>
          <p:nvPr/>
        </p:nvSpPr>
        <p:spPr>
          <a:xfrm>
            <a:off x="1066800" y="1763593"/>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host data</a:t>
            </a:r>
          </a:p>
        </p:txBody>
      </p:sp>
      <p:sp>
        <p:nvSpPr>
          <p:cNvPr id="7" name="TextBox 6">
            <a:extLst>
              <a:ext uri="{FF2B5EF4-FFF2-40B4-BE49-F238E27FC236}">
                <a16:creationId xmlns:a16="http://schemas.microsoft.com/office/drawing/2014/main" id="{659D29A1-A243-411B-A841-AE7A5ED376F8}"/>
              </a:ext>
            </a:extLst>
          </p:cNvPr>
          <p:cNvSpPr txBox="1"/>
          <p:nvPr/>
        </p:nvSpPr>
        <p:spPr>
          <a:xfrm>
            <a:off x="162225" y="1810797"/>
            <a:ext cx="1308820" cy="369332"/>
          </a:xfrm>
          <a:prstGeom prst="rect">
            <a:avLst/>
          </a:prstGeom>
          <a:noFill/>
        </p:spPr>
        <p:txBody>
          <a:bodyPr wrap="none" rtlCol="0">
            <a:spAutoFit/>
          </a:bodyPr>
          <a:lstStyle/>
          <a:p>
            <a:r>
              <a:rPr lang="en-US" dirty="0" err="1">
                <a:solidFill>
                  <a:schemeClr val="accent3">
                    <a:lumMod val="75000"/>
                  </a:schemeClr>
                </a:solidFill>
                <a:latin typeface="+mn-lt"/>
              </a:rPr>
              <a:t>Redis</a:t>
            </a:r>
            <a:r>
              <a:rPr lang="en-US" dirty="0">
                <a:solidFill>
                  <a:schemeClr val="accent3">
                    <a:lumMod val="75000"/>
                  </a:schemeClr>
                </a:solidFill>
                <a:latin typeface="+mn-lt"/>
              </a:rPr>
              <a:t> image</a:t>
            </a:r>
          </a:p>
        </p:txBody>
      </p:sp>
      <p:sp>
        <p:nvSpPr>
          <p:cNvPr id="19" name="Rectangle 18">
            <a:extLst>
              <a:ext uri="{FF2B5EF4-FFF2-40B4-BE49-F238E27FC236}">
                <a16:creationId xmlns:a16="http://schemas.microsoft.com/office/drawing/2014/main" id="{7E622ADF-4466-4BBA-87AB-12EC38328882}"/>
              </a:ext>
            </a:extLst>
          </p:cNvPr>
          <p:cNvSpPr/>
          <p:nvPr/>
        </p:nvSpPr>
        <p:spPr>
          <a:xfrm>
            <a:off x="1066800" y="3124200"/>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load user data</a:t>
            </a:r>
          </a:p>
        </p:txBody>
      </p:sp>
      <p:sp>
        <p:nvSpPr>
          <p:cNvPr id="22" name="TextBox 21">
            <a:extLst>
              <a:ext uri="{FF2B5EF4-FFF2-40B4-BE49-F238E27FC236}">
                <a16:creationId xmlns:a16="http://schemas.microsoft.com/office/drawing/2014/main" id="{D9AA33F5-A780-4BC2-94CE-7D83EF99211C}"/>
              </a:ext>
            </a:extLst>
          </p:cNvPr>
          <p:cNvSpPr txBox="1"/>
          <p:nvPr/>
        </p:nvSpPr>
        <p:spPr>
          <a:xfrm>
            <a:off x="162225" y="3110896"/>
            <a:ext cx="1145635" cy="1200329"/>
          </a:xfrm>
          <a:prstGeom prst="rect">
            <a:avLst/>
          </a:prstGeom>
          <a:noFill/>
        </p:spPr>
        <p:txBody>
          <a:bodyPr wrap="none" rtlCol="0">
            <a:spAutoFit/>
          </a:bodyPr>
          <a:lstStyle/>
          <a:p>
            <a:r>
              <a:rPr lang="en-US" dirty="0" err="1">
                <a:solidFill>
                  <a:schemeClr val="accent3">
                    <a:lumMod val="75000"/>
                  </a:schemeClr>
                </a:solidFill>
                <a:latin typeface="+mn-lt"/>
              </a:rPr>
              <a:t>Redis</a:t>
            </a:r>
            <a:r>
              <a:rPr lang="en-US" dirty="0">
                <a:solidFill>
                  <a:schemeClr val="accent3">
                    <a:lumMod val="75000"/>
                  </a:schemeClr>
                </a:solidFill>
                <a:latin typeface="+mn-lt"/>
              </a:rPr>
              <a:t> user</a:t>
            </a:r>
          </a:p>
          <a:p>
            <a:r>
              <a:rPr lang="en-US" dirty="0">
                <a:solidFill>
                  <a:schemeClr val="accent3">
                    <a:lumMod val="75000"/>
                  </a:schemeClr>
                </a:solidFill>
                <a:latin typeface="+mn-lt"/>
              </a:rPr>
              <a:t>data</a:t>
            </a:r>
          </a:p>
          <a:p>
            <a:r>
              <a:rPr lang="en-US" dirty="0">
                <a:solidFill>
                  <a:schemeClr val="accent3">
                    <a:lumMod val="75000"/>
                  </a:schemeClr>
                </a:solidFill>
                <a:latin typeface="+mn-lt"/>
              </a:rPr>
              <a:t>loader</a:t>
            </a:r>
          </a:p>
          <a:p>
            <a:r>
              <a:rPr lang="en-US" dirty="0">
                <a:solidFill>
                  <a:schemeClr val="accent3">
                    <a:lumMod val="75000"/>
                  </a:schemeClr>
                </a:solidFill>
                <a:latin typeface="+mn-lt"/>
              </a:rPr>
              <a:t>image</a:t>
            </a:r>
          </a:p>
        </p:txBody>
      </p:sp>
      <p:sp>
        <p:nvSpPr>
          <p:cNvPr id="23" name="Rectangle 22">
            <a:extLst>
              <a:ext uri="{FF2B5EF4-FFF2-40B4-BE49-F238E27FC236}">
                <a16:creationId xmlns:a16="http://schemas.microsoft.com/office/drawing/2014/main" id="{69A9B6D0-C7CF-4E2B-8DC4-42211AD781EE}"/>
              </a:ext>
            </a:extLst>
          </p:cNvPr>
          <p:cNvSpPr/>
          <p:nvPr/>
        </p:nvSpPr>
        <p:spPr>
          <a:xfrm>
            <a:off x="1066800" y="4572000"/>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load product data</a:t>
            </a:r>
          </a:p>
        </p:txBody>
      </p:sp>
      <p:sp>
        <p:nvSpPr>
          <p:cNvPr id="26" name="TextBox 25">
            <a:extLst>
              <a:ext uri="{FF2B5EF4-FFF2-40B4-BE49-F238E27FC236}">
                <a16:creationId xmlns:a16="http://schemas.microsoft.com/office/drawing/2014/main" id="{F1677A3D-1B65-4F8D-AEC9-02604E1849AB}"/>
              </a:ext>
            </a:extLst>
          </p:cNvPr>
          <p:cNvSpPr txBox="1"/>
          <p:nvPr/>
        </p:nvSpPr>
        <p:spPr>
          <a:xfrm>
            <a:off x="162225" y="4558696"/>
            <a:ext cx="1476943" cy="1200329"/>
          </a:xfrm>
          <a:prstGeom prst="rect">
            <a:avLst/>
          </a:prstGeom>
          <a:noFill/>
        </p:spPr>
        <p:txBody>
          <a:bodyPr wrap="none" rtlCol="0">
            <a:spAutoFit/>
          </a:bodyPr>
          <a:lstStyle/>
          <a:p>
            <a:r>
              <a:rPr lang="en-US" dirty="0" err="1">
                <a:solidFill>
                  <a:schemeClr val="accent3">
                    <a:lumMod val="75000"/>
                  </a:schemeClr>
                </a:solidFill>
                <a:latin typeface="+mn-lt"/>
              </a:rPr>
              <a:t>Redis</a:t>
            </a:r>
            <a:r>
              <a:rPr lang="en-US" dirty="0">
                <a:solidFill>
                  <a:schemeClr val="accent3">
                    <a:lumMod val="75000"/>
                  </a:schemeClr>
                </a:solidFill>
                <a:latin typeface="+mn-lt"/>
              </a:rPr>
              <a:t> product</a:t>
            </a:r>
          </a:p>
          <a:p>
            <a:r>
              <a:rPr lang="en-US" dirty="0">
                <a:solidFill>
                  <a:schemeClr val="accent3">
                    <a:lumMod val="75000"/>
                  </a:schemeClr>
                </a:solidFill>
                <a:latin typeface="+mn-lt"/>
              </a:rPr>
              <a:t>data</a:t>
            </a:r>
          </a:p>
          <a:p>
            <a:r>
              <a:rPr lang="en-US" dirty="0">
                <a:solidFill>
                  <a:schemeClr val="accent3">
                    <a:lumMod val="75000"/>
                  </a:schemeClr>
                </a:solidFill>
                <a:latin typeface="+mn-lt"/>
              </a:rPr>
              <a:t>loader</a:t>
            </a:r>
          </a:p>
          <a:p>
            <a:r>
              <a:rPr lang="en-US" dirty="0">
                <a:solidFill>
                  <a:schemeClr val="accent3">
                    <a:lumMod val="75000"/>
                  </a:schemeClr>
                </a:solidFill>
                <a:latin typeface="+mn-lt"/>
              </a:rPr>
              <a:t>image</a:t>
            </a:r>
          </a:p>
        </p:txBody>
      </p:sp>
      <p:sp>
        <p:nvSpPr>
          <p:cNvPr id="28" name="Rectangle 27">
            <a:extLst>
              <a:ext uri="{FF2B5EF4-FFF2-40B4-BE49-F238E27FC236}">
                <a16:creationId xmlns:a16="http://schemas.microsoft.com/office/drawing/2014/main" id="{5C644B73-214C-4BE9-83BA-167AFFFA5088}"/>
              </a:ext>
            </a:extLst>
          </p:cNvPr>
          <p:cNvSpPr/>
          <p:nvPr/>
        </p:nvSpPr>
        <p:spPr>
          <a:xfrm>
            <a:off x="4114800" y="1763593"/>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run user end-points</a:t>
            </a:r>
          </a:p>
        </p:txBody>
      </p:sp>
      <p:sp>
        <p:nvSpPr>
          <p:cNvPr id="29" name="TextBox 28">
            <a:extLst>
              <a:ext uri="{FF2B5EF4-FFF2-40B4-BE49-F238E27FC236}">
                <a16:creationId xmlns:a16="http://schemas.microsoft.com/office/drawing/2014/main" id="{0913AB1C-C3B9-4CFA-A8A6-61735DDD448B}"/>
              </a:ext>
            </a:extLst>
          </p:cNvPr>
          <p:cNvSpPr txBox="1"/>
          <p:nvPr/>
        </p:nvSpPr>
        <p:spPr>
          <a:xfrm>
            <a:off x="3049100" y="1765815"/>
            <a:ext cx="1345753" cy="646331"/>
          </a:xfrm>
          <a:prstGeom prst="rect">
            <a:avLst/>
          </a:prstGeom>
          <a:noFill/>
        </p:spPr>
        <p:txBody>
          <a:bodyPr wrap="none" rtlCol="0">
            <a:spAutoFit/>
          </a:bodyPr>
          <a:lstStyle/>
          <a:p>
            <a:r>
              <a:rPr lang="en-US" dirty="0">
                <a:solidFill>
                  <a:schemeClr val="accent3">
                    <a:lumMod val="75000"/>
                  </a:schemeClr>
                </a:solidFill>
                <a:latin typeface="+mn-lt"/>
              </a:rPr>
              <a:t>User-service</a:t>
            </a:r>
          </a:p>
          <a:p>
            <a:r>
              <a:rPr lang="en-US" dirty="0">
                <a:solidFill>
                  <a:schemeClr val="accent3">
                    <a:lumMod val="75000"/>
                  </a:schemeClr>
                </a:solidFill>
                <a:latin typeface="+mn-lt"/>
              </a:rPr>
              <a:t>image</a:t>
            </a:r>
          </a:p>
        </p:txBody>
      </p:sp>
      <p:sp>
        <p:nvSpPr>
          <p:cNvPr id="30" name="Rectangle 29">
            <a:extLst>
              <a:ext uri="{FF2B5EF4-FFF2-40B4-BE49-F238E27FC236}">
                <a16:creationId xmlns:a16="http://schemas.microsoft.com/office/drawing/2014/main" id="{CE08BE95-BF8F-4FE6-9798-0CB9E6444D57}"/>
              </a:ext>
            </a:extLst>
          </p:cNvPr>
          <p:cNvSpPr/>
          <p:nvPr/>
        </p:nvSpPr>
        <p:spPr>
          <a:xfrm>
            <a:off x="4114800" y="3257205"/>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run product end-points</a:t>
            </a:r>
          </a:p>
        </p:txBody>
      </p:sp>
      <p:sp>
        <p:nvSpPr>
          <p:cNvPr id="31" name="TextBox 30">
            <a:extLst>
              <a:ext uri="{FF2B5EF4-FFF2-40B4-BE49-F238E27FC236}">
                <a16:creationId xmlns:a16="http://schemas.microsoft.com/office/drawing/2014/main" id="{74CB3C82-8D90-480C-9594-763BFF4C05AC}"/>
              </a:ext>
            </a:extLst>
          </p:cNvPr>
          <p:cNvSpPr txBox="1"/>
          <p:nvPr/>
        </p:nvSpPr>
        <p:spPr>
          <a:xfrm>
            <a:off x="2933138" y="3473415"/>
            <a:ext cx="1577676" cy="646331"/>
          </a:xfrm>
          <a:prstGeom prst="rect">
            <a:avLst/>
          </a:prstGeom>
          <a:noFill/>
        </p:spPr>
        <p:txBody>
          <a:bodyPr wrap="none" rtlCol="0">
            <a:spAutoFit/>
          </a:bodyPr>
          <a:lstStyle/>
          <a:p>
            <a:r>
              <a:rPr lang="en-US" dirty="0" err="1">
                <a:solidFill>
                  <a:schemeClr val="accent3">
                    <a:lumMod val="75000"/>
                  </a:schemeClr>
                </a:solidFill>
                <a:latin typeface="+mn-lt"/>
              </a:rPr>
              <a:t>Productservice</a:t>
            </a:r>
            <a:endParaRPr lang="en-US" dirty="0">
              <a:solidFill>
                <a:schemeClr val="accent3">
                  <a:lumMod val="75000"/>
                </a:schemeClr>
              </a:solidFill>
              <a:latin typeface="+mn-lt"/>
            </a:endParaRPr>
          </a:p>
          <a:p>
            <a:r>
              <a:rPr lang="en-US" dirty="0">
                <a:solidFill>
                  <a:schemeClr val="accent3">
                    <a:lumMod val="75000"/>
                  </a:schemeClr>
                </a:solidFill>
                <a:latin typeface="+mn-lt"/>
              </a:rPr>
              <a:t>image</a:t>
            </a:r>
          </a:p>
        </p:txBody>
      </p:sp>
      <p:sp>
        <p:nvSpPr>
          <p:cNvPr id="32" name="Rectangle 31">
            <a:extLst>
              <a:ext uri="{FF2B5EF4-FFF2-40B4-BE49-F238E27FC236}">
                <a16:creationId xmlns:a16="http://schemas.microsoft.com/office/drawing/2014/main" id="{D455924D-F350-4BCB-9B04-EE95B27A0C42}"/>
              </a:ext>
            </a:extLst>
          </p:cNvPr>
          <p:cNvSpPr/>
          <p:nvPr/>
        </p:nvSpPr>
        <p:spPr>
          <a:xfrm>
            <a:off x="4110182" y="4558696"/>
            <a:ext cx="1539543" cy="97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To run </a:t>
            </a:r>
            <a:r>
              <a:rPr lang="en-US" sz="1600" dirty="0" err="1"/>
              <a:t>api</a:t>
            </a:r>
            <a:r>
              <a:rPr lang="en-US" sz="1600" dirty="0"/>
              <a:t>-composer end-points</a:t>
            </a:r>
          </a:p>
        </p:txBody>
      </p:sp>
      <p:sp>
        <p:nvSpPr>
          <p:cNvPr id="33" name="TextBox 32">
            <a:extLst>
              <a:ext uri="{FF2B5EF4-FFF2-40B4-BE49-F238E27FC236}">
                <a16:creationId xmlns:a16="http://schemas.microsoft.com/office/drawing/2014/main" id="{4BB26C23-CDA5-4808-AA1B-BC5BBA3B01FF}"/>
              </a:ext>
            </a:extLst>
          </p:cNvPr>
          <p:cNvSpPr txBox="1"/>
          <p:nvPr/>
        </p:nvSpPr>
        <p:spPr>
          <a:xfrm>
            <a:off x="3048000" y="4558696"/>
            <a:ext cx="1423467" cy="923330"/>
          </a:xfrm>
          <a:prstGeom prst="rect">
            <a:avLst/>
          </a:prstGeom>
          <a:noFill/>
        </p:spPr>
        <p:txBody>
          <a:bodyPr wrap="none" rtlCol="0">
            <a:spAutoFit/>
          </a:bodyPr>
          <a:lstStyle/>
          <a:p>
            <a:r>
              <a:rPr lang="en-US" dirty="0" err="1">
                <a:solidFill>
                  <a:schemeClr val="accent3">
                    <a:lumMod val="75000"/>
                  </a:schemeClr>
                </a:solidFill>
                <a:latin typeface="+mn-lt"/>
              </a:rPr>
              <a:t>Apicomposer</a:t>
            </a:r>
            <a:endParaRPr lang="en-US" dirty="0">
              <a:solidFill>
                <a:schemeClr val="accent3">
                  <a:lumMod val="75000"/>
                </a:schemeClr>
              </a:solidFill>
              <a:latin typeface="+mn-lt"/>
            </a:endParaRPr>
          </a:p>
          <a:p>
            <a:r>
              <a:rPr lang="en-US" dirty="0">
                <a:solidFill>
                  <a:schemeClr val="accent3">
                    <a:lumMod val="75000"/>
                  </a:schemeClr>
                </a:solidFill>
                <a:latin typeface="+mn-lt"/>
              </a:rPr>
              <a:t>service</a:t>
            </a:r>
          </a:p>
          <a:p>
            <a:r>
              <a:rPr lang="en-US" dirty="0">
                <a:solidFill>
                  <a:schemeClr val="accent3">
                    <a:lumMod val="75000"/>
                  </a:schemeClr>
                </a:solidFill>
                <a:latin typeface="+mn-lt"/>
              </a:rPr>
              <a:t>image</a:t>
            </a:r>
          </a:p>
        </p:txBody>
      </p:sp>
      <p:sp>
        <p:nvSpPr>
          <p:cNvPr id="4" name="TextBox 3">
            <a:extLst>
              <a:ext uri="{FF2B5EF4-FFF2-40B4-BE49-F238E27FC236}">
                <a16:creationId xmlns:a16="http://schemas.microsoft.com/office/drawing/2014/main" id="{60B07A1E-E17F-4E28-B9C6-293672B9320E}"/>
              </a:ext>
            </a:extLst>
          </p:cNvPr>
          <p:cNvSpPr txBox="1"/>
          <p:nvPr/>
        </p:nvSpPr>
        <p:spPr>
          <a:xfrm>
            <a:off x="6400800" y="2688146"/>
            <a:ext cx="2133600" cy="1477328"/>
          </a:xfrm>
          <a:prstGeom prst="rect">
            <a:avLst/>
          </a:prstGeom>
          <a:noFill/>
        </p:spPr>
        <p:txBody>
          <a:bodyPr wrap="square" rtlCol="0">
            <a:spAutoFit/>
          </a:bodyPr>
          <a:lstStyle/>
          <a:p>
            <a:r>
              <a:rPr lang="en-US" dirty="0">
                <a:latin typeface="+mn-lt"/>
              </a:rPr>
              <a:t>Store all image to private registry and setup all </a:t>
            </a:r>
            <a:r>
              <a:rPr lang="en-US" dirty="0" err="1">
                <a:latin typeface="+mn-lt"/>
              </a:rPr>
              <a:t>kubernetes</a:t>
            </a:r>
            <a:r>
              <a:rPr lang="en-US" dirty="0">
                <a:latin typeface="+mn-lt"/>
              </a:rPr>
              <a:t> machines to use that private registry</a:t>
            </a:r>
          </a:p>
        </p:txBody>
      </p:sp>
    </p:spTree>
    <p:extLst>
      <p:ext uri="{BB962C8B-B14F-4D97-AF65-F5344CB8AC3E}">
        <p14:creationId xmlns:p14="http://schemas.microsoft.com/office/powerpoint/2010/main" val="91578297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5C45234-A0A0-466A-9EC1-FE268BF735B6}"/>
              </a:ext>
            </a:extLst>
          </p:cNvPr>
          <p:cNvSpPr/>
          <p:nvPr/>
        </p:nvSpPr>
        <p:spPr>
          <a:xfrm>
            <a:off x="847796" y="1699631"/>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7" name="TextBox 6">
            <a:extLst>
              <a:ext uri="{FF2B5EF4-FFF2-40B4-BE49-F238E27FC236}">
                <a16:creationId xmlns:a16="http://schemas.microsoft.com/office/drawing/2014/main" id="{659D29A1-A243-411B-A841-AE7A5ED376F8}"/>
              </a:ext>
            </a:extLst>
          </p:cNvPr>
          <p:cNvSpPr txBox="1"/>
          <p:nvPr/>
        </p:nvSpPr>
        <p:spPr>
          <a:xfrm>
            <a:off x="162224" y="1944580"/>
            <a:ext cx="685572" cy="369332"/>
          </a:xfrm>
          <a:prstGeom prst="rect">
            <a:avLst/>
          </a:prstGeom>
          <a:noFill/>
        </p:spPr>
        <p:txBody>
          <a:bodyPr wrap="none" rtlCol="0">
            <a:spAutoFit/>
          </a:bodyPr>
          <a:lstStyle/>
          <a:p>
            <a:r>
              <a:rPr lang="en-US" dirty="0" err="1">
                <a:solidFill>
                  <a:schemeClr val="accent3">
                    <a:lumMod val="75000"/>
                  </a:schemeClr>
                </a:solidFill>
                <a:latin typeface="+mn-lt"/>
              </a:rPr>
              <a:t>Redis</a:t>
            </a:r>
            <a:endParaRPr lang="en-US" dirty="0">
              <a:solidFill>
                <a:schemeClr val="accent3">
                  <a:lumMod val="75000"/>
                </a:schemeClr>
              </a:solidFill>
              <a:latin typeface="+mn-lt"/>
            </a:endParaRPr>
          </a:p>
        </p:txBody>
      </p:sp>
      <p:sp>
        <p:nvSpPr>
          <p:cNvPr id="18" name="Title 1">
            <a:extLst>
              <a:ext uri="{FF2B5EF4-FFF2-40B4-BE49-F238E27FC236}">
                <a16:creationId xmlns:a16="http://schemas.microsoft.com/office/drawing/2014/main" id="{82359FFB-42FF-48A2-B93B-B9D176CBB16A}"/>
              </a:ext>
            </a:extLst>
          </p:cNvPr>
          <p:cNvSpPr>
            <a:spLocks noGrp="1"/>
          </p:cNvSpPr>
          <p:nvPr>
            <p:ph type="title"/>
          </p:nvPr>
        </p:nvSpPr>
        <p:spPr>
          <a:xfrm>
            <a:off x="304800" y="-76200"/>
            <a:ext cx="8686800" cy="1325563"/>
          </a:xfrm>
        </p:spPr>
        <p:txBody>
          <a:bodyPr/>
          <a:lstStyle/>
          <a:p>
            <a:r>
              <a:rPr lang="en-US" dirty="0"/>
              <a:t>Kubernetes Requirements</a:t>
            </a:r>
            <a:br>
              <a:rPr lang="en-US" dirty="0"/>
            </a:br>
            <a:r>
              <a:rPr lang="en-US" sz="2800" dirty="0"/>
              <a:t>(To run the App)</a:t>
            </a:r>
          </a:p>
        </p:txBody>
      </p:sp>
      <p:sp>
        <p:nvSpPr>
          <p:cNvPr id="20" name="Rectangle 19">
            <a:extLst>
              <a:ext uri="{FF2B5EF4-FFF2-40B4-BE49-F238E27FC236}">
                <a16:creationId xmlns:a16="http://schemas.microsoft.com/office/drawing/2014/main" id="{C33B8A12-322C-4EB7-99B9-9DA5EFFAFEBF}"/>
              </a:ext>
            </a:extLst>
          </p:cNvPr>
          <p:cNvSpPr/>
          <p:nvPr/>
        </p:nvSpPr>
        <p:spPr>
          <a:xfrm>
            <a:off x="847796" y="2221303"/>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a:t>
            </a:r>
          </a:p>
        </p:txBody>
      </p:sp>
      <p:sp>
        <p:nvSpPr>
          <p:cNvPr id="21" name="Rectangle 20">
            <a:extLst>
              <a:ext uri="{FF2B5EF4-FFF2-40B4-BE49-F238E27FC236}">
                <a16:creationId xmlns:a16="http://schemas.microsoft.com/office/drawing/2014/main" id="{F6290910-D05C-4E18-923E-DC0C065879DD}"/>
              </a:ext>
            </a:extLst>
          </p:cNvPr>
          <p:cNvSpPr/>
          <p:nvPr/>
        </p:nvSpPr>
        <p:spPr>
          <a:xfrm>
            <a:off x="847796" y="3225224"/>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Pod</a:t>
            </a:r>
          </a:p>
        </p:txBody>
      </p:sp>
      <p:sp>
        <p:nvSpPr>
          <p:cNvPr id="22" name="TextBox 21">
            <a:extLst>
              <a:ext uri="{FF2B5EF4-FFF2-40B4-BE49-F238E27FC236}">
                <a16:creationId xmlns:a16="http://schemas.microsoft.com/office/drawing/2014/main" id="{D9AA33F5-A780-4BC2-94CE-7D83EF99211C}"/>
              </a:ext>
            </a:extLst>
          </p:cNvPr>
          <p:cNvSpPr txBox="1"/>
          <p:nvPr/>
        </p:nvSpPr>
        <p:spPr>
          <a:xfrm>
            <a:off x="162225" y="3110896"/>
            <a:ext cx="1145635" cy="923330"/>
          </a:xfrm>
          <a:prstGeom prst="rect">
            <a:avLst/>
          </a:prstGeom>
          <a:noFill/>
        </p:spPr>
        <p:txBody>
          <a:bodyPr wrap="none" rtlCol="0">
            <a:spAutoFit/>
          </a:bodyPr>
          <a:lstStyle/>
          <a:p>
            <a:r>
              <a:rPr lang="en-US" dirty="0" err="1">
                <a:solidFill>
                  <a:schemeClr val="accent3">
                    <a:lumMod val="75000"/>
                  </a:schemeClr>
                </a:solidFill>
                <a:latin typeface="+mn-lt"/>
              </a:rPr>
              <a:t>Redis</a:t>
            </a:r>
            <a:r>
              <a:rPr lang="en-US" dirty="0">
                <a:solidFill>
                  <a:schemeClr val="accent3">
                    <a:lumMod val="75000"/>
                  </a:schemeClr>
                </a:solidFill>
                <a:latin typeface="+mn-lt"/>
              </a:rPr>
              <a:t> user</a:t>
            </a:r>
          </a:p>
          <a:p>
            <a:r>
              <a:rPr lang="en-US" dirty="0">
                <a:solidFill>
                  <a:schemeClr val="accent3">
                    <a:lumMod val="75000"/>
                  </a:schemeClr>
                </a:solidFill>
                <a:latin typeface="+mn-lt"/>
              </a:rPr>
              <a:t>data</a:t>
            </a:r>
          </a:p>
          <a:p>
            <a:r>
              <a:rPr lang="en-US" dirty="0">
                <a:solidFill>
                  <a:schemeClr val="accent3">
                    <a:lumMod val="75000"/>
                  </a:schemeClr>
                </a:solidFill>
                <a:latin typeface="+mn-lt"/>
              </a:rPr>
              <a:t>loader</a:t>
            </a:r>
          </a:p>
        </p:txBody>
      </p:sp>
      <p:sp>
        <p:nvSpPr>
          <p:cNvPr id="24" name="Rectangle 23">
            <a:extLst>
              <a:ext uri="{FF2B5EF4-FFF2-40B4-BE49-F238E27FC236}">
                <a16:creationId xmlns:a16="http://schemas.microsoft.com/office/drawing/2014/main" id="{24E9EE6A-22B2-44C9-A18C-76C5CEDDD0AD}"/>
              </a:ext>
            </a:extLst>
          </p:cNvPr>
          <p:cNvSpPr/>
          <p:nvPr/>
        </p:nvSpPr>
        <p:spPr>
          <a:xfrm>
            <a:off x="847796" y="4495742"/>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Pod</a:t>
            </a:r>
          </a:p>
        </p:txBody>
      </p:sp>
      <p:sp>
        <p:nvSpPr>
          <p:cNvPr id="25" name="TextBox 24">
            <a:extLst>
              <a:ext uri="{FF2B5EF4-FFF2-40B4-BE49-F238E27FC236}">
                <a16:creationId xmlns:a16="http://schemas.microsoft.com/office/drawing/2014/main" id="{F02871A9-6CD6-40B1-A31E-DD0B9EF6D5C0}"/>
              </a:ext>
            </a:extLst>
          </p:cNvPr>
          <p:cNvSpPr txBox="1"/>
          <p:nvPr/>
        </p:nvSpPr>
        <p:spPr>
          <a:xfrm>
            <a:off x="162225" y="4381414"/>
            <a:ext cx="1476943" cy="923330"/>
          </a:xfrm>
          <a:prstGeom prst="rect">
            <a:avLst/>
          </a:prstGeom>
          <a:noFill/>
        </p:spPr>
        <p:txBody>
          <a:bodyPr wrap="none" rtlCol="0">
            <a:spAutoFit/>
          </a:bodyPr>
          <a:lstStyle/>
          <a:p>
            <a:r>
              <a:rPr lang="en-US" dirty="0" err="1">
                <a:solidFill>
                  <a:schemeClr val="accent3">
                    <a:lumMod val="75000"/>
                  </a:schemeClr>
                </a:solidFill>
                <a:latin typeface="+mn-lt"/>
              </a:rPr>
              <a:t>Redis</a:t>
            </a:r>
            <a:r>
              <a:rPr lang="en-US" dirty="0">
                <a:solidFill>
                  <a:schemeClr val="accent3">
                    <a:lumMod val="75000"/>
                  </a:schemeClr>
                </a:solidFill>
                <a:latin typeface="+mn-lt"/>
              </a:rPr>
              <a:t> product</a:t>
            </a:r>
          </a:p>
          <a:p>
            <a:r>
              <a:rPr lang="en-US" dirty="0">
                <a:solidFill>
                  <a:schemeClr val="accent3">
                    <a:lumMod val="75000"/>
                  </a:schemeClr>
                </a:solidFill>
                <a:latin typeface="+mn-lt"/>
              </a:rPr>
              <a:t>data</a:t>
            </a:r>
          </a:p>
          <a:p>
            <a:r>
              <a:rPr lang="en-US" dirty="0">
                <a:solidFill>
                  <a:schemeClr val="accent3">
                    <a:lumMod val="75000"/>
                  </a:schemeClr>
                </a:solidFill>
                <a:latin typeface="+mn-lt"/>
              </a:rPr>
              <a:t>loader</a:t>
            </a:r>
          </a:p>
        </p:txBody>
      </p:sp>
      <p:sp>
        <p:nvSpPr>
          <p:cNvPr id="27" name="Rectangle 26">
            <a:extLst>
              <a:ext uri="{FF2B5EF4-FFF2-40B4-BE49-F238E27FC236}">
                <a16:creationId xmlns:a16="http://schemas.microsoft.com/office/drawing/2014/main" id="{C5124253-797A-4FBD-8B78-EBB1B884953B}"/>
              </a:ext>
            </a:extLst>
          </p:cNvPr>
          <p:cNvSpPr/>
          <p:nvPr/>
        </p:nvSpPr>
        <p:spPr>
          <a:xfrm>
            <a:off x="3962400" y="1699631"/>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35" name="Rectangle 34">
            <a:extLst>
              <a:ext uri="{FF2B5EF4-FFF2-40B4-BE49-F238E27FC236}">
                <a16:creationId xmlns:a16="http://schemas.microsoft.com/office/drawing/2014/main" id="{B7CE42F1-C092-4039-9A12-F4035A16E0EF}"/>
              </a:ext>
            </a:extLst>
          </p:cNvPr>
          <p:cNvSpPr/>
          <p:nvPr/>
        </p:nvSpPr>
        <p:spPr>
          <a:xfrm>
            <a:off x="3962400" y="2221303"/>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LoadBalancer</a:t>
            </a:r>
            <a:r>
              <a:rPr lang="en-US" sz="1600" dirty="0"/>
              <a:t>)</a:t>
            </a:r>
          </a:p>
        </p:txBody>
      </p:sp>
      <p:sp>
        <p:nvSpPr>
          <p:cNvPr id="36" name="Rectangle 35">
            <a:extLst>
              <a:ext uri="{FF2B5EF4-FFF2-40B4-BE49-F238E27FC236}">
                <a16:creationId xmlns:a16="http://schemas.microsoft.com/office/drawing/2014/main" id="{ED9D4A43-5985-4AE9-8AD4-CF21885657D8}"/>
              </a:ext>
            </a:extLst>
          </p:cNvPr>
          <p:cNvSpPr/>
          <p:nvPr/>
        </p:nvSpPr>
        <p:spPr>
          <a:xfrm>
            <a:off x="3962399" y="2742975"/>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34" name="TextBox 33">
            <a:extLst>
              <a:ext uri="{FF2B5EF4-FFF2-40B4-BE49-F238E27FC236}">
                <a16:creationId xmlns:a16="http://schemas.microsoft.com/office/drawing/2014/main" id="{759719DE-C423-4C7F-BD24-856013B5C623}"/>
              </a:ext>
            </a:extLst>
          </p:cNvPr>
          <p:cNvSpPr txBox="1"/>
          <p:nvPr/>
        </p:nvSpPr>
        <p:spPr>
          <a:xfrm>
            <a:off x="2819400" y="2297473"/>
            <a:ext cx="1345753" cy="369332"/>
          </a:xfrm>
          <a:prstGeom prst="rect">
            <a:avLst/>
          </a:prstGeom>
          <a:noFill/>
        </p:spPr>
        <p:txBody>
          <a:bodyPr wrap="none" rtlCol="0">
            <a:spAutoFit/>
          </a:bodyPr>
          <a:lstStyle/>
          <a:p>
            <a:r>
              <a:rPr lang="en-US" dirty="0">
                <a:solidFill>
                  <a:schemeClr val="accent3">
                    <a:lumMod val="75000"/>
                  </a:schemeClr>
                </a:solidFill>
                <a:latin typeface="+mn-lt"/>
              </a:rPr>
              <a:t>User-service</a:t>
            </a:r>
          </a:p>
        </p:txBody>
      </p:sp>
      <p:sp>
        <p:nvSpPr>
          <p:cNvPr id="37" name="Rectangle 36">
            <a:extLst>
              <a:ext uri="{FF2B5EF4-FFF2-40B4-BE49-F238E27FC236}">
                <a16:creationId xmlns:a16="http://schemas.microsoft.com/office/drawing/2014/main" id="{9395C45C-BFC1-40E9-8AA0-7D99B611043D}"/>
              </a:ext>
            </a:extLst>
          </p:cNvPr>
          <p:cNvSpPr/>
          <p:nvPr/>
        </p:nvSpPr>
        <p:spPr>
          <a:xfrm>
            <a:off x="3953163" y="3713234"/>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38" name="Rectangle 37">
            <a:extLst>
              <a:ext uri="{FF2B5EF4-FFF2-40B4-BE49-F238E27FC236}">
                <a16:creationId xmlns:a16="http://schemas.microsoft.com/office/drawing/2014/main" id="{5596161F-0C65-451A-96EF-D5D5103C6C9B}"/>
              </a:ext>
            </a:extLst>
          </p:cNvPr>
          <p:cNvSpPr/>
          <p:nvPr/>
        </p:nvSpPr>
        <p:spPr>
          <a:xfrm>
            <a:off x="3953163" y="4234906"/>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LoadBalancer</a:t>
            </a:r>
            <a:r>
              <a:rPr lang="en-US" sz="1600" dirty="0"/>
              <a:t>)</a:t>
            </a:r>
          </a:p>
        </p:txBody>
      </p:sp>
      <p:sp>
        <p:nvSpPr>
          <p:cNvPr id="39" name="Rectangle 38">
            <a:extLst>
              <a:ext uri="{FF2B5EF4-FFF2-40B4-BE49-F238E27FC236}">
                <a16:creationId xmlns:a16="http://schemas.microsoft.com/office/drawing/2014/main" id="{DC01947A-3628-4347-8E7E-0E5600B35947}"/>
              </a:ext>
            </a:extLst>
          </p:cNvPr>
          <p:cNvSpPr/>
          <p:nvPr/>
        </p:nvSpPr>
        <p:spPr>
          <a:xfrm>
            <a:off x="3953162" y="4756578"/>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40" name="TextBox 39">
            <a:extLst>
              <a:ext uri="{FF2B5EF4-FFF2-40B4-BE49-F238E27FC236}">
                <a16:creationId xmlns:a16="http://schemas.microsoft.com/office/drawing/2014/main" id="{0FE36E8D-A4B5-4647-96C4-212904C3E4C4}"/>
              </a:ext>
            </a:extLst>
          </p:cNvPr>
          <p:cNvSpPr txBox="1"/>
          <p:nvPr/>
        </p:nvSpPr>
        <p:spPr>
          <a:xfrm>
            <a:off x="2810163" y="4311076"/>
            <a:ext cx="1648208" cy="369332"/>
          </a:xfrm>
          <a:prstGeom prst="rect">
            <a:avLst/>
          </a:prstGeom>
          <a:noFill/>
        </p:spPr>
        <p:txBody>
          <a:bodyPr wrap="none" rtlCol="0">
            <a:spAutoFit/>
          </a:bodyPr>
          <a:lstStyle/>
          <a:p>
            <a:r>
              <a:rPr lang="en-US" dirty="0">
                <a:solidFill>
                  <a:schemeClr val="accent3">
                    <a:lumMod val="75000"/>
                  </a:schemeClr>
                </a:solidFill>
                <a:latin typeface="+mn-lt"/>
              </a:rPr>
              <a:t>Product-service</a:t>
            </a:r>
          </a:p>
        </p:txBody>
      </p:sp>
      <p:sp>
        <p:nvSpPr>
          <p:cNvPr id="41" name="Rectangle 40">
            <a:extLst>
              <a:ext uri="{FF2B5EF4-FFF2-40B4-BE49-F238E27FC236}">
                <a16:creationId xmlns:a16="http://schemas.microsoft.com/office/drawing/2014/main" id="{8611C07B-96F2-4FD3-BF14-97A94DED7447}"/>
              </a:ext>
            </a:extLst>
          </p:cNvPr>
          <p:cNvSpPr/>
          <p:nvPr/>
        </p:nvSpPr>
        <p:spPr>
          <a:xfrm>
            <a:off x="7010401" y="2730046"/>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Deployment</a:t>
            </a:r>
          </a:p>
        </p:txBody>
      </p:sp>
      <p:sp>
        <p:nvSpPr>
          <p:cNvPr id="42" name="Rectangle 41">
            <a:extLst>
              <a:ext uri="{FF2B5EF4-FFF2-40B4-BE49-F238E27FC236}">
                <a16:creationId xmlns:a16="http://schemas.microsoft.com/office/drawing/2014/main" id="{453A30FA-7648-4756-9E63-26AD7AF13CC1}"/>
              </a:ext>
            </a:extLst>
          </p:cNvPr>
          <p:cNvSpPr/>
          <p:nvPr/>
        </p:nvSpPr>
        <p:spPr>
          <a:xfrm>
            <a:off x="7010401" y="3251718"/>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Service (</a:t>
            </a:r>
            <a:r>
              <a:rPr lang="en-US" sz="1600" dirty="0" err="1"/>
              <a:t>LoadBalancer</a:t>
            </a:r>
            <a:r>
              <a:rPr lang="en-US" sz="1600" dirty="0"/>
              <a:t>)</a:t>
            </a:r>
          </a:p>
        </p:txBody>
      </p:sp>
      <p:sp>
        <p:nvSpPr>
          <p:cNvPr id="43" name="Rectangle 42">
            <a:extLst>
              <a:ext uri="{FF2B5EF4-FFF2-40B4-BE49-F238E27FC236}">
                <a16:creationId xmlns:a16="http://schemas.microsoft.com/office/drawing/2014/main" id="{5B2C6B32-7597-4BDC-A9EC-5651D64123E7}"/>
              </a:ext>
            </a:extLst>
          </p:cNvPr>
          <p:cNvSpPr/>
          <p:nvPr/>
        </p:nvSpPr>
        <p:spPr>
          <a:xfrm>
            <a:off x="7010400" y="3773390"/>
            <a:ext cx="1539543" cy="521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Persistent Claim</a:t>
            </a:r>
          </a:p>
        </p:txBody>
      </p:sp>
      <p:sp>
        <p:nvSpPr>
          <p:cNvPr id="44" name="TextBox 43">
            <a:extLst>
              <a:ext uri="{FF2B5EF4-FFF2-40B4-BE49-F238E27FC236}">
                <a16:creationId xmlns:a16="http://schemas.microsoft.com/office/drawing/2014/main" id="{76B2152A-3D67-406F-873F-5149299ABB9E}"/>
              </a:ext>
            </a:extLst>
          </p:cNvPr>
          <p:cNvSpPr txBox="1"/>
          <p:nvPr/>
        </p:nvSpPr>
        <p:spPr>
          <a:xfrm>
            <a:off x="5867401" y="3327888"/>
            <a:ext cx="1493999" cy="646331"/>
          </a:xfrm>
          <a:prstGeom prst="rect">
            <a:avLst/>
          </a:prstGeom>
          <a:noFill/>
        </p:spPr>
        <p:txBody>
          <a:bodyPr wrap="none" rtlCol="0">
            <a:spAutoFit/>
          </a:bodyPr>
          <a:lstStyle/>
          <a:p>
            <a:r>
              <a:rPr lang="en-US" dirty="0" err="1">
                <a:solidFill>
                  <a:schemeClr val="accent3">
                    <a:lumMod val="75000"/>
                  </a:schemeClr>
                </a:solidFill>
                <a:latin typeface="+mn-lt"/>
              </a:rPr>
              <a:t>Api</a:t>
            </a:r>
            <a:r>
              <a:rPr lang="en-US" dirty="0">
                <a:solidFill>
                  <a:schemeClr val="accent3">
                    <a:lumMod val="75000"/>
                  </a:schemeClr>
                </a:solidFill>
                <a:latin typeface="+mn-lt"/>
              </a:rPr>
              <a:t>-composer</a:t>
            </a:r>
          </a:p>
          <a:p>
            <a:r>
              <a:rPr lang="en-US" dirty="0">
                <a:solidFill>
                  <a:schemeClr val="accent3">
                    <a:lumMod val="75000"/>
                  </a:schemeClr>
                </a:solidFill>
                <a:latin typeface="+mn-lt"/>
              </a:rPr>
              <a:t>service</a:t>
            </a:r>
          </a:p>
        </p:txBody>
      </p:sp>
    </p:spTree>
    <p:extLst>
      <p:ext uri="{BB962C8B-B14F-4D97-AF65-F5344CB8AC3E}">
        <p14:creationId xmlns:p14="http://schemas.microsoft.com/office/powerpoint/2010/main" val="26945398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User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3268463" y="6457643"/>
            <a:ext cx="5309852" cy="492443"/>
          </a:xfrm>
          <a:prstGeom prst="rect">
            <a:avLst/>
          </a:prstGeom>
          <a:noFill/>
        </p:spPr>
        <p:txBody>
          <a:bodyPr wrap="none" rtlCol="0">
            <a:spAutoFit/>
          </a:bodyPr>
          <a:lstStyle/>
          <a:p>
            <a:r>
              <a:rPr lang="en-US" sz="1400" dirty="0">
                <a:latin typeface="+mn-lt"/>
                <a:hlinkClick r:id="rId3"/>
              </a:rPr>
              <a:t>https://github.com/shekhar2010us/microservices_kubernetes_docker</a:t>
            </a:r>
            <a:endParaRPr lang="en-US" sz="1400" dirty="0">
              <a:latin typeface="+mn-lt"/>
            </a:endParaRPr>
          </a:p>
          <a:p>
            <a:endParaRPr lang="en-US" sz="1200" dirty="0">
              <a:latin typeface="+mn-lt"/>
            </a:endParaRPr>
          </a:p>
        </p:txBody>
      </p:sp>
      <p:pic>
        <p:nvPicPr>
          <p:cNvPr id="4" name="Picture 3">
            <a:extLst>
              <a:ext uri="{FF2B5EF4-FFF2-40B4-BE49-F238E27FC236}">
                <a16:creationId xmlns:a16="http://schemas.microsoft.com/office/drawing/2014/main" id="{3BDFDDA1-E87B-46F0-829D-D14A64CD12EA}"/>
              </a:ext>
            </a:extLst>
          </p:cNvPr>
          <p:cNvPicPr>
            <a:picLocks noChangeAspect="1"/>
          </p:cNvPicPr>
          <p:nvPr/>
        </p:nvPicPr>
        <p:blipFill>
          <a:blip r:embed="rId4"/>
          <a:stretch>
            <a:fillRect/>
          </a:stretch>
        </p:blipFill>
        <p:spPr>
          <a:xfrm>
            <a:off x="9927" y="1066800"/>
            <a:ext cx="3838355" cy="5310601"/>
          </a:xfrm>
          <a:prstGeom prst="rect">
            <a:avLst/>
          </a:prstGeom>
          <a:ln>
            <a:solidFill>
              <a:schemeClr val="accent5">
                <a:lumMod val="75000"/>
              </a:schemeClr>
            </a:solidFill>
          </a:ln>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3352800" y="3206232"/>
            <a:ext cx="1896624" cy="143678"/>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660273" y="3926203"/>
            <a:ext cx="1462336" cy="190944"/>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3268463" y="5212110"/>
            <a:ext cx="1383244" cy="19809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41729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Product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3268463" y="6457643"/>
            <a:ext cx="5309852" cy="492443"/>
          </a:xfrm>
          <a:prstGeom prst="rect">
            <a:avLst/>
          </a:prstGeom>
          <a:noFill/>
        </p:spPr>
        <p:txBody>
          <a:bodyPr wrap="none" rtlCol="0">
            <a:spAutoFit/>
          </a:bodyPr>
          <a:lstStyle/>
          <a:p>
            <a:r>
              <a:rPr lang="en-US" sz="1400" dirty="0">
                <a:latin typeface="+mn-lt"/>
                <a:hlinkClick r:id="rId3"/>
              </a:rPr>
              <a:t>https://github.com/shekhar2010us/microservices_kubernetes_docker</a:t>
            </a:r>
            <a:endParaRPr lang="en-US" sz="1400" dirty="0">
              <a:latin typeface="+mn-lt"/>
            </a:endParaRPr>
          </a:p>
          <a:p>
            <a:endParaRPr lang="en-US" sz="1200" dirty="0">
              <a:latin typeface="+mn-lt"/>
            </a:endParaRPr>
          </a:p>
        </p:txBody>
      </p:sp>
      <p:pic>
        <p:nvPicPr>
          <p:cNvPr id="4" name="Picture 3">
            <a:extLst>
              <a:ext uri="{FF2B5EF4-FFF2-40B4-BE49-F238E27FC236}">
                <a16:creationId xmlns:a16="http://schemas.microsoft.com/office/drawing/2014/main" id="{9F66EEE5-49BD-4EA1-A81A-5DC47878F00E}"/>
              </a:ext>
            </a:extLst>
          </p:cNvPr>
          <p:cNvPicPr>
            <a:picLocks noChangeAspect="1"/>
          </p:cNvPicPr>
          <p:nvPr/>
        </p:nvPicPr>
        <p:blipFill>
          <a:blip r:embed="rId4"/>
          <a:stretch>
            <a:fillRect/>
          </a:stretch>
        </p:blipFill>
        <p:spPr>
          <a:xfrm>
            <a:off x="84464" y="971991"/>
            <a:ext cx="3543482" cy="5486400"/>
          </a:xfrm>
          <a:prstGeom prst="rect">
            <a:avLst/>
          </a:prstGeom>
          <a:ln>
            <a:solidFill>
              <a:schemeClr val="accent5">
                <a:lumMod val="75000"/>
              </a:schemeClr>
            </a:solidFill>
          </a:ln>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3352800" y="3206232"/>
            <a:ext cx="1896624" cy="143678"/>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505200" y="3926203"/>
            <a:ext cx="1617409" cy="259335"/>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2438400" y="5212110"/>
            <a:ext cx="2213307" cy="30069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95298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a:t>
            </a:r>
            <a:r>
              <a:rPr lang="en-US" dirty="0" err="1"/>
              <a:t>Api</a:t>
            </a:r>
            <a:r>
              <a:rPr lang="en-US" dirty="0"/>
              <a:t> Composer Service</a:t>
            </a:r>
          </a:p>
        </p:txBody>
      </p:sp>
      <p:sp>
        <p:nvSpPr>
          <p:cNvPr id="40" name="TextBox 39">
            <a:extLst>
              <a:ext uri="{FF2B5EF4-FFF2-40B4-BE49-F238E27FC236}">
                <a16:creationId xmlns:a16="http://schemas.microsoft.com/office/drawing/2014/main" id="{213391C6-9733-4CC5-9895-BAB1119CF654}"/>
              </a:ext>
            </a:extLst>
          </p:cNvPr>
          <p:cNvSpPr txBox="1"/>
          <p:nvPr/>
        </p:nvSpPr>
        <p:spPr>
          <a:xfrm>
            <a:off x="4651707" y="5058221"/>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1" name="TextBox 40">
            <a:extLst>
              <a:ext uri="{FF2B5EF4-FFF2-40B4-BE49-F238E27FC236}">
                <a16:creationId xmlns:a16="http://schemas.microsoft.com/office/drawing/2014/main" id="{4A881F29-79A1-4D34-817B-D78F620BFE61}"/>
              </a:ext>
            </a:extLst>
          </p:cNvPr>
          <p:cNvSpPr txBox="1"/>
          <p:nvPr/>
        </p:nvSpPr>
        <p:spPr>
          <a:xfrm>
            <a:off x="5249424" y="2944622"/>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sp>
        <p:nvSpPr>
          <p:cNvPr id="43" name="TextBox 42">
            <a:extLst>
              <a:ext uri="{FF2B5EF4-FFF2-40B4-BE49-F238E27FC236}">
                <a16:creationId xmlns:a16="http://schemas.microsoft.com/office/drawing/2014/main" id="{9EBA3320-9657-4F8A-9479-51CC5E79F7D3}"/>
              </a:ext>
            </a:extLst>
          </p:cNvPr>
          <p:cNvSpPr txBox="1"/>
          <p:nvPr/>
        </p:nvSpPr>
        <p:spPr>
          <a:xfrm>
            <a:off x="5122609" y="3772314"/>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3268463" y="6457643"/>
            <a:ext cx="5309852" cy="492443"/>
          </a:xfrm>
          <a:prstGeom prst="rect">
            <a:avLst/>
          </a:prstGeom>
          <a:noFill/>
        </p:spPr>
        <p:txBody>
          <a:bodyPr wrap="none" rtlCol="0">
            <a:spAutoFit/>
          </a:bodyPr>
          <a:lstStyle/>
          <a:p>
            <a:r>
              <a:rPr lang="en-US" sz="1400" dirty="0">
                <a:latin typeface="+mn-lt"/>
                <a:hlinkClick r:id="rId3"/>
              </a:rPr>
              <a:t>https://github.com/shekhar2010us/microservices_kubernetes_docker</a:t>
            </a:r>
            <a:endParaRPr lang="en-US" sz="1400" dirty="0">
              <a:latin typeface="+mn-lt"/>
            </a:endParaRPr>
          </a:p>
          <a:p>
            <a:endParaRPr lang="en-US" sz="1200" dirty="0">
              <a:latin typeface="+mn-lt"/>
            </a:endParaRPr>
          </a:p>
        </p:txBody>
      </p:sp>
      <p:pic>
        <p:nvPicPr>
          <p:cNvPr id="5" name="Picture 4">
            <a:extLst>
              <a:ext uri="{FF2B5EF4-FFF2-40B4-BE49-F238E27FC236}">
                <a16:creationId xmlns:a16="http://schemas.microsoft.com/office/drawing/2014/main" id="{E83D8F92-A136-41F9-BD51-6B97AC2733E3}"/>
              </a:ext>
            </a:extLst>
          </p:cNvPr>
          <p:cNvPicPr>
            <a:picLocks noChangeAspect="1"/>
          </p:cNvPicPr>
          <p:nvPr/>
        </p:nvPicPr>
        <p:blipFill>
          <a:blip r:embed="rId4"/>
          <a:stretch>
            <a:fillRect/>
          </a:stretch>
        </p:blipFill>
        <p:spPr>
          <a:xfrm>
            <a:off x="123134" y="1144774"/>
            <a:ext cx="4098108" cy="5330407"/>
          </a:xfrm>
          <a:prstGeom prst="rect">
            <a:avLst/>
          </a:prstGeom>
          <a:ln>
            <a:solidFill>
              <a:schemeClr val="accent5">
                <a:lumMod val="75000"/>
              </a:schemeClr>
            </a:solidFill>
          </a:ln>
        </p:spPr>
      </p:pic>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3352800" y="3206232"/>
            <a:ext cx="1896624" cy="143678"/>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660273" y="3926203"/>
            <a:ext cx="1462336" cy="190944"/>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1"/>
          </p:cNvCxnSpPr>
          <p:nvPr/>
        </p:nvCxnSpPr>
        <p:spPr>
          <a:xfrm flipV="1">
            <a:off x="3268463" y="5212110"/>
            <a:ext cx="1383244" cy="19809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66229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 – Kubernetes and Docker</a:t>
            </a:r>
          </a:p>
        </p:txBody>
      </p:sp>
      <p:sp>
        <p:nvSpPr>
          <p:cNvPr id="39" name="TextBox 38">
            <a:extLst>
              <a:ext uri="{FF2B5EF4-FFF2-40B4-BE49-F238E27FC236}">
                <a16:creationId xmlns:a16="http://schemas.microsoft.com/office/drawing/2014/main" id="{496CDAD6-2523-4857-BD65-00EE7188B57C}"/>
              </a:ext>
            </a:extLst>
          </p:cNvPr>
          <p:cNvSpPr txBox="1"/>
          <p:nvPr/>
        </p:nvSpPr>
        <p:spPr>
          <a:xfrm>
            <a:off x="3976058" y="2299307"/>
            <a:ext cx="1840376" cy="307777"/>
          </a:xfrm>
          <a:prstGeom prst="rect">
            <a:avLst/>
          </a:prstGeom>
          <a:noFill/>
        </p:spPr>
        <p:txBody>
          <a:bodyPr wrap="none" rtlCol="0">
            <a:spAutoFit/>
          </a:bodyPr>
          <a:lstStyle/>
          <a:p>
            <a:r>
              <a:rPr lang="en-US" sz="1400" dirty="0">
                <a:solidFill>
                  <a:schemeClr val="bg2">
                    <a:lumMod val="50000"/>
                  </a:schemeClr>
                </a:solidFill>
                <a:latin typeface="+mn-lt"/>
              </a:rPr>
              <a:t>Kubernetes config files</a:t>
            </a:r>
          </a:p>
        </p:txBody>
      </p:sp>
      <p:sp>
        <p:nvSpPr>
          <p:cNvPr id="42" name="TextBox 41">
            <a:extLst>
              <a:ext uri="{FF2B5EF4-FFF2-40B4-BE49-F238E27FC236}">
                <a16:creationId xmlns:a16="http://schemas.microsoft.com/office/drawing/2014/main" id="{CD96C4C5-B57F-4D2A-B1AC-B113052AC8EB}"/>
              </a:ext>
            </a:extLst>
          </p:cNvPr>
          <p:cNvSpPr txBox="1"/>
          <p:nvPr/>
        </p:nvSpPr>
        <p:spPr>
          <a:xfrm>
            <a:off x="4045765" y="4496439"/>
            <a:ext cx="1031693" cy="307777"/>
          </a:xfrm>
          <a:prstGeom prst="rect">
            <a:avLst/>
          </a:prstGeom>
          <a:noFill/>
        </p:spPr>
        <p:txBody>
          <a:bodyPr wrap="none" rtlCol="0">
            <a:spAutoFit/>
          </a:bodyPr>
          <a:lstStyle/>
          <a:p>
            <a:r>
              <a:rPr lang="en-US" sz="1400" dirty="0">
                <a:solidFill>
                  <a:schemeClr val="accent1">
                    <a:lumMod val="50000"/>
                  </a:schemeClr>
                </a:solidFill>
                <a:latin typeface="+mn-lt"/>
              </a:rPr>
              <a:t>Docker files</a:t>
            </a:r>
          </a:p>
        </p:txBody>
      </p:sp>
      <p:sp>
        <p:nvSpPr>
          <p:cNvPr id="43" name="TextBox 42">
            <a:extLst>
              <a:ext uri="{FF2B5EF4-FFF2-40B4-BE49-F238E27FC236}">
                <a16:creationId xmlns:a16="http://schemas.microsoft.com/office/drawing/2014/main" id="{9EBA3320-9657-4F8A-9479-51CC5E79F7D3}"/>
              </a:ext>
            </a:extLst>
          </p:cNvPr>
          <p:cNvSpPr txBox="1"/>
          <p:nvPr/>
        </p:nvSpPr>
        <p:spPr>
          <a:xfrm>
            <a:off x="3976058" y="4042341"/>
            <a:ext cx="1076000" cy="307777"/>
          </a:xfrm>
          <a:prstGeom prst="rect">
            <a:avLst/>
          </a:prstGeom>
          <a:noFill/>
        </p:spPr>
        <p:txBody>
          <a:bodyPr wrap="none" rtlCol="0">
            <a:spAutoFit/>
          </a:bodyPr>
          <a:lstStyle/>
          <a:p>
            <a:r>
              <a:rPr lang="en-US" sz="1400" dirty="0">
                <a:solidFill>
                  <a:schemeClr val="accent3">
                    <a:lumMod val="75000"/>
                  </a:schemeClr>
                </a:solidFill>
                <a:latin typeface="+mn-lt"/>
              </a:rPr>
              <a:t>User service</a:t>
            </a:r>
          </a:p>
        </p:txBody>
      </p:sp>
      <p:sp>
        <p:nvSpPr>
          <p:cNvPr id="53" name="TextBox 52">
            <a:extLst>
              <a:ext uri="{FF2B5EF4-FFF2-40B4-BE49-F238E27FC236}">
                <a16:creationId xmlns:a16="http://schemas.microsoft.com/office/drawing/2014/main" id="{CB0ED743-87AC-4A56-ADF6-2509D078E0FB}"/>
              </a:ext>
            </a:extLst>
          </p:cNvPr>
          <p:cNvSpPr txBox="1"/>
          <p:nvPr/>
        </p:nvSpPr>
        <p:spPr>
          <a:xfrm>
            <a:off x="1834986" y="6279286"/>
            <a:ext cx="7232814" cy="492443"/>
          </a:xfrm>
          <a:prstGeom prst="rect">
            <a:avLst/>
          </a:prstGeom>
          <a:noFill/>
        </p:spPr>
        <p:txBody>
          <a:bodyPr wrap="none" rtlCol="0">
            <a:spAutoFit/>
          </a:bodyPr>
          <a:lstStyle/>
          <a:p>
            <a:r>
              <a:rPr lang="en-US" sz="1400" dirty="0">
                <a:latin typeface="+mn-lt"/>
                <a:hlinkClick r:id="rId3"/>
              </a:rPr>
              <a:t>https://github.com/shekhar2010us/microservices_monolithic_docker/blob/master/README.md</a:t>
            </a:r>
            <a:endParaRPr lang="en-US" sz="1400" dirty="0">
              <a:latin typeface="+mn-lt"/>
            </a:endParaRPr>
          </a:p>
          <a:p>
            <a:endParaRPr lang="en-US" sz="1200" dirty="0">
              <a:latin typeface="+mn-lt"/>
            </a:endParaRPr>
          </a:p>
        </p:txBody>
      </p:sp>
      <p:pic>
        <p:nvPicPr>
          <p:cNvPr id="4" name="Picture 3">
            <a:extLst>
              <a:ext uri="{FF2B5EF4-FFF2-40B4-BE49-F238E27FC236}">
                <a16:creationId xmlns:a16="http://schemas.microsoft.com/office/drawing/2014/main" id="{0A3CF536-86E5-4E17-9ECA-2C35AC1959E8}"/>
              </a:ext>
            </a:extLst>
          </p:cNvPr>
          <p:cNvPicPr>
            <a:picLocks noChangeAspect="1"/>
          </p:cNvPicPr>
          <p:nvPr/>
        </p:nvPicPr>
        <p:blipFill>
          <a:blip r:embed="rId4"/>
          <a:stretch>
            <a:fillRect/>
          </a:stretch>
        </p:blipFill>
        <p:spPr>
          <a:xfrm>
            <a:off x="162096" y="1143866"/>
            <a:ext cx="3542722" cy="4994564"/>
          </a:xfrm>
          <a:prstGeom prst="rect">
            <a:avLst/>
          </a:prstGeom>
          <a:ln>
            <a:solidFill>
              <a:schemeClr val="accent5">
                <a:lumMod val="75000"/>
              </a:schemeClr>
            </a:solidFill>
          </a:ln>
        </p:spPr>
      </p:pic>
      <p:cxnSp>
        <p:nvCxnSpPr>
          <p:cNvPr id="12" name="Straight Arrow Connector 11">
            <a:extLst>
              <a:ext uri="{FF2B5EF4-FFF2-40B4-BE49-F238E27FC236}">
                <a16:creationId xmlns:a16="http://schemas.microsoft.com/office/drawing/2014/main" id="{7DACE01E-F6EF-4392-B516-10806DF696DB}"/>
              </a:ext>
            </a:extLst>
          </p:cNvPr>
          <p:cNvCxnSpPr>
            <a:cxnSpLocks/>
          </p:cNvCxnSpPr>
          <p:nvPr/>
        </p:nvCxnSpPr>
        <p:spPr>
          <a:xfrm flipV="1">
            <a:off x="2647424" y="2444687"/>
            <a:ext cx="1328634"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1524000" y="4196230"/>
            <a:ext cx="2452058" cy="275691"/>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38" name="Straight Arrow Connector 37">
            <a:extLst>
              <a:ext uri="{FF2B5EF4-FFF2-40B4-BE49-F238E27FC236}">
                <a16:creationId xmlns:a16="http://schemas.microsoft.com/office/drawing/2014/main" id="{3DB46F72-6AE4-4956-906F-FB4113784678}"/>
              </a:ext>
            </a:extLst>
          </p:cNvPr>
          <p:cNvCxnSpPr>
            <a:cxnSpLocks/>
            <a:endCxn id="42" idx="1"/>
          </p:cNvCxnSpPr>
          <p:nvPr/>
        </p:nvCxnSpPr>
        <p:spPr>
          <a:xfrm flipV="1">
            <a:off x="2305927" y="4650328"/>
            <a:ext cx="1739838" cy="290032"/>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083261A-429F-49BA-81B2-7681BB87691C}"/>
              </a:ext>
            </a:extLst>
          </p:cNvPr>
          <p:cNvSpPr txBox="1"/>
          <p:nvPr/>
        </p:nvSpPr>
        <p:spPr>
          <a:xfrm>
            <a:off x="3976058" y="3641148"/>
            <a:ext cx="1310359" cy="307777"/>
          </a:xfrm>
          <a:prstGeom prst="rect">
            <a:avLst/>
          </a:prstGeom>
          <a:noFill/>
        </p:spPr>
        <p:txBody>
          <a:bodyPr wrap="none" rtlCol="0">
            <a:spAutoFit/>
          </a:bodyPr>
          <a:lstStyle/>
          <a:p>
            <a:r>
              <a:rPr lang="en-US" sz="1400" dirty="0">
                <a:solidFill>
                  <a:schemeClr val="accent3">
                    <a:lumMod val="75000"/>
                  </a:schemeClr>
                </a:solidFill>
                <a:latin typeface="+mn-lt"/>
              </a:rPr>
              <a:t>Product service</a:t>
            </a:r>
          </a:p>
        </p:txBody>
      </p:sp>
      <p:cxnSp>
        <p:nvCxnSpPr>
          <p:cNvPr id="22" name="Straight Arrow Connector 21">
            <a:extLst>
              <a:ext uri="{FF2B5EF4-FFF2-40B4-BE49-F238E27FC236}">
                <a16:creationId xmlns:a16="http://schemas.microsoft.com/office/drawing/2014/main" id="{8E2156BA-E39F-46B7-9323-D44C0880819A}"/>
              </a:ext>
            </a:extLst>
          </p:cNvPr>
          <p:cNvCxnSpPr>
            <a:cxnSpLocks/>
          </p:cNvCxnSpPr>
          <p:nvPr/>
        </p:nvCxnSpPr>
        <p:spPr>
          <a:xfrm flipV="1">
            <a:off x="1676400" y="3784257"/>
            <a:ext cx="2299658" cy="490423"/>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26" name="TextBox 25">
            <a:extLst>
              <a:ext uri="{FF2B5EF4-FFF2-40B4-BE49-F238E27FC236}">
                <a16:creationId xmlns:a16="http://schemas.microsoft.com/office/drawing/2014/main" id="{BBA3E020-32DA-4F35-A571-D9EC16946D98}"/>
              </a:ext>
            </a:extLst>
          </p:cNvPr>
          <p:cNvSpPr txBox="1"/>
          <p:nvPr/>
        </p:nvSpPr>
        <p:spPr>
          <a:xfrm>
            <a:off x="4396878" y="1406970"/>
            <a:ext cx="1310359" cy="523220"/>
          </a:xfrm>
          <a:prstGeom prst="rect">
            <a:avLst/>
          </a:prstGeom>
          <a:noFill/>
        </p:spPr>
        <p:txBody>
          <a:bodyPr wrap="square" rtlCol="0">
            <a:spAutoFit/>
          </a:bodyPr>
          <a:lstStyle/>
          <a:p>
            <a:r>
              <a:rPr lang="en-US" sz="1400" dirty="0" err="1">
                <a:solidFill>
                  <a:schemeClr val="accent3">
                    <a:lumMod val="75000"/>
                  </a:schemeClr>
                </a:solidFill>
                <a:latin typeface="+mn-lt"/>
              </a:rPr>
              <a:t>Api</a:t>
            </a:r>
            <a:r>
              <a:rPr lang="en-US" sz="1400" dirty="0">
                <a:solidFill>
                  <a:schemeClr val="accent3">
                    <a:lumMod val="75000"/>
                  </a:schemeClr>
                </a:solidFill>
                <a:latin typeface="+mn-lt"/>
              </a:rPr>
              <a:t> composer service</a:t>
            </a:r>
          </a:p>
        </p:txBody>
      </p:sp>
      <p:cxnSp>
        <p:nvCxnSpPr>
          <p:cNvPr id="27" name="Straight Arrow Connector 26">
            <a:extLst>
              <a:ext uri="{FF2B5EF4-FFF2-40B4-BE49-F238E27FC236}">
                <a16:creationId xmlns:a16="http://schemas.microsoft.com/office/drawing/2014/main" id="{D5151F7D-87EF-4819-B00E-168DCB21BFF9}"/>
              </a:ext>
            </a:extLst>
          </p:cNvPr>
          <p:cNvCxnSpPr>
            <a:cxnSpLocks/>
          </p:cNvCxnSpPr>
          <p:nvPr/>
        </p:nvCxnSpPr>
        <p:spPr>
          <a:xfrm flipV="1">
            <a:off x="2035430" y="1550080"/>
            <a:ext cx="2361448" cy="60809"/>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68906504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Setup – Running Java Microservices</a:t>
            </a:r>
          </a:p>
        </p:txBody>
      </p:sp>
      <p:sp>
        <p:nvSpPr>
          <p:cNvPr id="4" name="TextBox 3">
            <a:extLst>
              <a:ext uri="{FF2B5EF4-FFF2-40B4-BE49-F238E27FC236}">
                <a16:creationId xmlns:a16="http://schemas.microsoft.com/office/drawing/2014/main" id="{BE7BA9FD-9EDA-4F74-93CB-D2DF2988CCFA}"/>
              </a:ext>
            </a:extLst>
          </p:cNvPr>
          <p:cNvSpPr txBox="1"/>
          <p:nvPr/>
        </p:nvSpPr>
        <p:spPr>
          <a:xfrm>
            <a:off x="362017" y="4876800"/>
            <a:ext cx="7688628" cy="1015663"/>
          </a:xfrm>
          <a:prstGeom prst="rect">
            <a:avLst/>
          </a:prstGeom>
          <a:noFill/>
        </p:spPr>
        <p:txBody>
          <a:bodyPr wrap="square" rtlCol="0">
            <a:spAutoFit/>
          </a:bodyPr>
          <a:lstStyle/>
          <a:p>
            <a:r>
              <a:rPr lang="en-US" sz="2400" dirty="0">
                <a:latin typeface="+mn-lt"/>
                <a:hlinkClick r:id="rId3"/>
              </a:rPr>
              <a:t>https://github.com/shekhar2010us/microservices_kubernetes_docker/blob/master/setup_notes.md</a:t>
            </a:r>
            <a:endParaRPr lang="en-US" sz="2400" dirty="0">
              <a:latin typeface="+mn-lt"/>
            </a:endParaRPr>
          </a:p>
          <a:p>
            <a:endParaRPr lang="en-US" sz="1200" dirty="0">
              <a:latin typeface="+mn-lt"/>
            </a:endParaRPr>
          </a:p>
        </p:txBody>
      </p:sp>
      <p:sp>
        <p:nvSpPr>
          <p:cNvPr id="9" name="TextBox 8">
            <a:extLst>
              <a:ext uri="{FF2B5EF4-FFF2-40B4-BE49-F238E27FC236}">
                <a16:creationId xmlns:a16="http://schemas.microsoft.com/office/drawing/2014/main" id="{C6B2AD71-2381-43DA-A473-391E8AB73909}"/>
              </a:ext>
            </a:extLst>
          </p:cNvPr>
          <p:cNvSpPr txBox="1"/>
          <p:nvPr/>
        </p:nvSpPr>
        <p:spPr>
          <a:xfrm>
            <a:off x="2095500" y="1390295"/>
            <a:ext cx="5105400" cy="32762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mn-lt"/>
              </a:rPr>
              <a:t>Break monolith to multiple services</a:t>
            </a:r>
          </a:p>
          <a:p>
            <a:pPr marL="342900" indent="-342900">
              <a:lnSpc>
                <a:spcPct val="150000"/>
              </a:lnSpc>
              <a:buFont typeface="Arial" panose="020B0604020202020204" pitchFamily="34" charset="0"/>
              <a:buChar char="•"/>
            </a:pPr>
            <a:r>
              <a:rPr lang="en-US" sz="2000" dirty="0">
                <a:latin typeface="+mn-lt"/>
              </a:rPr>
              <a:t>Build individual service</a:t>
            </a:r>
          </a:p>
          <a:p>
            <a:pPr marL="342900" indent="-342900">
              <a:lnSpc>
                <a:spcPct val="150000"/>
              </a:lnSpc>
              <a:buFont typeface="Arial" panose="020B0604020202020204" pitchFamily="34" charset="0"/>
              <a:buChar char="•"/>
            </a:pPr>
            <a:r>
              <a:rPr lang="en-US" sz="2000" dirty="0">
                <a:latin typeface="+mn-lt"/>
              </a:rPr>
              <a:t>Create required docker images</a:t>
            </a:r>
          </a:p>
          <a:p>
            <a:pPr marL="342900" indent="-342900">
              <a:lnSpc>
                <a:spcPct val="150000"/>
              </a:lnSpc>
              <a:buFont typeface="Arial" panose="020B0604020202020204" pitchFamily="34" charset="0"/>
              <a:buChar char="•"/>
            </a:pPr>
            <a:r>
              <a:rPr lang="en-US" sz="2000" dirty="0">
                <a:latin typeface="+mn-lt"/>
              </a:rPr>
              <a:t>Push all images to private registry</a:t>
            </a:r>
          </a:p>
          <a:p>
            <a:pPr marL="342900" indent="-342900">
              <a:lnSpc>
                <a:spcPct val="150000"/>
              </a:lnSpc>
              <a:buFont typeface="Arial" panose="020B0604020202020204" pitchFamily="34" charset="0"/>
              <a:buChar char="•"/>
            </a:pPr>
            <a:r>
              <a:rPr lang="en-US" sz="2000" dirty="0">
                <a:latin typeface="+mn-lt"/>
              </a:rPr>
              <a:t>Create </a:t>
            </a:r>
            <a:r>
              <a:rPr lang="en-US" sz="2000" dirty="0" err="1">
                <a:latin typeface="+mn-lt"/>
              </a:rPr>
              <a:t>kubernetes</a:t>
            </a:r>
            <a:r>
              <a:rPr lang="en-US" sz="2000" dirty="0">
                <a:latin typeface="+mn-lt"/>
              </a:rPr>
              <a:t> deployment, pod, services, </a:t>
            </a:r>
            <a:r>
              <a:rPr lang="en-US" sz="2000" dirty="0" err="1">
                <a:latin typeface="+mn-lt"/>
              </a:rPr>
              <a:t>rc</a:t>
            </a:r>
            <a:r>
              <a:rPr lang="en-US" sz="2000" dirty="0">
                <a:latin typeface="+mn-lt"/>
              </a:rPr>
              <a:t>, and persistent claim</a:t>
            </a:r>
          </a:p>
          <a:p>
            <a:pPr marL="342900" indent="-342900">
              <a:lnSpc>
                <a:spcPct val="150000"/>
              </a:lnSpc>
              <a:buFont typeface="Arial" panose="020B0604020202020204" pitchFamily="34" charset="0"/>
              <a:buChar char="•"/>
            </a:pPr>
            <a:r>
              <a:rPr lang="en-US" sz="2000" dirty="0">
                <a:latin typeface="+mn-lt"/>
              </a:rPr>
              <a:t>Start all </a:t>
            </a:r>
            <a:r>
              <a:rPr lang="en-US" sz="2000" dirty="0" err="1">
                <a:latin typeface="+mn-lt"/>
              </a:rPr>
              <a:t>kubernetes</a:t>
            </a:r>
            <a:r>
              <a:rPr lang="en-US" sz="2000" dirty="0">
                <a:latin typeface="+mn-lt"/>
              </a:rPr>
              <a:t> entities</a:t>
            </a:r>
          </a:p>
        </p:txBody>
      </p:sp>
    </p:spTree>
    <p:extLst>
      <p:ext uri="{BB962C8B-B14F-4D97-AF65-F5344CB8AC3E}">
        <p14:creationId xmlns:p14="http://schemas.microsoft.com/office/powerpoint/2010/main" val="393203458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a:t>
            </a:r>
            <a:r>
              <a:rPr lang="en-US" sz="2800" dirty="0" err="1"/>
              <a:t>Redis</a:t>
            </a:r>
            <a:r>
              <a:rPr lang="en-US" sz="2800" dirty="0"/>
              <a:t> deployment and service)</a:t>
            </a:r>
          </a:p>
        </p:txBody>
      </p:sp>
      <p:sp>
        <p:nvSpPr>
          <p:cNvPr id="5" name="Rectangle 1">
            <a:extLst>
              <a:ext uri="{FF2B5EF4-FFF2-40B4-BE49-F238E27FC236}">
                <a16:creationId xmlns:a16="http://schemas.microsoft.com/office/drawing/2014/main" id="{7A504A14-B799-40C2-BFBF-AA20DF378350}"/>
              </a:ext>
            </a:extLst>
          </p:cNvPr>
          <p:cNvSpPr>
            <a:spLocks noChangeArrowheads="1"/>
          </p:cNvSpPr>
          <p:nvPr/>
        </p:nvSpPr>
        <p:spPr bwMode="auto">
          <a:xfrm>
            <a:off x="533400" y="1371600"/>
            <a:ext cx="6858000" cy="2031325"/>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apiVersion</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extensions/v1beta1</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kind: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Deployment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metadata:</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name: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redis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spec:</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replicas: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1</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template:</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metadata:</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labels:</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app: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redis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spec:</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containers:</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image: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redis:alpine</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name: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redis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641C2B89-8A3A-4225-AAF9-5706F4D72B77}"/>
              </a:ext>
            </a:extLst>
          </p:cNvPr>
          <p:cNvSpPr>
            <a:spLocks noChangeArrowheads="1"/>
          </p:cNvSpPr>
          <p:nvPr/>
        </p:nvSpPr>
        <p:spPr bwMode="auto">
          <a:xfrm>
            <a:off x="533400" y="3739887"/>
            <a:ext cx="6858000" cy="189282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apiVersion</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v1</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kind: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Service</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metadata:</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name: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redis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spec:</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type: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ClusterIP</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ports:</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6379</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targetPort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6379</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selector:</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app: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redis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10" name="Straight Arrow Connector 9">
            <a:extLst>
              <a:ext uri="{FF2B5EF4-FFF2-40B4-BE49-F238E27FC236}">
                <a16:creationId xmlns:a16="http://schemas.microsoft.com/office/drawing/2014/main" id="{641F10EF-46FC-4908-A085-F17AD93E349F}"/>
              </a:ext>
            </a:extLst>
          </p:cNvPr>
          <p:cNvCxnSpPr/>
          <p:nvPr/>
        </p:nvCxnSpPr>
        <p:spPr>
          <a:xfrm flipV="1">
            <a:off x="1905000" y="4267200"/>
            <a:ext cx="152400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6655DC6-2DA8-4C83-AEA8-1DE2D4C6555B}"/>
              </a:ext>
            </a:extLst>
          </p:cNvPr>
          <p:cNvSpPr txBox="1"/>
          <p:nvPr/>
        </p:nvSpPr>
        <p:spPr>
          <a:xfrm>
            <a:off x="3461327" y="3855303"/>
            <a:ext cx="1949444" cy="830997"/>
          </a:xfrm>
          <a:prstGeom prst="rect">
            <a:avLst/>
          </a:prstGeom>
          <a:noFill/>
        </p:spPr>
        <p:txBody>
          <a:bodyPr wrap="none" rtlCol="0">
            <a:spAutoFit/>
          </a:bodyPr>
          <a:lstStyle/>
          <a:p>
            <a:r>
              <a:rPr lang="en-US" sz="1600" dirty="0" err="1">
                <a:latin typeface="+mn-lt"/>
              </a:rPr>
              <a:t>ClusterIP</a:t>
            </a:r>
            <a:r>
              <a:rPr lang="en-US" sz="1600" dirty="0">
                <a:latin typeface="+mn-lt"/>
              </a:rPr>
              <a:t> can only be</a:t>
            </a:r>
          </a:p>
          <a:p>
            <a:r>
              <a:rPr lang="en-US" sz="1600" dirty="0">
                <a:latin typeface="+mn-lt"/>
              </a:rPr>
              <a:t>accessed from within</a:t>
            </a:r>
          </a:p>
          <a:p>
            <a:r>
              <a:rPr lang="en-US" sz="1600" dirty="0">
                <a:latin typeface="+mn-lt"/>
              </a:rPr>
              <a:t>the cluster</a:t>
            </a:r>
          </a:p>
        </p:txBody>
      </p:sp>
      <p:sp>
        <p:nvSpPr>
          <p:cNvPr id="12" name="TextBox 11">
            <a:extLst>
              <a:ext uri="{FF2B5EF4-FFF2-40B4-BE49-F238E27FC236}">
                <a16:creationId xmlns:a16="http://schemas.microsoft.com/office/drawing/2014/main" id="{F1CE9C6F-A40E-4885-BB47-D87BC5CA10E9}"/>
              </a:ext>
            </a:extLst>
          </p:cNvPr>
          <p:cNvSpPr txBox="1"/>
          <p:nvPr/>
        </p:nvSpPr>
        <p:spPr>
          <a:xfrm>
            <a:off x="5628223" y="1417048"/>
            <a:ext cx="1681679" cy="338554"/>
          </a:xfrm>
          <a:prstGeom prst="rect">
            <a:avLst/>
          </a:prstGeom>
          <a:noFill/>
        </p:spPr>
        <p:txBody>
          <a:bodyPr wrap="none" rtlCol="0">
            <a:spAutoFit/>
          </a:bodyPr>
          <a:lstStyle/>
          <a:p>
            <a:r>
              <a:rPr lang="en-US" sz="1600" dirty="0" err="1">
                <a:latin typeface="+mn-lt"/>
              </a:rPr>
              <a:t>Redis</a:t>
            </a:r>
            <a:r>
              <a:rPr lang="en-US" sz="1600" dirty="0">
                <a:latin typeface="+mn-lt"/>
              </a:rPr>
              <a:t> deployment</a:t>
            </a:r>
          </a:p>
        </p:txBody>
      </p:sp>
      <p:sp>
        <p:nvSpPr>
          <p:cNvPr id="13" name="TextBox 12">
            <a:extLst>
              <a:ext uri="{FF2B5EF4-FFF2-40B4-BE49-F238E27FC236}">
                <a16:creationId xmlns:a16="http://schemas.microsoft.com/office/drawing/2014/main" id="{88C49BCC-A47B-46F4-AA95-61F7D1E35893}"/>
              </a:ext>
            </a:extLst>
          </p:cNvPr>
          <p:cNvSpPr txBox="1"/>
          <p:nvPr/>
        </p:nvSpPr>
        <p:spPr>
          <a:xfrm>
            <a:off x="5943600" y="3776832"/>
            <a:ext cx="1276247" cy="338554"/>
          </a:xfrm>
          <a:prstGeom prst="rect">
            <a:avLst/>
          </a:prstGeom>
          <a:noFill/>
        </p:spPr>
        <p:txBody>
          <a:bodyPr wrap="none" rtlCol="0">
            <a:spAutoFit/>
          </a:bodyPr>
          <a:lstStyle/>
          <a:p>
            <a:r>
              <a:rPr lang="en-US" sz="1600" dirty="0" err="1">
                <a:latin typeface="+mn-lt"/>
              </a:rPr>
              <a:t>Redis</a:t>
            </a:r>
            <a:r>
              <a:rPr lang="en-US" sz="1600" dirty="0">
                <a:latin typeface="+mn-lt"/>
              </a:rPr>
              <a:t> Service</a:t>
            </a:r>
          </a:p>
        </p:txBody>
      </p:sp>
    </p:spTree>
    <p:extLst>
      <p:ext uri="{BB962C8B-B14F-4D97-AF65-F5344CB8AC3E}">
        <p14:creationId xmlns:p14="http://schemas.microsoft.com/office/powerpoint/2010/main" val="3638931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70C0"/>
                </a:solidFill>
                <a:ea typeface="Calibri"/>
                <a:cs typeface="Calibri"/>
                <a:sym typeface="Calibri"/>
              </a:rPr>
              <a:t>Welcome!</a:t>
            </a:r>
            <a:endParaRPr lang="en-US" dirty="0"/>
          </a:p>
        </p:txBody>
      </p:sp>
      <p:grpSp>
        <p:nvGrpSpPr>
          <p:cNvPr id="4" name="Shape 112"/>
          <p:cNvGrpSpPr/>
          <p:nvPr/>
        </p:nvGrpSpPr>
        <p:grpSpPr>
          <a:xfrm>
            <a:off x="2286000" y="1531538"/>
            <a:ext cx="4572000" cy="4048921"/>
            <a:chOff x="0" y="7538"/>
            <a:chExt cx="4572000" cy="4048921"/>
          </a:xfrm>
        </p:grpSpPr>
        <p:sp>
          <p:nvSpPr>
            <p:cNvPr id="5" name="Shape 113"/>
            <p:cNvSpPr/>
            <p:nvPr/>
          </p:nvSpPr>
          <p:spPr>
            <a:xfrm>
              <a:off x="0" y="347019"/>
              <a:ext cx="4572000" cy="579600"/>
            </a:xfrm>
            <a:prstGeom prst="rect">
              <a:avLst/>
            </a:prstGeom>
            <a:solidFill>
              <a:schemeClr val="lt1">
                <a:alpha val="89803"/>
              </a:schemeClr>
            </a:solidFill>
            <a:ln w="25400"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 name="Shape 114"/>
            <p:cNvSpPr/>
            <p:nvPr/>
          </p:nvSpPr>
          <p:spPr>
            <a:xfrm>
              <a:off x="228600" y="7538"/>
              <a:ext cx="3200399" cy="678959"/>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 name="Shape 115"/>
            <p:cNvSpPr txBox="1"/>
            <p:nvPr/>
          </p:nvSpPr>
          <p:spPr>
            <a:xfrm>
              <a:off x="261743" y="40682"/>
              <a:ext cx="3134111" cy="612672"/>
            </a:xfrm>
            <a:prstGeom prst="rect">
              <a:avLst/>
            </a:prstGeom>
            <a:noFill/>
            <a:ln>
              <a:noFill/>
            </a:ln>
          </p:spPr>
          <p:txBody>
            <a:bodyPr lIns="120950" tIns="0" rIns="120950" bIns="0" anchor="ctr" anchorCtr="0">
              <a:noAutofit/>
            </a:bodyPr>
            <a:lstStyle/>
            <a:p>
              <a:pPr marL="0" marR="0" lvl="0" indent="0" algn="l" rtl="0">
                <a:lnSpc>
                  <a:spcPct val="90000"/>
                </a:lnSpc>
                <a:spcBef>
                  <a:spcPts val="0"/>
                </a:spcBef>
                <a:spcAft>
                  <a:spcPts val="0"/>
                </a:spcAft>
                <a:buSzPct val="25000"/>
                <a:buNone/>
              </a:pPr>
              <a:r>
                <a:rPr lang="en-US" sz="2300">
                  <a:solidFill>
                    <a:schemeClr val="lt1"/>
                  </a:solidFill>
                  <a:latin typeface="Arial"/>
                  <a:ea typeface="Arial"/>
                  <a:cs typeface="Arial"/>
                  <a:sym typeface="Arial"/>
                </a:rPr>
                <a:t>Logistics (breaks, facilities, lunch, etc.)</a:t>
              </a:r>
            </a:p>
          </p:txBody>
        </p:sp>
        <p:sp>
          <p:nvSpPr>
            <p:cNvPr id="8" name="Shape 116"/>
            <p:cNvSpPr/>
            <p:nvPr/>
          </p:nvSpPr>
          <p:spPr>
            <a:xfrm>
              <a:off x="0" y="1390300"/>
              <a:ext cx="4572000" cy="579600"/>
            </a:xfrm>
            <a:prstGeom prst="rect">
              <a:avLst/>
            </a:prstGeom>
            <a:solidFill>
              <a:schemeClr val="lt1">
                <a:alpha val="89803"/>
              </a:schemeClr>
            </a:solidFill>
            <a:ln w="25400"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 name="Shape 117"/>
            <p:cNvSpPr/>
            <p:nvPr/>
          </p:nvSpPr>
          <p:spPr>
            <a:xfrm>
              <a:off x="228600" y="1050820"/>
              <a:ext cx="3200399" cy="678959"/>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118"/>
            <p:cNvSpPr txBox="1"/>
            <p:nvPr/>
          </p:nvSpPr>
          <p:spPr>
            <a:xfrm>
              <a:off x="261743" y="1083963"/>
              <a:ext cx="3134111" cy="612672"/>
            </a:xfrm>
            <a:prstGeom prst="rect">
              <a:avLst/>
            </a:prstGeom>
            <a:noFill/>
            <a:ln>
              <a:noFill/>
            </a:ln>
          </p:spPr>
          <p:txBody>
            <a:bodyPr lIns="120950" tIns="0" rIns="120950" bIns="0" anchor="ctr" anchorCtr="0">
              <a:noAutofit/>
            </a:bodyPr>
            <a:lstStyle/>
            <a:p>
              <a:pPr marL="0" marR="0" lvl="0" indent="0" algn="l" rtl="0">
                <a:lnSpc>
                  <a:spcPct val="90000"/>
                </a:lnSpc>
                <a:spcBef>
                  <a:spcPts val="0"/>
                </a:spcBef>
                <a:spcAft>
                  <a:spcPts val="0"/>
                </a:spcAft>
                <a:buSzPct val="25000"/>
                <a:buNone/>
              </a:pPr>
              <a:r>
                <a:rPr lang="en-US" sz="2300">
                  <a:solidFill>
                    <a:schemeClr val="lt1"/>
                  </a:solidFill>
                  <a:latin typeface="Arial"/>
                  <a:ea typeface="Arial"/>
                  <a:cs typeface="Arial"/>
                  <a:sym typeface="Arial"/>
                </a:rPr>
                <a:t>Rules of Engagement</a:t>
              </a:r>
            </a:p>
          </p:txBody>
        </p:sp>
        <p:sp>
          <p:nvSpPr>
            <p:cNvPr id="11" name="Shape 119"/>
            <p:cNvSpPr/>
            <p:nvPr/>
          </p:nvSpPr>
          <p:spPr>
            <a:xfrm>
              <a:off x="0" y="2433580"/>
              <a:ext cx="4572000" cy="579600"/>
            </a:xfrm>
            <a:prstGeom prst="rect">
              <a:avLst/>
            </a:prstGeom>
            <a:solidFill>
              <a:schemeClr val="lt1">
                <a:alpha val="89803"/>
              </a:schemeClr>
            </a:solidFill>
            <a:ln w="25400"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120"/>
            <p:cNvSpPr/>
            <p:nvPr/>
          </p:nvSpPr>
          <p:spPr>
            <a:xfrm>
              <a:off x="228600" y="2094100"/>
              <a:ext cx="3200399" cy="678959"/>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121"/>
            <p:cNvSpPr txBox="1"/>
            <p:nvPr/>
          </p:nvSpPr>
          <p:spPr>
            <a:xfrm>
              <a:off x="261743" y="2127243"/>
              <a:ext cx="3134111" cy="612672"/>
            </a:xfrm>
            <a:prstGeom prst="rect">
              <a:avLst/>
            </a:prstGeom>
            <a:noFill/>
            <a:ln>
              <a:noFill/>
            </a:ln>
          </p:spPr>
          <p:txBody>
            <a:bodyPr lIns="120950" tIns="0" rIns="120950" bIns="0" anchor="ctr" anchorCtr="0">
              <a:noAutofit/>
            </a:bodyPr>
            <a:lstStyle/>
            <a:p>
              <a:pPr marL="0" marR="0" lvl="0" indent="0" algn="l" rtl="0">
                <a:lnSpc>
                  <a:spcPct val="90000"/>
                </a:lnSpc>
                <a:spcBef>
                  <a:spcPts val="0"/>
                </a:spcBef>
                <a:spcAft>
                  <a:spcPts val="0"/>
                </a:spcAft>
                <a:buSzPct val="25000"/>
                <a:buNone/>
              </a:pPr>
              <a:r>
                <a:rPr lang="en-US" sz="2300">
                  <a:solidFill>
                    <a:schemeClr val="lt1"/>
                  </a:solidFill>
                  <a:latin typeface="Arial"/>
                  <a:ea typeface="Arial"/>
                  <a:cs typeface="Arial"/>
                  <a:sym typeface="Arial"/>
                </a:rPr>
                <a:t>Introductions</a:t>
              </a:r>
            </a:p>
          </p:txBody>
        </p:sp>
        <p:sp>
          <p:nvSpPr>
            <p:cNvPr id="14" name="Shape 122"/>
            <p:cNvSpPr/>
            <p:nvPr/>
          </p:nvSpPr>
          <p:spPr>
            <a:xfrm>
              <a:off x="0" y="3476860"/>
              <a:ext cx="4572000" cy="579600"/>
            </a:xfrm>
            <a:prstGeom prst="rect">
              <a:avLst/>
            </a:prstGeom>
            <a:solidFill>
              <a:schemeClr val="lt1">
                <a:alpha val="89803"/>
              </a:schemeClr>
            </a:solidFill>
            <a:ln w="25400"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 name="Shape 123"/>
            <p:cNvSpPr/>
            <p:nvPr/>
          </p:nvSpPr>
          <p:spPr>
            <a:xfrm>
              <a:off x="228600" y="3137380"/>
              <a:ext cx="3200399" cy="678959"/>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124"/>
            <p:cNvSpPr txBox="1"/>
            <p:nvPr/>
          </p:nvSpPr>
          <p:spPr>
            <a:xfrm>
              <a:off x="261743" y="3170524"/>
              <a:ext cx="3134111" cy="612672"/>
            </a:xfrm>
            <a:prstGeom prst="rect">
              <a:avLst/>
            </a:prstGeom>
            <a:noFill/>
            <a:ln>
              <a:noFill/>
            </a:ln>
          </p:spPr>
          <p:txBody>
            <a:bodyPr lIns="120950" tIns="0" rIns="120950" bIns="0" anchor="ctr" anchorCtr="0">
              <a:noAutofit/>
            </a:bodyPr>
            <a:lstStyle/>
            <a:p>
              <a:pPr marL="0" marR="0" lvl="0" indent="0" algn="l" rtl="0">
                <a:lnSpc>
                  <a:spcPct val="90000"/>
                </a:lnSpc>
                <a:spcBef>
                  <a:spcPts val="0"/>
                </a:spcBef>
                <a:spcAft>
                  <a:spcPts val="0"/>
                </a:spcAft>
                <a:buSzPct val="25000"/>
                <a:buNone/>
              </a:pPr>
              <a:r>
                <a:rPr lang="en-US" sz="2300">
                  <a:solidFill>
                    <a:schemeClr val="lt1"/>
                  </a:solidFill>
                  <a:latin typeface="Arial"/>
                  <a:ea typeface="Arial"/>
                  <a:cs typeface="Arial"/>
                  <a:sym typeface="Arial"/>
                </a:rPr>
                <a:t>Let</a:t>
              </a:r>
              <a:r>
                <a:rPr lang="en-US" sz="2300">
                  <a:solidFill>
                    <a:schemeClr val="lt1"/>
                  </a:solidFill>
                </a:rPr>
                <a:t>’</a:t>
              </a:r>
              <a:r>
                <a:rPr lang="en-US" sz="2300">
                  <a:solidFill>
                    <a:schemeClr val="lt1"/>
                  </a:solidFill>
                  <a:latin typeface="Arial"/>
                  <a:ea typeface="Arial"/>
                  <a:cs typeface="Arial"/>
                  <a:sym typeface="Arial"/>
                </a:rPr>
                <a:t>s Get Started!</a:t>
              </a:r>
            </a:p>
          </p:txBody>
        </p:sp>
      </p:grpSp>
    </p:spTree>
    <p:extLst>
      <p:ext uri="{BB962C8B-B14F-4D97-AF65-F5344CB8AC3E}">
        <p14:creationId xmlns:p14="http://schemas.microsoft.com/office/powerpoint/2010/main" val="1519843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8650" y="152400"/>
            <a:ext cx="7886700" cy="1325563"/>
          </a:xfrm>
        </p:spPr>
        <p:txBody>
          <a:bodyPr/>
          <a:lstStyle/>
          <a:p>
            <a:r>
              <a:rPr lang="en-US" dirty="0"/>
              <a:t>The Hairball</a:t>
            </a:r>
          </a:p>
        </p:txBody>
      </p:sp>
      <p:pic>
        <p:nvPicPr>
          <p:cNvPr id="6" name="Picture 5"/>
          <p:cNvPicPr>
            <a:picLocks noChangeAspect="1"/>
          </p:cNvPicPr>
          <p:nvPr/>
        </p:nvPicPr>
        <p:blipFill>
          <a:blip r:embed="rId3"/>
          <a:stretch>
            <a:fillRect/>
          </a:stretch>
        </p:blipFill>
        <p:spPr>
          <a:xfrm>
            <a:off x="127000" y="1371600"/>
            <a:ext cx="8890000" cy="3495675"/>
          </a:xfrm>
          <a:prstGeom prst="rect">
            <a:avLst/>
          </a:prstGeom>
        </p:spPr>
      </p:pic>
      <p:sp>
        <p:nvSpPr>
          <p:cNvPr id="2" name="Down Arrow 1"/>
          <p:cNvSpPr/>
          <p:nvPr/>
        </p:nvSpPr>
        <p:spPr>
          <a:xfrm>
            <a:off x="4419600" y="5105400"/>
            <a:ext cx="304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p:cNvSpPr/>
          <p:nvPr/>
        </p:nvSpPr>
        <p:spPr>
          <a:xfrm>
            <a:off x="3328166" y="5619577"/>
            <a:ext cx="2487668"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a:ln/>
                <a:solidFill>
                  <a:schemeClr val="accent3"/>
                </a:solidFill>
                <a:effectLst/>
              </a:rPr>
              <a:t>Complex App</a:t>
            </a:r>
          </a:p>
        </p:txBody>
      </p:sp>
      <p:sp>
        <p:nvSpPr>
          <p:cNvPr id="5" name="TextBox 4"/>
          <p:cNvSpPr txBox="1"/>
          <p:nvPr/>
        </p:nvSpPr>
        <p:spPr>
          <a:xfrm>
            <a:off x="6553200" y="5419522"/>
            <a:ext cx="2024913" cy="923330"/>
          </a:xfrm>
          <a:prstGeom prst="rect">
            <a:avLst/>
          </a:prstGeom>
          <a:noFill/>
        </p:spPr>
        <p:txBody>
          <a:bodyPr wrap="none" rtlCol="0">
            <a:spAutoFit/>
          </a:bodyPr>
          <a:lstStyle/>
          <a:p>
            <a:pPr marL="285750" indent="-285750">
              <a:buFont typeface="Arial" panose="020B0604020202020204" pitchFamily="34" charset="0"/>
              <a:buChar char="•"/>
            </a:pPr>
            <a:r>
              <a:rPr lang="en-US" dirty="0"/>
              <a:t>Deployment ??</a:t>
            </a:r>
          </a:p>
          <a:p>
            <a:pPr marL="285750" indent="-285750">
              <a:buFont typeface="Arial" panose="020B0604020202020204" pitchFamily="34" charset="0"/>
              <a:buChar char="•"/>
            </a:pPr>
            <a:r>
              <a:rPr lang="en-US" dirty="0"/>
              <a:t>Scaling ??</a:t>
            </a:r>
          </a:p>
          <a:p>
            <a:pPr marL="285750" indent="-285750">
              <a:buFont typeface="Arial" panose="020B0604020202020204" pitchFamily="34" charset="0"/>
              <a:buChar char="•"/>
            </a:pPr>
            <a:r>
              <a:rPr lang="en-US" dirty="0"/>
              <a:t>Updates ??</a:t>
            </a:r>
          </a:p>
        </p:txBody>
      </p:sp>
    </p:spTree>
    <p:extLst>
      <p:ext uri="{BB962C8B-B14F-4D97-AF65-F5344CB8AC3E}">
        <p14:creationId xmlns:p14="http://schemas.microsoft.com/office/powerpoint/2010/main" val="29439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a:t>
            </a:r>
            <a:r>
              <a:rPr lang="en-US" sz="2800" dirty="0" err="1"/>
              <a:t>Redis</a:t>
            </a:r>
            <a:r>
              <a:rPr lang="en-US" sz="2800" dirty="0"/>
              <a:t> user data loader image and pod)</a:t>
            </a:r>
          </a:p>
        </p:txBody>
      </p:sp>
      <p:sp>
        <p:nvSpPr>
          <p:cNvPr id="4" name="Rectangle 1">
            <a:extLst>
              <a:ext uri="{FF2B5EF4-FFF2-40B4-BE49-F238E27FC236}">
                <a16:creationId xmlns:a16="http://schemas.microsoft.com/office/drawing/2014/main" id="{EDAAA024-D5DA-46E7-BB6F-97932C68E202}"/>
              </a:ext>
            </a:extLst>
          </p:cNvPr>
          <p:cNvSpPr>
            <a:spLocks noChangeArrowheads="1"/>
          </p:cNvSpPr>
          <p:nvPr/>
        </p:nvSpPr>
        <p:spPr bwMode="auto">
          <a:xfrm>
            <a:off x="381000" y="1828800"/>
            <a:ext cx="6569364" cy="12192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docker build -f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Dockerfile.userdataloader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 java_mvn_redis_userloader:1.0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FROM maven</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RUN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mkdir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/code</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ADD . /code</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WORKDIR /code/user-service</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CMD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mvn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"clean", "install", "-U"]</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7A8CC2EC-36E8-4760-9706-89AF1331260F}"/>
              </a:ext>
            </a:extLst>
          </p:cNvPr>
          <p:cNvSpPr>
            <a:spLocks noChangeArrowheads="1"/>
          </p:cNvSpPr>
          <p:nvPr/>
        </p:nvSpPr>
        <p:spPr bwMode="auto">
          <a:xfrm>
            <a:off x="397164" y="3645511"/>
            <a:ext cx="6553200" cy="175432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apiVersion</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v1</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kind: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metadata:</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name: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redis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-user-loader</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spec:</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containers:</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name: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redis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-user-loader</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image: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java_mvn_redis_userloader:1.0</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command: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mvn</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exec:java</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Dexec.mainClass</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args</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com.app.startup.DataLoader</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E4EFA55F-63C5-4778-B112-5638CFDAD905}"/>
              </a:ext>
            </a:extLst>
          </p:cNvPr>
          <p:cNvSpPr txBox="1"/>
          <p:nvPr/>
        </p:nvSpPr>
        <p:spPr>
          <a:xfrm>
            <a:off x="5638800" y="1988403"/>
            <a:ext cx="1300036" cy="830997"/>
          </a:xfrm>
          <a:prstGeom prst="rect">
            <a:avLst/>
          </a:prstGeom>
          <a:noFill/>
        </p:spPr>
        <p:txBody>
          <a:bodyPr wrap="none" rtlCol="0">
            <a:spAutoFit/>
          </a:bodyPr>
          <a:lstStyle/>
          <a:p>
            <a:r>
              <a:rPr lang="en-US" sz="1600" dirty="0" err="1">
                <a:latin typeface="+mn-lt"/>
              </a:rPr>
              <a:t>Redis</a:t>
            </a:r>
            <a:r>
              <a:rPr lang="en-US" sz="1600" dirty="0">
                <a:latin typeface="+mn-lt"/>
              </a:rPr>
              <a:t> user</a:t>
            </a:r>
          </a:p>
          <a:p>
            <a:r>
              <a:rPr lang="en-US" sz="1600" dirty="0" err="1">
                <a:latin typeface="+mn-lt"/>
              </a:rPr>
              <a:t>data_loader</a:t>
            </a:r>
            <a:endParaRPr lang="en-US" sz="1600" dirty="0">
              <a:latin typeface="+mn-lt"/>
            </a:endParaRPr>
          </a:p>
          <a:p>
            <a:r>
              <a:rPr lang="en-US" sz="1600" dirty="0">
                <a:latin typeface="+mn-lt"/>
              </a:rPr>
              <a:t>docker image</a:t>
            </a:r>
          </a:p>
        </p:txBody>
      </p:sp>
      <p:sp>
        <p:nvSpPr>
          <p:cNvPr id="8" name="TextBox 7">
            <a:extLst>
              <a:ext uri="{FF2B5EF4-FFF2-40B4-BE49-F238E27FC236}">
                <a16:creationId xmlns:a16="http://schemas.microsoft.com/office/drawing/2014/main" id="{401F8C94-0F7F-42FE-849D-BF604A1D758F}"/>
              </a:ext>
            </a:extLst>
          </p:cNvPr>
          <p:cNvSpPr txBox="1"/>
          <p:nvPr/>
        </p:nvSpPr>
        <p:spPr>
          <a:xfrm>
            <a:off x="5410200" y="3987225"/>
            <a:ext cx="1560427" cy="584775"/>
          </a:xfrm>
          <a:prstGeom prst="rect">
            <a:avLst/>
          </a:prstGeom>
          <a:noFill/>
        </p:spPr>
        <p:txBody>
          <a:bodyPr wrap="none" rtlCol="0">
            <a:spAutoFit/>
          </a:bodyPr>
          <a:lstStyle/>
          <a:p>
            <a:r>
              <a:rPr lang="en-US" sz="1600" dirty="0" err="1">
                <a:latin typeface="+mn-lt"/>
              </a:rPr>
              <a:t>Redis</a:t>
            </a:r>
            <a:r>
              <a:rPr lang="en-US" sz="1600" dirty="0">
                <a:latin typeface="+mn-lt"/>
              </a:rPr>
              <a:t> user</a:t>
            </a:r>
          </a:p>
          <a:p>
            <a:r>
              <a:rPr lang="en-US" sz="1600" dirty="0" err="1">
                <a:latin typeface="+mn-lt"/>
              </a:rPr>
              <a:t>data_loader</a:t>
            </a:r>
            <a:r>
              <a:rPr lang="en-US" sz="1600" dirty="0">
                <a:latin typeface="+mn-lt"/>
              </a:rPr>
              <a:t> pod</a:t>
            </a:r>
          </a:p>
        </p:txBody>
      </p:sp>
      <p:sp>
        <p:nvSpPr>
          <p:cNvPr id="10" name="TextBox 9">
            <a:extLst>
              <a:ext uri="{FF2B5EF4-FFF2-40B4-BE49-F238E27FC236}">
                <a16:creationId xmlns:a16="http://schemas.microsoft.com/office/drawing/2014/main" id="{3A49AF76-DE54-49D1-8194-994B4AA6E452}"/>
              </a:ext>
            </a:extLst>
          </p:cNvPr>
          <p:cNvSpPr txBox="1"/>
          <p:nvPr/>
        </p:nvSpPr>
        <p:spPr>
          <a:xfrm>
            <a:off x="6170150" y="5600732"/>
            <a:ext cx="2272545" cy="830997"/>
          </a:xfrm>
          <a:prstGeom prst="rect">
            <a:avLst/>
          </a:prstGeom>
          <a:noFill/>
        </p:spPr>
        <p:txBody>
          <a:bodyPr wrap="none" rtlCol="0">
            <a:spAutoFit/>
          </a:bodyPr>
          <a:lstStyle/>
          <a:p>
            <a:r>
              <a:rPr lang="en-US" sz="1600" dirty="0">
                <a:latin typeface="+mn-lt"/>
              </a:rPr>
              <a:t>** Similar config files for </a:t>
            </a:r>
          </a:p>
          <a:p>
            <a:r>
              <a:rPr lang="en-US" sz="1600" dirty="0" err="1">
                <a:latin typeface="+mn-lt"/>
              </a:rPr>
              <a:t>Redis</a:t>
            </a:r>
            <a:r>
              <a:rPr lang="en-US" sz="1600" dirty="0">
                <a:latin typeface="+mn-lt"/>
              </a:rPr>
              <a:t> product</a:t>
            </a:r>
          </a:p>
          <a:p>
            <a:r>
              <a:rPr lang="en-US" sz="1600" dirty="0" err="1">
                <a:latin typeface="+mn-lt"/>
              </a:rPr>
              <a:t>data_loader</a:t>
            </a:r>
            <a:r>
              <a:rPr lang="en-US" sz="1600" dirty="0">
                <a:latin typeface="+mn-lt"/>
              </a:rPr>
              <a:t> pod</a:t>
            </a:r>
          </a:p>
        </p:txBody>
      </p:sp>
    </p:spTree>
    <p:extLst>
      <p:ext uri="{BB962C8B-B14F-4D97-AF65-F5344CB8AC3E}">
        <p14:creationId xmlns:p14="http://schemas.microsoft.com/office/powerpoint/2010/main" val="26459265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(User service persistent claim and volume)</a:t>
            </a:r>
          </a:p>
        </p:txBody>
      </p:sp>
      <p:sp>
        <p:nvSpPr>
          <p:cNvPr id="4" name="Rectangle 1">
            <a:extLst>
              <a:ext uri="{FF2B5EF4-FFF2-40B4-BE49-F238E27FC236}">
                <a16:creationId xmlns:a16="http://schemas.microsoft.com/office/drawing/2014/main" id="{FE3C36A9-3582-4C10-87E0-860E71199B20}"/>
              </a:ext>
            </a:extLst>
          </p:cNvPr>
          <p:cNvSpPr>
            <a:spLocks noChangeArrowheads="1"/>
          </p:cNvSpPr>
          <p:nvPr/>
        </p:nvSpPr>
        <p:spPr bwMode="auto">
          <a:xfrm>
            <a:off x="281710" y="1340706"/>
            <a:ext cx="6010564" cy="258532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kind: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PersistentVolume</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apiVersion</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v1</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metadata:</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name: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user-service-war-</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pv</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labels:</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type: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local</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spec:</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storageClassName</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manual</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capacity:</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storage: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1Gi</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accessModes</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ReadWriteOnce</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hostPath</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path: </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"/root/code/</a:t>
            </a:r>
            <a:r>
              <a:rPr kumimoji="0" lang="en-US" altLang="en-US" sz="9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microservices_kubernetes_docker</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/user-service/target/user-service-1.0.war"</a:t>
            </a:r>
            <a:b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b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0311CFA4-4D86-4770-BB33-969C87C51109}"/>
              </a:ext>
            </a:extLst>
          </p:cNvPr>
          <p:cNvSpPr>
            <a:spLocks noChangeArrowheads="1"/>
          </p:cNvSpPr>
          <p:nvPr/>
        </p:nvSpPr>
        <p:spPr bwMode="auto">
          <a:xfrm>
            <a:off x="281710" y="4017373"/>
            <a:ext cx="5989782" cy="2031325"/>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kind: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PersistentVolumeClaim</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apiVersion: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v1</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metadata:</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name: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user-service-war-pv-claim</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spec:</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storageClassName: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manual</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accessModes:</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ReadWriteOnce</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resources:</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requests:</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storage: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1Gi</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BF876F64-3613-48CF-8965-7BA20EFD9137}"/>
              </a:ext>
            </a:extLst>
          </p:cNvPr>
          <p:cNvSpPr txBox="1"/>
          <p:nvPr/>
        </p:nvSpPr>
        <p:spPr>
          <a:xfrm>
            <a:off x="4599175" y="1524000"/>
            <a:ext cx="1672317" cy="338554"/>
          </a:xfrm>
          <a:prstGeom prst="rect">
            <a:avLst/>
          </a:prstGeom>
          <a:noFill/>
        </p:spPr>
        <p:txBody>
          <a:bodyPr wrap="none" rtlCol="0">
            <a:spAutoFit/>
          </a:bodyPr>
          <a:lstStyle/>
          <a:p>
            <a:r>
              <a:rPr lang="en-US" sz="1600" dirty="0">
                <a:latin typeface="+mn-lt"/>
              </a:rPr>
              <a:t>Persistent volume</a:t>
            </a:r>
          </a:p>
        </p:txBody>
      </p:sp>
      <p:sp>
        <p:nvSpPr>
          <p:cNvPr id="8" name="TextBox 7">
            <a:extLst>
              <a:ext uri="{FF2B5EF4-FFF2-40B4-BE49-F238E27FC236}">
                <a16:creationId xmlns:a16="http://schemas.microsoft.com/office/drawing/2014/main" id="{57F71E0F-427A-4407-AF6C-5A3511F3F4CD}"/>
              </a:ext>
            </a:extLst>
          </p:cNvPr>
          <p:cNvSpPr txBox="1"/>
          <p:nvPr/>
        </p:nvSpPr>
        <p:spPr>
          <a:xfrm>
            <a:off x="4688782" y="4109323"/>
            <a:ext cx="1493101" cy="338554"/>
          </a:xfrm>
          <a:prstGeom prst="rect">
            <a:avLst/>
          </a:prstGeom>
          <a:noFill/>
        </p:spPr>
        <p:txBody>
          <a:bodyPr wrap="none" rtlCol="0">
            <a:spAutoFit/>
          </a:bodyPr>
          <a:lstStyle/>
          <a:p>
            <a:r>
              <a:rPr lang="en-US" sz="1600" dirty="0">
                <a:latin typeface="+mn-lt"/>
              </a:rPr>
              <a:t>Persistent claim</a:t>
            </a:r>
          </a:p>
        </p:txBody>
      </p:sp>
      <p:sp>
        <p:nvSpPr>
          <p:cNvPr id="10" name="TextBox 9">
            <a:extLst>
              <a:ext uri="{FF2B5EF4-FFF2-40B4-BE49-F238E27FC236}">
                <a16:creationId xmlns:a16="http://schemas.microsoft.com/office/drawing/2014/main" id="{83E73B61-D6E2-4FB1-8738-6B6B33CB611C}"/>
              </a:ext>
            </a:extLst>
          </p:cNvPr>
          <p:cNvSpPr txBox="1"/>
          <p:nvPr/>
        </p:nvSpPr>
        <p:spPr>
          <a:xfrm>
            <a:off x="6553200" y="5659858"/>
            <a:ext cx="2388539" cy="830997"/>
          </a:xfrm>
          <a:prstGeom prst="rect">
            <a:avLst/>
          </a:prstGeom>
          <a:noFill/>
        </p:spPr>
        <p:txBody>
          <a:bodyPr wrap="none" rtlCol="0">
            <a:spAutoFit/>
          </a:bodyPr>
          <a:lstStyle/>
          <a:p>
            <a:r>
              <a:rPr lang="en-US" sz="1600" dirty="0">
                <a:latin typeface="+mn-lt"/>
              </a:rPr>
              <a:t>** Similar config files for </a:t>
            </a:r>
          </a:p>
          <a:p>
            <a:r>
              <a:rPr lang="en-US" sz="1600" dirty="0">
                <a:latin typeface="+mn-lt"/>
              </a:rPr>
              <a:t>product and </a:t>
            </a:r>
            <a:r>
              <a:rPr lang="en-US" sz="1600" dirty="0" err="1">
                <a:latin typeface="+mn-lt"/>
              </a:rPr>
              <a:t>api</a:t>
            </a:r>
            <a:r>
              <a:rPr lang="en-US" sz="1600" dirty="0">
                <a:latin typeface="+mn-lt"/>
              </a:rPr>
              <a:t>-composer</a:t>
            </a:r>
          </a:p>
          <a:p>
            <a:r>
              <a:rPr lang="en-US" sz="1600" dirty="0">
                <a:latin typeface="+mn-lt"/>
              </a:rPr>
              <a:t>services</a:t>
            </a:r>
          </a:p>
        </p:txBody>
      </p:sp>
    </p:spTree>
    <p:extLst>
      <p:ext uri="{BB962C8B-B14F-4D97-AF65-F5344CB8AC3E}">
        <p14:creationId xmlns:p14="http://schemas.microsoft.com/office/powerpoint/2010/main" val="366189445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(User service deployment)</a:t>
            </a:r>
          </a:p>
        </p:txBody>
      </p:sp>
      <p:sp>
        <p:nvSpPr>
          <p:cNvPr id="4" name="Rectangle 1">
            <a:extLst>
              <a:ext uri="{FF2B5EF4-FFF2-40B4-BE49-F238E27FC236}">
                <a16:creationId xmlns:a16="http://schemas.microsoft.com/office/drawing/2014/main" id="{AF38C037-FFDD-4B82-94DA-9328A30E16F9}"/>
              </a:ext>
            </a:extLst>
          </p:cNvPr>
          <p:cNvSpPr>
            <a:spLocks noChangeArrowheads="1"/>
          </p:cNvSpPr>
          <p:nvPr/>
        </p:nvSpPr>
        <p:spPr bwMode="auto">
          <a:xfrm>
            <a:off x="152400" y="1779181"/>
            <a:ext cx="8610600" cy="3554819"/>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apiVersion: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extensions/v1beta1</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kind: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Deployment</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metadata:</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name: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userservice</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spec:</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replicas: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1</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template:</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metadata:</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labels:</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app: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userservice</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spec:</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containers:</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image: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tomcat</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name: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userservice</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ports:</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containerPort: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8080</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volumeMounts:</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mountPath: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/usr/local/tomcat/webapps/user-service-1.0.war</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name: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user-service-war</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volumes:</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name: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user-service-war</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persistentVolumeClaim:</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claimName: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user-service-war-pv-claim</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F7ACC5DE-AF1B-4C5F-AB8B-93C000B2BB1F}"/>
              </a:ext>
            </a:extLst>
          </p:cNvPr>
          <p:cNvSpPr txBox="1"/>
          <p:nvPr/>
        </p:nvSpPr>
        <p:spPr>
          <a:xfrm>
            <a:off x="6248400" y="1924403"/>
            <a:ext cx="2254656" cy="338554"/>
          </a:xfrm>
          <a:prstGeom prst="rect">
            <a:avLst/>
          </a:prstGeom>
          <a:noFill/>
        </p:spPr>
        <p:txBody>
          <a:bodyPr wrap="none" rtlCol="0">
            <a:spAutoFit/>
          </a:bodyPr>
          <a:lstStyle/>
          <a:p>
            <a:r>
              <a:rPr lang="en-US" sz="1600" dirty="0">
                <a:latin typeface="+mn-lt"/>
              </a:rPr>
              <a:t>User service deployment</a:t>
            </a:r>
          </a:p>
        </p:txBody>
      </p:sp>
      <p:cxnSp>
        <p:nvCxnSpPr>
          <p:cNvPr id="7" name="Straight Arrow Connector 6">
            <a:extLst>
              <a:ext uri="{FF2B5EF4-FFF2-40B4-BE49-F238E27FC236}">
                <a16:creationId xmlns:a16="http://schemas.microsoft.com/office/drawing/2014/main" id="{F25D4C19-71A3-4B55-B99C-47588180DE78}"/>
              </a:ext>
            </a:extLst>
          </p:cNvPr>
          <p:cNvCxnSpPr/>
          <p:nvPr/>
        </p:nvCxnSpPr>
        <p:spPr>
          <a:xfrm flipV="1">
            <a:off x="3853873" y="4290252"/>
            <a:ext cx="152400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7806B65-94D6-46FD-B3B7-CCA30B4C5DB1}"/>
              </a:ext>
            </a:extLst>
          </p:cNvPr>
          <p:cNvSpPr txBox="1"/>
          <p:nvPr/>
        </p:nvSpPr>
        <p:spPr>
          <a:xfrm>
            <a:off x="5405582" y="3874753"/>
            <a:ext cx="2472023" cy="830997"/>
          </a:xfrm>
          <a:prstGeom prst="rect">
            <a:avLst/>
          </a:prstGeom>
          <a:noFill/>
        </p:spPr>
        <p:txBody>
          <a:bodyPr wrap="none" rtlCol="0">
            <a:spAutoFit/>
          </a:bodyPr>
          <a:lstStyle/>
          <a:p>
            <a:r>
              <a:rPr lang="en-US" sz="1600" dirty="0">
                <a:latin typeface="+mn-lt"/>
              </a:rPr>
              <a:t>Using persistent volume for</a:t>
            </a:r>
          </a:p>
          <a:p>
            <a:r>
              <a:rPr lang="en-US" sz="1600" dirty="0">
                <a:latin typeface="+mn-lt"/>
              </a:rPr>
              <a:t>war file to deploy in</a:t>
            </a:r>
          </a:p>
          <a:p>
            <a:r>
              <a:rPr lang="en-US" sz="1600" dirty="0">
                <a:latin typeface="+mn-lt"/>
              </a:rPr>
              <a:t>tomcat server</a:t>
            </a:r>
          </a:p>
        </p:txBody>
      </p:sp>
      <p:sp>
        <p:nvSpPr>
          <p:cNvPr id="10" name="TextBox 9">
            <a:extLst>
              <a:ext uri="{FF2B5EF4-FFF2-40B4-BE49-F238E27FC236}">
                <a16:creationId xmlns:a16="http://schemas.microsoft.com/office/drawing/2014/main" id="{83B43AAC-959C-4CAA-9236-58B993A168A7}"/>
              </a:ext>
            </a:extLst>
          </p:cNvPr>
          <p:cNvSpPr txBox="1"/>
          <p:nvPr/>
        </p:nvSpPr>
        <p:spPr>
          <a:xfrm>
            <a:off x="6553200" y="5659858"/>
            <a:ext cx="2388539" cy="830997"/>
          </a:xfrm>
          <a:prstGeom prst="rect">
            <a:avLst/>
          </a:prstGeom>
          <a:noFill/>
        </p:spPr>
        <p:txBody>
          <a:bodyPr wrap="none" rtlCol="0">
            <a:spAutoFit/>
          </a:bodyPr>
          <a:lstStyle/>
          <a:p>
            <a:r>
              <a:rPr lang="en-US" sz="1600" dirty="0">
                <a:latin typeface="+mn-lt"/>
              </a:rPr>
              <a:t>** Similar config files for </a:t>
            </a:r>
          </a:p>
          <a:p>
            <a:r>
              <a:rPr lang="en-US" sz="1600" dirty="0">
                <a:latin typeface="+mn-lt"/>
              </a:rPr>
              <a:t>product and </a:t>
            </a:r>
            <a:r>
              <a:rPr lang="en-US" sz="1600" dirty="0" err="1">
                <a:latin typeface="+mn-lt"/>
              </a:rPr>
              <a:t>api</a:t>
            </a:r>
            <a:r>
              <a:rPr lang="en-US" sz="1600" dirty="0">
                <a:latin typeface="+mn-lt"/>
              </a:rPr>
              <a:t>-composer</a:t>
            </a:r>
          </a:p>
          <a:p>
            <a:r>
              <a:rPr lang="en-US" sz="1600" dirty="0">
                <a:latin typeface="+mn-lt"/>
              </a:rPr>
              <a:t>services</a:t>
            </a:r>
          </a:p>
        </p:txBody>
      </p:sp>
    </p:spTree>
    <p:extLst>
      <p:ext uri="{BB962C8B-B14F-4D97-AF65-F5344CB8AC3E}">
        <p14:creationId xmlns:p14="http://schemas.microsoft.com/office/powerpoint/2010/main" val="411028768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Kubernetes Entities</a:t>
            </a:r>
            <a:br>
              <a:rPr lang="en-US" dirty="0"/>
            </a:br>
            <a:r>
              <a:rPr lang="en-US" sz="2800" dirty="0"/>
              <a:t>(user-service service)</a:t>
            </a:r>
          </a:p>
        </p:txBody>
      </p:sp>
      <p:sp>
        <p:nvSpPr>
          <p:cNvPr id="4" name="Rectangle 1">
            <a:extLst>
              <a:ext uri="{FF2B5EF4-FFF2-40B4-BE49-F238E27FC236}">
                <a16:creationId xmlns:a16="http://schemas.microsoft.com/office/drawing/2014/main" id="{A89ACE03-7D21-422A-81AC-AD97882DF6AD}"/>
              </a:ext>
            </a:extLst>
          </p:cNvPr>
          <p:cNvSpPr>
            <a:spLocks noChangeArrowheads="1"/>
          </p:cNvSpPr>
          <p:nvPr/>
        </p:nvSpPr>
        <p:spPr bwMode="auto">
          <a:xfrm>
            <a:off x="89788" y="1391587"/>
            <a:ext cx="8839200" cy="2169825"/>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apiVersion: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v1</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kind: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Service</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metadata:</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name: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userservice</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spec:</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type: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LoadBalancer</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ports:</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name: </a:t>
            </a:r>
            <a:r>
              <a:rPr kumimoji="0" lang="en-US" altLang="en-US" sz="9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"user-service"</a:t>
            </a:r>
            <a:br>
              <a:rPr kumimoji="0" lang="en-US" altLang="en-US" sz="9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port: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8080</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targetPort: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8080</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nodePort: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31003</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selector:</a:t>
            </a:r>
            <a:b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    app: </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userservice</a:t>
            </a:r>
            <a:b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321CB73F-D2B7-42D5-8978-66863F68B34C}"/>
              </a:ext>
            </a:extLst>
          </p:cNvPr>
          <p:cNvSpPr txBox="1"/>
          <p:nvPr/>
        </p:nvSpPr>
        <p:spPr>
          <a:xfrm>
            <a:off x="4599175" y="1524000"/>
            <a:ext cx="4029629" cy="830997"/>
          </a:xfrm>
          <a:prstGeom prst="rect">
            <a:avLst/>
          </a:prstGeom>
          <a:noFill/>
        </p:spPr>
        <p:txBody>
          <a:bodyPr wrap="none" rtlCol="0">
            <a:spAutoFit/>
          </a:bodyPr>
          <a:lstStyle/>
          <a:p>
            <a:r>
              <a:rPr lang="en-US" sz="1600" dirty="0">
                <a:latin typeface="+mn-lt"/>
              </a:rPr>
              <a:t>User service</a:t>
            </a:r>
          </a:p>
          <a:p>
            <a:r>
              <a:rPr lang="en-US" sz="1600" dirty="0">
                <a:latin typeface="+mn-lt"/>
              </a:rPr>
              <a:t>Type:- </a:t>
            </a:r>
            <a:r>
              <a:rPr lang="en-US" sz="1600" dirty="0" err="1">
                <a:latin typeface="+mn-lt"/>
              </a:rPr>
              <a:t>LoadBalancer</a:t>
            </a:r>
            <a:endParaRPr lang="en-US" sz="1600" dirty="0">
              <a:latin typeface="+mn-lt"/>
            </a:endParaRPr>
          </a:p>
          <a:p>
            <a:r>
              <a:rPr lang="en-US" sz="1600" dirty="0">
                <a:latin typeface="+mn-lt"/>
              </a:rPr>
              <a:t>(accessed for outside cluster using external IP)</a:t>
            </a:r>
          </a:p>
        </p:txBody>
      </p:sp>
      <p:sp>
        <p:nvSpPr>
          <p:cNvPr id="5" name="Rectangle 2">
            <a:extLst>
              <a:ext uri="{FF2B5EF4-FFF2-40B4-BE49-F238E27FC236}">
                <a16:creationId xmlns:a16="http://schemas.microsoft.com/office/drawing/2014/main" id="{50066750-771D-47F6-B2A4-D5656CF154F1}"/>
              </a:ext>
            </a:extLst>
          </p:cNvPr>
          <p:cNvSpPr>
            <a:spLocks noChangeArrowheads="1"/>
          </p:cNvSpPr>
          <p:nvPr/>
        </p:nvSpPr>
        <p:spPr bwMode="auto">
          <a:xfrm>
            <a:off x="89789" y="3791889"/>
            <a:ext cx="8839200" cy="2169825"/>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apiVersion</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v1</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kind: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Service</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metadata:</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name: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userservice</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spec:</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type: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NodePort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ports:</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name: </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"user-service"</a:t>
            </a:r>
            <a:b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8080</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targetPort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8080</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nodePort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31001</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selector:</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app: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userservice</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64C1037B-9B55-4434-A7EC-CD65E7C7EAF2}"/>
              </a:ext>
            </a:extLst>
          </p:cNvPr>
          <p:cNvSpPr txBox="1"/>
          <p:nvPr/>
        </p:nvSpPr>
        <p:spPr>
          <a:xfrm>
            <a:off x="4682836" y="3886200"/>
            <a:ext cx="3502113" cy="830997"/>
          </a:xfrm>
          <a:prstGeom prst="rect">
            <a:avLst/>
          </a:prstGeom>
          <a:noFill/>
        </p:spPr>
        <p:txBody>
          <a:bodyPr wrap="none" rtlCol="0">
            <a:spAutoFit/>
          </a:bodyPr>
          <a:lstStyle/>
          <a:p>
            <a:r>
              <a:rPr lang="en-US" sz="1600" dirty="0">
                <a:latin typeface="+mn-lt"/>
              </a:rPr>
              <a:t>User service</a:t>
            </a:r>
          </a:p>
          <a:p>
            <a:r>
              <a:rPr lang="en-US" sz="1600" dirty="0">
                <a:latin typeface="+mn-lt"/>
              </a:rPr>
              <a:t>Type:- </a:t>
            </a:r>
            <a:r>
              <a:rPr lang="en-US" sz="1600" dirty="0" err="1">
                <a:latin typeface="+mn-lt"/>
              </a:rPr>
              <a:t>NodePort</a:t>
            </a:r>
            <a:endParaRPr lang="en-US" sz="1600" dirty="0">
              <a:latin typeface="+mn-lt"/>
            </a:endParaRPr>
          </a:p>
          <a:p>
            <a:r>
              <a:rPr lang="en-US" sz="1600" dirty="0">
                <a:latin typeface="+mn-lt"/>
              </a:rPr>
              <a:t>(accessed for outside cluster using port)</a:t>
            </a:r>
          </a:p>
        </p:txBody>
      </p:sp>
      <p:cxnSp>
        <p:nvCxnSpPr>
          <p:cNvPr id="10" name="Straight Arrow Connector 9">
            <a:extLst>
              <a:ext uri="{FF2B5EF4-FFF2-40B4-BE49-F238E27FC236}">
                <a16:creationId xmlns:a16="http://schemas.microsoft.com/office/drawing/2014/main" id="{95497612-C874-4B6A-AF68-15ACCECB804C}"/>
              </a:ext>
            </a:extLst>
          </p:cNvPr>
          <p:cNvCxnSpPr>
            <a:cxnSpLocks/>
          </p:cNvCxnSpPr>
          <p:nvPr/>
        </p:nvCxnSpPr>
        <p:spPr>
          <a:xfrm flipV="1">
            <a:off x="1676400" y="1939498"/>
            <a:ext cx="2832988" cy="284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E6ED80B-9F3A-478E-AEA5-DB0BEDC8F905}"/>
              </a:ext>
            </a:extLst>
          </p:cNvPr>
          <p:cNvCxnSpPr>
            <a:cxnSpLocks/>
          </p:cNvCxnSpPr>
          <p:nvPr/>
        </p:nvCxnSpPr>
        <p:spPr>
          <a:xfrm flipV="1">
            <a:off x="1371600" y="4301698"/>
            <a:ext cx="3227575"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1655820-D727-4302-8D36-835905E1E5DD}"/>
              </a:ext>
            </a:extLst>
          </p:cNvPr>
          <p:cNvSpPr txBox="1"/>
          <p:nvPr/>
        </p:nvSpPr>
        <p:spPr>
          <a:xfrm>
            <a:off x="6378474" y="6011128"/>
            <a:ext cx="2388539" cy="830997"/>
          </a:xfrm>
          <a:prstGeom prst="rect">
            <a:avLst/>
          </a:prstGeom>
          <a:noFill/>
        </p:spPr>
        <p:txBody>
          <a:bodyPr wrap="none" rtlCol="0">
            <a:spAutoFit/>
          </a:bodyPr>
          <a:lstStyle/>
          <a:p>
            <a:r>
              <a:rPr lang="en-US" sz="1600" dirty="0">
                <a:latin typeface="+mn-lt"/>
              </a:rPr>
              <a:t>** Similar config files for </a:t>
            </a:r>
          </a:p>
          <a:p>
            <a:r>
              <a:rPr lang="en-US" sz="1600" dirty="0">
                <a:latin typeface="+mn-lt"/>
              </a:rPr>
              <a:t>product and </a:t>
            </a:r>
            <a:r>
              <a:rPr lang="en-US" sz="1600" dirty="0" err="1">
                <a:latin typeface="+mn-lt"/>
              </a:rPr>
              <a:t>api</a:t>
            </a:r>
            <a:r>
              <a:rPr lang="en-US" sz="1600" dirty="0">
                <a:latin typeface="+mn-lt"/>
              </a:rPr>
              <a:t>-composer</a:t>
            </a:r>
          </a:p>
          <a:p>
            <a:r>
              <a:rPr lang="en-US" sz="1600" dirty="0">
                <a:latin typeface="+mn-lt"/>
              </a:rPr>
              <a:t>services</a:t>
            </a:r>
          </a:p>
        </p:txBody>
      </p:sp>
    </p:spTree>
    <p:extLst>
      <p:ext uri="{BB962C8B-B14F-4D97-AF65-F5344CB8AC3E}">
        <p14:creationId xmlns:p14="http://schemas.microsoft.com/office/powerpoint/2010/main" val="3904328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8" y="1828800"/>
            <a:ext cx="8686800" cy="1325563"/>
          </a:xfrm>
        </p:spPr>
        <p:txBody>
          <a:bodyPr/>
          <a:lstStyle/>
          <a:p>
            <a:r>
              <a:rPr lang="en-US" dirty="0"/>
              <a:t>Successfully converted a Monolith to Microservices and deployed in Kubernetes</a:t>
            </a:r>
            <a:endParaRPr lang="en-US" sz="2800" dirty="0"/>
          </a:p>
        </p:txBody>
      </p:sp>
    </p:spTree>
    <p:extLst>
      <p:ext uri="{BB962C8B-B14F-4D97-AF65-F5344CB8AC3E}">
        <p14:creationId xmlns:p14="http://schemas.microsoft.com/office/powerpoint/2010/main" val="16120491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76907"/>
            <a:ext cx="8229600" cy="1523293"/>
          </a:xfrm>
        </p:spPr>
        <p:txBody>
          <a:bodyPr>
            <a:normAutofit/>
          </a:bodyPr>
          <a:lstStyle/>
          <a:p>
            <a:r>
              <a:rPr lang="en-US" sz="4800" dirty="0">
                <a:solidFill>
                  <a:schemeClr val="bg1">
                    <a:lumMod val="65000"/>
                  </a:schemeClr>
                </a:solidFill>
              </a:rPr>
              <a:t>Part 3:</a:t>
            </a:r>
            <a:br>
              <a:rPr lang="en-US" sz="4800" dirty="0"/>
            </a:br>
            <a:r>
              <a:rPr lang="en-US" sz="4800" dirty="0" err="1"/>
              <a:t>Microservices</a:t>
            </a:r>
            <a:r>
              <a:rPr lang="en-US" sz="4800" dirty="0"/>
              <a:t> in Production</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1920" y="1616826"/>
            <a:ext cx="5167079" cy="44029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294764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Scaling</a:t>
            </a:r>
          </a:p>
        </p:txBody>
      </p:sp>
      <p:sp>
        <p:nvSpPr>
          <p:cNvPr id="3" name="Content Placeholder 2"/>
          <p:cNvSpPr>
            <a:spLocks noGrp="1"/>
          </p:cNvSpPr>
          <p:nvPr>
            <p:ph idx="1"/>
          </p:nvPr>
        </p:nvSpPr>
        <p:spPr>
          <a:xfrm>
            <a:off x="457200" y="1905001"/>
            <a:ext cx="5257800" cy="4190999"/>
          </a:xfrm>
        </p:spPr>
        <p:txBody>
          <a:bodyPr>
            <a:normAutofit/>
          </a:bodyPr>
          <a:lstStyle/>
          <a:p>
            <a:pPr>
              <a:spcBef>
                <a:spcPts val="600"/>
              </a:spcBef>
            </a:pPr>
            <a:r>
              <a:rPr lang="en-US" sz="2000" b="0" dirty="0"/>
              <a:t>Accomplished by adjusting the number of replicas in a deployment</a:t>
            </a:r>
          </a:p>
          <a:p>
            <a:pPr>
              <a:spcBef>
                <a:spcPts val="600"/>
              </a:spcBef>
            </a:pPr>
            <a:r>
              <a:rPr lang="en-US" sz="2000" b="0" dirty="0"/>
              <a:t>Accommodates both scaling up and scaling down to a minimum of 0</a:t>
            </a:r>
          </a:p>
          <a:p>
            <a:pPr>
              <a:spcBef>
                <a:spcPts val="600"/>
              </a:spcBef>
            </a:pPr>
            <a:r>
              <a:rPr lang="en-US" sz="2000" b="0" dirty="0"/>
              <a:t>Traffic is automatically sent to newly created instances through the service load balancer</a:t>
            </a:r>
          </a:p>
          <a:p>
            <a:pPr>
              <a:spcBef>
                <a:spcPts val="600"/>
              </a:spcBef>
            </a:pPr>
            <a:r>
              <a:rPr lang="en-US" sz="2000" b="0" dirty="0"/>
              <a:t>Can be used to enable rolling updates without downtime</a:t>
            </a:r>
          </a:p>
          <a:p>
            <a:pPr>
              <a:spcBef>
                <a:spcPts val="600"/>
              </a:spcBef>
            </a:pPr>
            <a:endParaRPr lang="en-US" sz="1200" b="0" dirty="0"/>
          </a:p>
        </p:txBody>
      </p:sp>
      <p:sp>
        <p:nvSpPr>
          <p:cNvPr id="7" name="Content Placeholder 2"/>
          <p:cNvSpPr txBox="1">
            <a:spLocks/>
          </p:cNvSpPr>
          <p:nvPr/>
        </p:nvSpPr>
        <p:spPr>
          <a:xfrm>
            <a:off x="628650" y="1219200"/>
            <a:ext cx="5334178"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Changing the number of resources to meet a desired state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08563" y="1143000"/>
            <a:ext cx="2393490" cy="245841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460" y="4038599"/>
            <a:ext cx="2485516" cy="2516255"/>
          </a:xfrm>
          <a:prstGeom prst="rect">
            <a:avLst/>
          </a:prstGeom>
        </p:spPr>
      </p:pic>
      <p:sp>
        <p:nvSpPr>
          <p:cNvPr id="10" name="Down Arrow 9"/>
          <p:cNvSpPr/>
          <p:nvPr/>
        </p:nvSpPr>
        <p:spPr>
          <a:xfrm>
            <a:off x="7086600" y="3732141"/>
            <a:ext cx="533400" cy="306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81483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 </a:t>
            </a:r>
            <a:r>
              <a:rPr lang="en-US" sz="2400" dirty="0" err="1"/>
              <a:t>kubectl</a:t>
            </a:r>
            <a:r>
              <a:rPr lang="en-US" sz="2400" dirty="0"/>
              <a:t> scale deployments/&lt;deployment&gt; --replicas=&lt;new </a:t>
            </a:r>
            <a:r>
              <a:rPr lang="en-US" sz="2400" dirty="0" err="1"/>
              <a:t>num</a:t>
            </a:r>
            <a:r>
              <a:rPr lang="en-US" sz="2400" dirty="0"/>
              <a:t>&gt;</a:t>
            </a:r>
          </a:p>
        </p:txBody>
      </p:sp>
      <p:sp>
        <p:nvSpPr>
          <p:cNvPr id="6" name="Shape 463"/>
          <p:cNvSpPr txBox="1"/>
          <p:nvPr/>
        </p:nvSpPr>
        <p:spPr>
          <a:xfrm>
            <a:off x="628650" y="5181600"/>
            <a:ext cx="7503968" cy="381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dirty="0">
                <a:solidFill>
                  <a:schemeClr val="dk1"/>
                </a:solidFill>
                <a:latin typeface="Arial"/>
                <a:ea typeface="Arial"/>
                <a:cs typeface="Arial"/>
                <a:sym typeface="Arial"/>
              </a:rPr>
              <a:t>Note: Make sure to delete the deployments or </a:t>
            </a:r>
            <a:r>
              <a:rPr lang="en-US" sz="1400" dirty="0" err="1">
                <a:solidFill>
                  <a:schemeClr val="dk1"/>
                </a:solidFill>
                <a:latin typeface="Arial"/>
                <a:ea typeface="Arial"/>
                <a:cs typeface="Arial"/>
                <a:sym typeface="Arial"/>
              </a:rPr>
              <a:t>replicasets</a:t>
            </a:r>
            <a:r>
              <a:rPr lang="en-US" sz="1400" dirty="0">
                <a:solidFill>
                  <a:schemeClr val="dk1"/>
                </a:solidFill>
                <a:latin typeface="Arial"/>
                <a:ea typeface="Arial"/>
                <a:cs typeface="Arial"/>
                <a:sym typeface="Arial"/>
              </a:rPr>
              <a:t> when trying to clear out pods.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2600"/>
            <a:ext cx="8571342" cy="2209799"/>
          </a:xfrm>
          <a:prstGeom prst="rect">
            <a:avLst/>
          </a:prstGeom>
        </p:spPr>
      </p:pic>
    </p:spTree>
    <p:extLst>
      <p:ext uri="{BB962C8B-B14F-4D97-AF65-F5344CB8AC3E}">
        <p14:creationId xmlns:p14="http://schemas.microsoft.com/office/powerpoint/2010/main" val="2079295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Rolling Update</a:t>
            </a:r>
          </a:p>
        </p:txBody>
      </p:sp>
      <p:sp>
        <p:nvSpPr>
          <p:cNvPr id="3" name="Content Placeholder 2"/>
          <p:cNvSpPr>
            <a:spLocks noGrp="1"/>
          </p:cNvSpPr>
          <p:nvPr>
            <p:ph idx="1"/>
          </p:nvPr>
        </p:nvSpPr>
        <p:spPr>
          <a:xfrm>
            <a:off x="457200" y="1857496"/>
            <a:ext cx="8458200" cy="2333504"/>
          </a:xfrm>
        </p:spPr>
        <p:txBody>
          <a:bodyPr>
            <a:normAutofit/>
          </a:bodyPr>
          <a:lstStyle/>
          <a:p>
            <a:pPr>
              <a:spcBef>
                <a:spcPts val="600"/>
              </a:spcBef>
            </a:pPr>
            <a:r>
              <a:rPr lang="en-US" sz="2000" b="0" dirty="0"/>
              <a:t>If deployment is exposed publicly, the service will load-balance traffic to only active and available pods</a:t>
            </a:r>
          </a:p>
          <a:p>
            <a:pPr>
              <a:spcBef>
                <a:spcPts val="600"/>
              </a:spcBef>
            </a:pPr>
            <a:r>
              <a:rPr lang="en-US" sz="2000" b="0" dirty="0"/>
              <a:t>Used to enable zero downtime updates</a:t>
            </a:r>
          </a:p>
          <a:p>
            <a:pPr>
              <a:spcBef>
                <a:spcPts val="600"/>
              </a:spcBef>
            </a:pPr>
            <a:r>
              <a:rPr lang="en-US" sz="2000" b="0" dirty="0"/>
              <a:t>Allows greater application update frequency</a:t>
            </a:r>
          </a:p>
          <a:p>
            <a:pPr>
              <a:spcBef>
                <a:spcPts val="600"/>
              </a:spcBef>
            </a:pPr>
            <a:r>
              <a:rPr lang="en-US" sz="2000" b="0" dirty="0"/>
              <a:t>Can also be leveraged to rollback to previous versions</a:t>
            </a:r>
          </a:p>
          <a:p>
            <a:pPr>
              <a:spcBef>
                <a:spcPts val="600"/>
              </a:spcBef>
            </a:pPr>
            <a:endParaRPr lang="en-US" sz="1200" b="0" dirty="0"/>
          </a:p>
        </p:txBody>
      </p:sp>
      <p:sp>
        <p:nvSpPr>
          <p:cNvPr id="7" name="Content Placeholder 2"/>
          <p:cNvSpPr txBox="1">
            <a:spLocks/>
          </p:cNvSpPr>
          <p:nvPr/>
        </p:nvSpPr>
        <p:spPr>
          <a:xfrm>
            <a:off x="628650" y="12954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Updates the pods in a serial manner will load balancing traffic to </a:t>
            </a:r>
            <a:r>
              <a:rPr lang="en-US" sz="2000"/>
              <a:t>available instances </a:t>
            </a:r>
            <a:endParaRPr lang="en-US" sz="20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709" y="4191000"/>
            <a:ext cx="1732226" cy="179127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4371" y="4191000"/>
            <a:ext cx="1973865" cy="184066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43400" y="4191000"/>
            <a:ext cx="1955446" cy="184066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799806" y="4133561"/>
            <a:ext cx="2267994" cy="1962439"/>
          </a:xfrm>
          <a:prstGeom prst="rect">
            <a:avLst/>
          </a:prstGeom>
        </p:spPr>
      </p:pic>
      <p:sp>
        <p:nvSpPr>
          <p:cNvPr id="13" name="Right Arrow 12"/>
          <p:cNvSpPr/>
          <p:nvPr/>
        </p:nvSpPr>
        <p:spPr>
          <a:xfrm>
            <a:off x="1981200" y="49530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495006" y="4900551"/>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4267200" y="4917374"/>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27027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8395"/>
            <a:ext cx="7886700" cy="1158872"/>
          </a:xfrm>
        </p:spPr>
        <p:txBody>
          <a:bodyPr>
            <a:normAutofit/>
          </a:bodyPr>
          <a:lstStyle/>
          <a:p>
            <a:r>
              <a:rPr lang="en-US" sz="2400" dirty="0"/>
              <a:t>$ </a:t>
            </a:r>
            <a:r>
              <a:rPr lang="en-US" sz="2400" dirty="0" err="1"/>
              <a:t>kubectl</a:t>
            </a:r>
            <a:r>
              <a:rPr lang="en-US" sz="2400" dirty="0"/>
              <a:t> set image &lt;deployment&gt; &lt;new-image&gt;</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990600"/>
            <a:ext cx="9144000" cy="3786133"/>
          </a:xfrm>
          <a:prstGeom prst="rect">
            <a:avLst/>
          </a:prstGeom>
        </p:spPr>
      </p:pic>
      <p:sp>
        <p:nvSpPr>
          <p:cNvPr id="5" name="Shape 463"/>
          <p:cNvSpPr txBox="1"/>
          <p:nvPr/>
        </p:nvSpPr>
        <p:spPr>
          <a:xfrm>
            <a:off x="838200" y="5257800"/>
            <a:ext cx="7391400" cy="6856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600" b="1" dirty="0">
                <a:solidFill>
                  <a:schemeClr val="dk1"/>
                </a:solidFill>
                <a:latin typeface="Arial"/>
                <a:ea typeface="Arial"/>
                <a:cs typeface="Arial"/>
                <a:sym typeface="Arial"/>
              </a:rPr>
              <a:t>Note: </a:t>
            </a:r>
            <a:r>
              <a:rPr lang="en-US" sz="1600" dirty="0">
                <a:solidFill>
                  <a:schemeClr val="dk1"/>
                </a:solidFill>
                <a:latin typeface="Arial"/>
                <a:ea typeface="Arial"/>
                <a:cs typeface="Arial"/>
                <a:sym typeface="Arial"/>
              </a:rPr>
              <a:t>Rolling updates can also be undone (see next slide)</a:t>
            </a:r>
          </a:p>
        </p:txBody>
      </p:sp>
    </p:spTree>
    <p:extLst>
      <p:ext uri="{BB962C8B-B14F-4D97-AF65-F5344CB8AC3E}">
        <p14:creationId xmlns:p14="http://schemas.microsoft.com/office/powerpoint/2010/main" val="180665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0087" y="1600200"/>
            <a:ext cx="8458199" cy="3810000"/>
          </a:xfrm>
        </p:spPr>
        <p:txBody>
          <a:bodyPr>
            <a:normAutofit/>
          </a:bodyPr>
          <a:lstStyle/>
          <a:p>
            <a:pPr lvl="1"/>
            <a:r>
              <a:rPr lang="en-US" sz="3200" b="0" dirty="0"/>
              <a:t>Updates are less frequent</a:t>
            </a:r>
          </a:p>
          <a:p>
            <a:pPr lvl="1"/>
            <a:r>
              <a:rPr lang="en-US" sz="3200" b="0" dirty="0"/>
              <a:t>Velocity slows</a:t>
            </a:r>
          </a:p>
          <a:p>
            <a:pPr lvl="1"/>
            <a:r>
              <a:rPr lang="en-US" sz="3200" b="0" dirty="0"/>
              <a:t>Long QA cycles</a:t>
            </a:r>
          </a:p>
          <a:p>
            <a:pPr lvl="1"/>
            <a:r>
              <a:rPr lang="en-US" sz="3200" b="0" dirty="0"/>
              <a:t>Multiple development teams must coordinate deployment and releases</a:t>
            </a:r>
          </a:p>
          <a:p>
            <a:pPr lvl="1"/>
            <a:r>
              <a:rPr lang="en-US" sz="3200" b="0" dirty="0"/>
              <a:t>FEAR of new features</a:t>
            </a:r>
          </a:p>
        </p:txBody>
      </p:sp>
      <p:sp>
        <p:nvSpPr>
          <p:cNvPr id="4" name="Title 3"/>
          <p:cNvSpPr>
            <a:spLocks noGrp="1"/>
          </p:cNvSpPr>
          <p:nvPr>
            <p:ph type="title"/>
          </p:nvPr>
        </p:nvSpPr>
        <p:spPr>
          <a:xfrm>
            <a:off x="533400" y="-76200"/>
            <a:ext cx="8058151" cy="1325563"/>
          </a:xfrm>
        </p:spPr>
        <p:txBody>
          <a:bodyPr/>
          <a:lstStyle/>
          <a:p>
            <a:r>
              <a:rPr lang="en-US" dirty="0"/>
              <a:t>Complication: Deploying the complex app is hard</a:t>
            </a:r>
          </a:p>
        </p:txBody>
      </p:sp>
    </p:spTree>
    <p:extLst>
      <p:ext uri="{BB962C8B-B14F-4D97-AF65-F5344CB8AC3E}">
        <p14:creationId xmlns:p14="http://schemas.microsoft.com/office/powerpoint/2010/main" val="3150472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12" y="-35859"/>
            <a:ext cx="7886700" cy="1158872"/>
          </a:xfrm>
        </p:spPr>
        <p:txBody>
          <a:bodyPr>
            <a:normAutofit/>
          </a:bodyPr>
          <a:lstStyle/>
          <a:p>
            <a:r>
              <a:rPr lang="en-US" sz="2400" dirty="0"/>
              <a:t>$ </a:t>
            </a:r>
            <a:r>
              <a:rPr lang="en-US" sz="2400" dirty="0" err="1"/>
              <a:t>kubectl</a:t>
            </a:r>
            <a:r>
              <a:rPr lang="en-US" sz="2400" dirty="0"/>
              <a:t> rollout undo &lt;deployment&gt;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3447" y="914400"/>
            <a:ext cx="9144000" cy="3776263"/>
          </a:xfrm>
          <a:prstGeom prst="rect">
            <a:avLst/>
          </a:prstGeom>
        </p:spPr>
      </p:pic>
      <p:sp>
        <p:nvSpPr>
          <p:cNvPr id="5" name="Shape 463"/>
          <p:cNvSpPr txBox="1"/>
          <p:nvPr/>
        </p:nvSpPr>
        <p:spPr>
          <a:xfrm>
            <a:off x="508747" y="4955223"/>
            <a:ext cx="8153400" cy="121697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1" dirty="0">
                <a:solidFill>
                  <a:schemeClr val="dk1"/>
                </a:solidFill>
                <a:latin typeface="Arial"/>
                <a:ea typeface="Arial"/>
                <a:cs typeface="Arial"/>
                <a:sym typeface="Arial"/>
              </a:rPr>
              <a:t>Note: </a:t>
            </a:r>
            <a:r>
              <a:rPr lang="en-US" sz="1400" dirty="0">
                <a:solidFill>
                  <a:schemeClr val="dk1"/>
                </a:solidFill>
                <a:latin typeface="Arial"/>
                <a:ea typeface="Arial"/>
                <a:cs typeface="Arial"/>
                <a:sym typeface="Arial"/>
              </a:rPr>
              <a:t>Rollbacks can also be also enacted with zero-downtime</a:t>
            </a:r>
          </a:p>
          <a:p>
            <a:pPr lvl="0">
              <a:spcBef>
                <a:spcPts val="0"/>
              </a:spcBef>
              <a:spcAft>
                <a:spcPts val="0"/>
              </a:spcAft>
              <a:buSzPct val="25000"/>
            </a:pPr>
            <a:r>
              <a:rPr lang="en-US" sz="1400" dirty="0" err="1">
                <a:solidFill>
                  <a:schemeClr val="dk1"/>
                </a:solidFill>
                <a:latin typeface="Arial"/>
                <a:ea typeface="Arial"/>
                <a:cs typeface="Arial"/>
                <a:sym typeface="Arial"/>
              </a:rPr>
              <a:t>kubectl</a:t>
            </a:r>
            <a:r>
              <a:rPr lang="en-US" sz="1400" dirty="0">
                <a:solidFill>
                  <a:schemeClr val="dk1"/>
                </a:solidFill>
                <a:latin typeface="Arial"/>
                <a:ea typeface="Arial"/>
                <a:cs typeface="Arial"/>
                <a:sym typeface="Arial"/>
              </a:rPr>
              <a:t> rollout status deployment </a:t>
            </a:r>
            <a:r>
              <a:rPr lang="en-US" sz="1400" dirty="0" err="1">
                <a:solidFill>
                  <a:schemeClr val="dk1"/>
                </a:solidFill>
                <a:latin typeface="Arial"/>
                <a:ea typeface="Arial"/>
                <a:cs typeface="Arial"/>
                <a:sym typeface="Arial"/>
              </a:rPr>
              <a:t>nginx</a:t>
            </a:r>
            <a:endParaRPr lang="en-US" sz="1400" dirty="0">
              <a:solidFill>
                <a:schemeClr val="dk1"/>
              </a:solidFill>
              <a:latin typeface="Arial"/>
              <a:ea typeface="Arial"/>
              <a:cs typeface="Arial"/>
              <a:sym typeface="Arial"/>
            </a:endParaRPr>
          </a:p>
          <a:p>
            <a:pPr lvl="0">
              <a:spcBef>
                <a:spcPts val="0"/>
              </a:spcBef>
              <a:spcAft>
                <a:spcPts val="0"/>
              </a:spcAft>
              <a:buSzPct val="25000"/>
            </a:pPr>
            <a:r>
              <a:rPr lang="en-US" sz="1400" dirty="0" err="1">
                <a:solidFill>
                  <a:schemeClr val="dk1"/>
                </a:solidFill>
                <a:latin typeface="Arial"/>
                <a:ea typeface="Arial"/>
                <a:cs typeface="Arial"/>
                <a:sym typeface="Arial"/>
              </a:rPr>
              <a:t>kubectl</a:t>
            </a:r>
            <a:r>
              <a:rPr lang="en-US" sz="1400" dirty="0">
                <a:solidFill>
                  <a:schemeClr val="dk1"/>
                </a:solidFill>
                <a:latin typeface="Arial"/>
                <a:ea typeface="Arial"/>
                <a:cs typeface="Arial"/>
                <a:sym typeface="Arial"/>
              </a:rPr>
              <a:t> rollout history deployment </a:t>
            </a:r>
            <a:r>
              <a:rPr lang="en-US" sz="1400" dirty="0" err="1">
                <a:solidFill>
                  <a:schemeClr val="dk1"/>
                </a:solidFill>
                <a:latin typeface="Arial"/>
                <a:ea typeface="Arial"/>
                <a:cs typeface="Arial"/>
                <a:sym typeface="Arial"/>
              </a:rPr>
              <a:t>nginx</a:t>
            </a:r>
            <a:endParaRPr lang="en-US" sz="1400" dirty="0">
              <a:solidFill>
                <a:schemeClr val="dk1"/>
              </a:solidFill>
              <a:latin typeface="Arial"/>
              <a:ea typeface="Arial"/>
              <a:cs typeface="Arial"/>
              <a:sym typeface="Arial"/>
            </a:endParaRPr>
          </a:p>
          <a:p>
            <a:pPr lvl="0">
              <a:spcBef>
                <a:spcPts val="0"/>
              </a:spcBef>
              <a:spcAft>
                <a:spcPts val="0"/>
              </a:spcAft>
              <a:buSzPct val="25000"/>
            </a:pPr>
            <a:r>
              <a:rPr lang="en-US" sz="1400" dirty="0" err="1">
                <a:solidFill>
                  <a:schemeClr val="dk1"/>
                </a:solidFill>
                <a:latin typeface="Arial"/>
                <a:ea typeface="Arial"/>
                <a:cs typeface="Arial"/>
                <a:sym typeface="Arial"/>
              </a:rPr>
              <a:t>kubectl</a:t>
            </a:r>
            <a:r>
              <a:rPr lang="en-US" sz="1400" dirty="0">
                <a:solidFill>
                  <a:schemeClr val="dk1"/>
                </a:solidFill>
                <a:latin typeface="Arial"/>
                <a:ea typeface="Arial"/>
                <a:cs typeface="Arial"/>
                <a:sym typeface="Arial"/>
              </a:rPr>
              <a:t> rollout history deployment/</a:t>
            </a:r>
            <a:r>
              <a:rPr lang="en-US" sz="1400" dirty="0" err="1">
                <a:solidFill>
                  <a:schemeClr val="dk1"/>
                </a:solidFill>
                <a:latin typeface="Arial"/>
                <a:ea typeface="Arial"/>
                <a:cs typeface="Arial"/>
                <a:sym typeface="Arial"/>
              </a:rPr>
              <a:t>nginx</a:t>
            </a:r>
            <a:r>
              <a:rPr lang="en-US" sz="1400" dirty="0">
                <a:solidFill>
                  <a:schemeClr val="dk1"/>
                </a:solidFill>
                <a:latin typeface="Arial"/>
                <a:ea typeface="Arial"/>
                <a:cs typeface="Arial"/>
                <a:sym typeface="Arial"/>
              </a:rPr>
              <a:t> --revision=3</a:t>
            </a:r>
          </a:p>
          <a:p>
            <a:pPr lvl="0">
              <a:spcBef>
                <a:spcPts val="0"/>
              </a:spcBef>
              <a:spcAft>
                <a:spcPts val="0"/>
              </a:spcAft>
              <a:buSzPct val="25000"/>
            </a:pPr>
            <a:r>
              <a:rPr lang="en-US" sz="1400" dirty="0" err="1">
                <a:solidFill>
                  <a:schemeClr val="dk1"/>
                </a:solidFill>
                <a:latin typeface="Arial"/>
                <a:ea typeface="Arial"/>
                <a:cs typeface="Arial"/>
                <a:sym typeface="Arial"/>
              </a:rPr>
              <a:t>kubectl</a:t>
            </a:r>
            <a:r>
              <a:rPr lang="en-US" sz="1400" dirty="0">
                <a:solidFill>
                  <a:schemeClr val="dk1"/>
                </a:solidFill>
                <a:latin typeface="Arial"/>
                <a:ea typeface="Arial"/>
                <a:cs typeface="Arial"/>
                <a:sym typeface="Arial"/>
              </a:rPr>
              <a:t> rollout undo deployment/</a:t>
            </a:r>
            <a:r>
              <a:rPr lang="en-US" sz="1400" dirty="0" err="1">
                <a:solidFill>
                  <a:schemeClr val="dk1"/>
                </a:solidFill>
                <a:latin typeface="Arial"/>
                <a:ea typeface="Arial"/>
                <a:cs typeface="Arial"/>
                <a:sym typeface="Arial"/>
              </a:rPr>
              <a:t>nginx</a:t>
            </a:r>
            <a:r>
              <a:rPr lang="en-US" sz="1400" dirty="0">
                <a:solidFill>
                  <a:schemeClr val="dk1"/>
                </a:solidFill>
                <a:latin typeface="Arial"/>
                <a:ea typeface="Arial"/>
                <a:cs typeface="Arial"/>
                <a:sym typeface="Arial"/>
              </a:rPr>
              <a:t> --to-revision &lt;</a:t>
            </a:r>
            <a:r>
              <a:rPr lang="en-US" sz="1400" dirty="0" err="1">
                <a:solidFill>
                  <a:schemeClr val="dk1"/>
                </a:solidFill>
                <a:latin typeface="Arial"/>
                <a:ea typeface="Arial"/>
                <a:cs typeface="Arial"/>
                <a:sym typeface="Arial"/>
              </a:rPr>
              <a:t>num</a:t>
            </a:r>
            <a:r>
              <a:rPr lang="en-US" sz="1400" dirty="0">
                <a:solidFill>
                  <a:schemeClr val="dk1"/>
                </a:solidFill>
                <a:latin typeface="Arial"/>
                <a:ea typeface="Arial"/>
                <a:cs typeface="Arial"/>
                <a:sym typeface="Arial"/>
              </a:rPr>
              <a:t>&gt;</a:t>
            </a:r>
          </a:p>
        </p:txBody>
      </p:sp>
    </p:spTree>
    <p:extLst>
      <p:ext uri="{BB962C8B-B14F-4D97-AF65-F5344CB8AC3E}">
        <p14:creationId xmlns:p14="http://schemas.microsoft.com/office/powerpoint/2010/main" val="19500321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normAutofit/>
          </a:bodyPr>
          <a:lstStyle/>
          <a:p>
            <a:r>
              <a:rPr lang="en-US" sz="3200" dirty="0"/>
              <a:t>Kubernetes cheat sheet (CRUD snapshot)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50421" y="1295400"/>
            <a:ext cx="7886700" cy="1526691"/>
          </a:xfr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50421" y="2996124"/>
            <a:ext cx="7877794" cy="1806834"/>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56358" y="4802958"/>
            <a:ext cx="7840189" cy="1168455"/>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64667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Volumes</a:t>
            </a:r>
          </a:p>
        </p:txBody>
      </p:sp>
      <p:sp>
        <p:nvSpPr>
          <p:cNvPr id="3" name="Content Placeholder 2"/>
          <p:cNvSpPr>
            <a:spLocks noGrp="1"/>
          </p:cNvSpPr>
          <p:nvPr>
            <p:ph idx="1"/>
          </p:nvPr>
        </p:nvSpPr>
        <p:spPr>
          <a:xfrm>
            <a:off x="457200" y="1705096"/>
            <a:ext cx="8058150" cy="1800104"/>
          </a:xfrm>
        </p:spPr>
        <p:txBody>
          <a:bodyPr>
            <a:normAutofit/>
          </a:bodyPr>
          <a:lstStyle/>
          <a:p>
            <a:pPr>
              <a:spcBef>
                <a:spcPts val="600"/>
              </a:spcBef>
            </a:pPr>
            <a:r>
              <a:rPr lang="en-US" sz="2000" b="0" dirty="0"/>
              <a:t>A directory accessible to containers in a pod</a:t>
            </a:r>
          </a:p>
          <a:p>
            <a:pPr>
              <a:spcBef>
                <a:spcPts val="600"/>
              </a:spcBef>
            </a:pPr>
            <a:r>
              <a:rPr lang="en-US" sz="2000" b="0" dirty="0"/>
              <a:t>Volumes outlive containers that run within a pod</a:t>
            </a:r>
          </a:p>
          <a:p>
            <a:pPr>
              <a:spcBef>
                <a:spcPts val="600"/>
              </a:spcBef>
            </a:pPr>
            <a:r>
              <a:rPr lang="en-US" sz="2000" b="0" dirty="0"/>
              <a:t>May be passed between pods</a:t>
            </a:r>
          </a:p>
          <a:p>
            <a:pPr>
              <a:spcBef>
                <a:spcPts val="600"/>
              </a:spcBef>
            </a:pPr>
            <a:r>
              <a:rPr lang="en-US" sz="2000" b="0" dirty="0"/>
              <a:t>Data is preserved across container restarts</a:t>
            </a:r>
          </a:p>
          <a:p>
            <a:pPr>
              <a:spcBef>
                <a:spcPts val="600"/>
              </a:spcBef>
            </a:pPr>
            <a:r>
              <a:rPr lang="en-US" sz="2000" b="0" dirty="0"/>
              <a:t>Azure Disk &amp; Azure File supported</a:t>
            </a:r>
          </a:p>
          <a:p>
            <a:pPr>
              <a:spcBef>
                <a:spcPts val="600"/>
              </a:spcBef>
            </a:pPr>
            <a:endParaRPr lang="en-US" sz="2000" b="0" dirty="0"/>
          </a:p>
        </p:txBody>
      </p:sp>
      <p:sp>
        <p:nvSpPr>
          <p:cNvPr id="4" name="Slide Number Placeholder 3"/>
          <p:cNvSpPr>
            <a:spLocks noGrp="1"/>
          </p:cNvSpPr>
          <p:nvPr>
            <p:ph type="sldNum" sz="quarter" idx="12"/>
          </p:nvPr>
        </p:nvSpPr>
        <p:spPr/>
        <p:txBody>
          <a:bodyPr/>
          <a:lstStyle/>
          <a:p>
            <a:fld id="{F18F5FCC-583C-47C6-9953-2F6AD74D46AE}" type="slidenum">
              <a:rPr lang="en-US" smtClean="0"/>
              <a:pPr/>
              <a:t>212</a:t>
            </a:fld>
            <a:endParaRPr lang="en-US"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Storage that has an explicit lifetime, the same as the pod that encloses it.</a:t>
            </a:r>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897" y="3505200"/>
            <a:ext cx="5012755" cy="1935480"/>
          </a:xfrm>
          <a:prstGeom prst="rect">
            <a:avLst/>
          </a:prstGeom>
        </p:spPr>
      </p:pic>
    </p:spTree>
    <p:extLst>
      <p:ext uri="{BB962C8B-B14F-4D97-AF65-F5344CB8AC3E}">
        <p14:creationId xmlns:p14="http://schemas.microsoft.com/office/powerpoint/2010/main" val="23688559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Volumes are based on a wide assortment of underlying storage provides. Every major public cloud (including Azure) has several options for volume storage</a:t>
            </a:r>
            <a:endParaRPr lang="en-US" sz="1800" dirty="0">
              <a:solidFill>
                <a:schemeClr val="dk1"/>
              </a:solidFill>
              <a:latin typeface="Arial"/>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spTree>
    <p:extLst>
      <p:ext uri="{BB962C8B-B14F-4D97-AF65-F5344CB8AC3E}">
        <p14:creationId xmlns:p14="http://schemas.microsoft.com/office/powerpoint/2010/main" val="182546808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Persistent Volumes</a:t>
            </a:r>
          </a:p>
        </p:txBody>
      </p:sp>
      <p:sp>
        <p:nvSpPr>
          <p:cNvPr id="3" name="Content Placeholder 2"/>
          <p:cNvSpPr>
            <a:spLocks noGrp="1"/>
          </p:cNvSpPr>
          <p:nvPr>
            <p:ph idx="1"/>
          </p:nvPr>
        </p:nvSpPr>
        <p:spPr>
          <a:xfrm>
            <a:off x="457200" y="1705096"/>
            <a:ext cx="8058150" cy="2333504"/>
          </a:xfrm>
        </p:spPr>
        <p:txBody>
          <a:bodyPr>
            <a:normAutofit/>
          </a:bodyPr>
          <a:lstStyle/>
          <a:p>
            <a:pPr>
              <a:spcBef>
                <a:spcPts val="600"/>
              </a:spcBef>
            </a:pPr>
            <a:r>
              <a:rPr lang="en-US" sz="2000" b="0" dirty="0"/>
              <a:t>Separate to </a:t>
            </a:r>
            <a:r>
              <a:rPr lang="en-US" sz="2000" dirty="0" err="1"/>
              <a:t>PersistentVolumeClaim</a:t>
            </a:r>
            <a:r>
              <a:rPr lang="en-US" sz="2000" b="0" dirty="0"/>
              <a:t>, which is a request for storage.</a:t>
            </a:r>
          </a:p>
          <a:p>
            <a:pPr>
              <a:spcBef>
                <a:spcPts val="600"/>
              </a:spcBef>
            </a:pPr>
            <a:r>
              <a:rPr lang="en-US" sz="2000" b="0" dirty="0"/>
              <a:t>May be created ahead of time in a static manner for use by a cluster</a:t>
            </a:r>
          </a:p>
          <a:p>
            <a:pPr>
              <a:spcBef>
                <a:spcPts val="600"/>
              </a:spcBef>
            </a:pPr>
            <a:r>
              <a:rPr lang="en-US" sz="2000" b="0" dirty="0"/>
              <a:t>May be created dynamically from available, unclaimed resources</a:t>
            </a:r>
          </a:p>
          <a:p>
            <a:pPr>
              <a:spcBef>
                <a:spcPts val="600"/>
              </a:spcBef>
            </a:pPr>
            <a:r>
              <a:rPr lang="en-US" sz="2000" b="0" dirty="0"/>
              <a:t>May be freed and passed from user to user so care should be taken to delete contents when done with use</a:t>
            </a:r>
          </a:p>
          <a:p>
            <a:pPr>
              <a:spcBef>
                <a:spcPts val="600"/>
              </a:spcBef>
            </a:pPr>
            <a:r>
              <a:rPr lang="en-US" sz="2000" b="0" dirty="0"/>
              <a:t>Critical for </a:t>
            </a:r>
            <a:r>
              <a:rPr lang="en-US" sz="2000" b="0" dirty="0" err="1"/>
              <a:t>Stateful</a:t>
            </a:r>
            <a:r>
              <a:rPr lang="en-US" sz="2000" b="0" dirty="0"/>
              <a:t> containers</a:t>
            </a:r>
          </a:p>
        </p:txBody>
      </p:sp>
      <p:sp>
        <p:nvSpPr>
          <p:cNvPr id="4" name="Slide Number Placeholder 3"/>
          <p:cNvSpPr>
            <a:spLocks noGrp="1"/>
          </p:cNvSpPr>
          <p:nvPr>
            <p:ph type="sldNum" sz="quarter" idx="12"/>
          </p:nvPr>
        </p:nvSpPr>
        <p:spPr/>
        <p:txBody>
          <a:bodyPr/>
          <a:lstStyle/>
          <a:p>
            <a:fld id="{F18F5FCC-583C-47C6-9953-2F6AD74D46AE}" type="slidenum">
              <a:rPr lang="en-US" smtClean="0"/>
              <a:pPr/>
              <a:t>214</a:t>
            </a:fld>
            <a:endParaRPr lang="en-US"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Persistent storage in a cluster</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2500" y="4038600"/>
            <a:ext cx="7239000" cy="1494330"/>
          </a:xfrm>
          <a:prstGeom prst="rect">
            <a:avLst/>
          </a:prstGeom>
        </p:spPr>
      </p:pic>
    </p:spTree>
    <p:extLst>
      <p:ext uri="{BB962C8B-B14F-4D97-AF65-F5344CB8AC3E}">
        <p14:creationId xmlns:p14="http://schemas.microsoft.com/office/powerpoint/2010/main" val="296953224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Dashboard (optional)</a:t>
            </a:r>
            <a:br>
              <a:rPr lang="en-US" dirty="0"/>
            </a:b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Azure Kubernetes Dashboard</a:t>
            </a:r>
          </a:p>
          <a:p>
            <a:pPr marL="342900" indent="-342900">
              <a:buAutoNum type="arabicPeriod"/>
            </a:pPr>
            <a:r>
              <a:rPr lang="en-US" sz="1800" dirty="0"/>
              <a:t>Tunnel to a local version of the </a:t>
            </a:r>
            <a:r>
              <a:rPr lang="en-US" sz="1800" dirty="0" err="1"/>
              <a:t>kubernetes</a:t>
            </a:r>
            <a:r>
              <a:rPr lang="en-US" sz="1800" dirty="0"/>
              <a:t> dashboard</a:t>
            </a:r>
          </a:p>
          <a:p>
            <a:pPr marL="342900" indent="-342900">
              <a:buAutoNum type="arabicPeriod"/>
            </a:pPr>
            <a:r>
              <a:rPr lang="en-US" sz="1800" dirty="0"/>
              <a:t>Expose and edit two services within the </a:t>
            </a:r>
            <a:r>
              <a:rPr lang="en-US" sz="1800" dirty="0" err="1"/>
              <a:t>kubernetes</a:t>
            </a:r>
            <a:r>
              <a:rPr lang="en-US" sz="1800" dirty="0"/>
              <a:t> dashboard</a:t>
            </a:r>
          </a:p>
          <a:p>
            <a:pPr marL="0" indent="0">
              <a:buNone/>
            </a:pPr>
            <a:endParaRPr lang="en-US" dirty="0"/>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81554074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Secrets</a:t>
            </a:r>
          </a:p>
        </p:txBody>
      </p:sp>
      <p:sp>
        <p:nvSpPr>
          <p:cNvPr id="3" name="Content Placeholder 2"/>
          <p:cNvSpPr>
            <a:spLocks noGrp="1"/>
          </p:cNvSpPr>
          <p:nvPr>
            <p:ph idx="1"/>
          </p:nvPr>
        </p:nvSpPr>
        <p:spPr>
          <a:xfrm>
            <a:off x="475013" y="1687400"/>
            <a:ext cx="5392387" cy="3722800"/>
          </a:xfrm>
        </p:spPr>
        <p:txBody>
          <a:bodyPr>
            <a:normAutofit/>
          </a:bodyPr>
          <a:lstStyle/>
          <a:p>
            <a:pPr>
              <a:spcBef>
                <a:spcPts val="600"/>
              </a:spcBef>
            </a:pPr>
            <a:r>
              <a:rPr lang="en-US" sz="2000" b="0" dirty="0"/>
              <a:t>According to </a:t>
            </a:r>
            <a:r>
              <a:rPr lang="en-US" sz="2000" b="0" dirty="0">
                <a:hlinkClick r:id="rId3"/>
              </a:rPr>
              <a:t>12-factor</a:t>
            </a:r>
            <a:r>
              <a:rPr lang="en-US" sz="2000" b="0" dirty="0"/>
              <a:t> configuration comes from the environment</a:t>
            </a:r>
          </a:p>
          <a:p>
            <a:pPr lvl="1">
              <a:spcBef>
                <a:spcPts val="600"/>
              </a:spcBef>
            </a:pPr>
            <a:r>
              <a:rPr lang="en-US" sz="1600" b="0" dirty="0" err="1"/>
              <a:t>Config</a:t>
            </a:r>
            <a:r>
              <a:rPr lang="en-US" sz="1600" b="0" dirty="0"/>
              <a:t> is everything that is likely to vary between deployments</a:t>
            </a:r>
          </a:p>
          <a:p>
            <a:pPr>
              <a:spcBef>
                <a:spcPts val="600"/>
              </a:spcBef>
            </a:pPr>
            <a:r>
              <a:rPr lang="en-US" sz="2000" b="0" dirty="0"/>
              <a:t>Can be used by pods and the underlying </a:t>
            </a:r>
            <a:r>
              <a:rPr lang="en-US" sz="2000" b="0" dirty="0" err="1"/>
              <a:t>Kubelet</a:t>
            </a:r>
            <a:r>
              <a:rPr lang="en-US" sz="2000" b="0" dirty="0"/>
              <a:t> when pulling images</a:t>
            </a:r>
          </a:p>
          <a:p>
            <a:pPr>
              <a:spcBef>
                <a:spcPts val="600"/>
              </a:spcBef>
            </a:pPr>
            <a:r>
              <a:rPr lang="en-US" sz="2000" b="0" dirty="0"/>
              <a:t>Secrets belong to a specific Kubernetes Namespace</a:t>
            </a:r>
          </a:p>
          <a:p>
            <a:pPr>
              <a:spcBef>
                <a:spcPts val="600"/>
              </a:spcBef>
            </a:pPr>
            <a:r>
              <a:rPr lang="en-US" sz="2000" b="0" dirty="0"/>
              <a:t>Secret size cannot exceed 1MB</a:t>
            </a:r>
          </a:p>
        </p:txBody>
      </p:sp>
      <p:sp>
        <p:nvSpPr>
          <p:cNvPr id="4" name="Slide Number Placeholder 3"/>
          <p:cNvSpPr>
            <a:spLocks noGrp="1"/>
          </p:cNvSpPr>
          <p:nvPr>
            <p:ph type="sldNum" sz="quarter" idx="12"/>
          </p:nvPr>
        </p:nvSpPr>
        <p:spPr/>
        <p:txBody>
          <a:bodyPr/>
          <a:lstStyle/>
          <a:p>
            <a:fld id="{F18F5FCC-583C-47C6-9953-2F6AD74D46AE}" type="slidenum">
              <a:rPr lang="en-US" smtClean="0"/>
              <a:pPr/>
              <a:t>216</a:t>
            </a:fld>
            <a:endParaRPr lang="en-US" dirty="0"/>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An object that contains a small amount of sensitive data such as a password, token or key.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697910"/>
            <a:ext cx="2603329" cy="3701780"/>
          </a:xfrm>
          <a:prstGeom prst="rect">
            <a:avLst/>
          </a:prstGeom>
        </p:spPr>
      </p:pic>
    </p:spTree>
    <p:extLst>
      <p:ext uri="{BB962C8B-B14F-4D97-AF65-F5344CB8AC3E}">
        <p14:creationId xmlns:p14="http://schemas.microsoft.com/office/powerpoint/2010/main" val="409998897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Can be mounted as data volumes or exposed as environment variables</a:t>
            </a:r>
            <a:endParaRPr lang="en-US" sz="1800" dirty="0">
              <a:solidFill>
                <a:schemeClr val="dk1"/>
              </a:solidFill>
              <a:latin typeface="Arial"/>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Secrets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1593" y="1219200"/>
            <a:ext cx="8780813" cy="3166542"/>
          </a:xfrm>
          <a:prstGeom prst="rect">
            <a:avLst/>
          </a:prstGeom>
        </p:spPr>
      </p:pic>
    </p:spTree>
    <p:extLst>
      <p:ext uri="{BB962C8B-B14F-4D97-AF65-F5344CB8AC3E}">
        <p14:creationId xmlns:p14="http://schemas.microsoft.com/office/powerpoint/2010/main" val="122271484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err="1">
                <a:solidFill>
                  <a:srgbClr val="E36C09"/>
                </a:solidFill>
              </a:rPr>
              <a:t>Wordpress</a:t>
            </a:r>
            <a:r>
              <a:rPr lang="en-US" dirty="0">
                <a:solidFill>
                  <a:srgbClr val="E36C09"/>
                </a:solidFill>
              </a:rPr>
              <a:t> on Kubernetes</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r>
              <a:rPr lang="en-US" dirty="0"/>
              <a:t>Create persistent volume</a:t>
            </a:r>
          </a:p>
          <a:p>
            <a:pPr marL="514350" indent="-514350">
              <a:buFont typeface="+mj-lt"/>
              <a:buAutoNum type="arabicPeriod"/>
            </a:pPr>
            <a:r>
              <a:rPr lang="en-US" dirty="0"/>
              <a:t>Create secret for MySQL password</a:t>
            </a:r>
          </a:p>
          <a:p>
            <a:pPr marL="514350" indent="-514350">
              <a:buFont typeface="+mj-lt"/>
              <a:buAutoNum type="arabicPeriod"/>
            </a:pPr>
            <a:r>
              <a:rPr lang="en-US" dirty="0"/>
              <a:t>Launch </a:t>
            </a:r>
            <a:r>
              <a:rPr lang="en-US" dirty="0" err="1"/>
              <a:t>Wordpress</a:t>
            </a:r>
            <a:endParaRPr lang="en-US" dirty="0"/>
          </a:p>
          <a:p>
            <a:pPr marL="514350" indent="-514350">
              <a:buFont typeface="+mj-lt"/>
              <a:buAutoNum type="arabicPeriod"/>
            </a:pPr>
            <a:endParaRPr lang="en-US" dirty="0"/>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91372533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Logging</a:t>
            </a:r>
          </a:p>
        </p:txBody>
      </p:sp>
      <p:sp>
        <p:nvSpPr>
          <p:cNvPr id="3" name="Content Placeholder 2"/>
          <p:cNvSpPr>
            <a:spLocks noGrp="1"/>
          </p:cNvSpPr>
          <p:nvPr>
            <p:ph idx="1"/>
          </p:nvPr>
        </p:nvSpPr>
        <p:spPr>
          <a:xfrm>
            <a:off x="457200" y="1705096"/>
            <a:ext cx="5206071" cy="4390904"/>
          </a:xfrm>
        </p:spPr>
        <p:txBody>
          <a:bodyPr>
            <a:normAutofit/>
          </a:bodyPr>
          <a:lstStyle/>
          <a:p>
            <a:pPr>
              <a:spcBef>
                <a:spcPts val="600"/>
              </a:spcBef>
            </a:pPr>
            <a:r>
              <a:rPr lang="en-US" sz="2000" b="0" dirty="0"/>
              <a:t>Logs can be accessed from a currently run container or any number or previously run containers, accessed by container name</a:t>
            </a:r>
          </a:p>
          <a:p>
            <a:pPr>
              <a:spcBef>
                <a:spcPts val="600"/>
              </a:spcBef>
            </a:pPr>
            <a:r>
              <a:rPr lang="en-US" sz="2000" b="0" dirty="0"/>
              <a:t>Containerized apps write logs to </a:t>
            </a:r>
            <a:r>
              <a:rPr lang="en-US" sz="2000" b="0" dirty="0" err="1"/>
              <a:t>stdout</a:t>
            </a:r>
            <a:r>
              <a:rPr lang="en-US" sz="2000" b="0" dirty="0"/>
              <a:t> and </a:t>
            </a:r>
            <a:r>
              <a:rPr lang="en-US" sz="2000" b="0" dirty="0" err="1"/>
              <a:t>stderr</a:t>
            </a:r>
            <a:r>
              <a:rPr lang="en-US" sz="2000" b="0" dirty="0"/>
              <a:t> </a:t>
            </a:r>
          </a:p>
          <a:p>
            <a:pPr>
              <a:spcBef>
                <a:spcPts val="600"/>
              </a:spcBef>
            </a:pPr>
            <a:r>
              <a:rPr lang="en-US" sz="2000" b="0" dirty="0"/>
              <a:t>Cluster level logging can be performed using several different techniques including node level agents, container sidecars, or even having containers push directly to an application</a:t>
            </a:r>
          </a:p>
          <a:p>
            <a:pPr>
              <a:spcBef>
                <a:spcPts val="600"/>
              </a:spcBef>
            </a:pPr>
            <a:r>
              <a:rPr lang="en-US" sz="2000" b="0" dirty="0"/>
              <a:t>Node level logging is the most common approach, typically using </a:t>
            </a:r>
            <a:r>
              <a:rPr lang="en-US" sz="2000" b="0" dirty="0" err="1"/>
              <a:t>Elasticsearch</a:t>
            </a:r>
            <a:r>
              <a:rPr lang="en-US" sz="2000" b="0" dirty="0"/>
              <a:t>. </a:t>
            </a:r>
          </a:p>
        </p:txBody>
      </p:sp>
      <p:sp>
        <p:nvSpPr>
          <p:cNvPr id="4" name="Slide Number Placeholder 3"/>
          <p:cNvSpPr>
            <a:spLocks noGrp="1"/>
          </p:cNvSpPr>
          <p:nvPr>
            <p:ph type="sldNum" sz="quarter" idx="12"/>
          </p:nvPr>
        </p:nvSpPr>
        <p:spPr/>
        <p:txBody>
          <a:bodyPr/>
          <a:lstStyle/>
          <a:p>
            <a:fld id="{F18F5FCC-583C-47C6-9953-2F6AD74D46AE}" type="slidenum">
              <a:rPr lang="en-US" smtClean="0"/>
              <a:pPr/>
              <a:t>219</a:t>
            </a:fld>
            <a:endParaRPr lang="en-US"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Aggregate, access and print logs from containers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81346" y="830263"/>
            <a:ext cx="2852079" cy="22098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81346" y="3394198"/>
            <a:ext cx="2636332" cy="2108200"/>
          </a:xfrm>
          <a:prstGeom prst="rect">
            <a:avLst/>
          </a:prstGeom>
        </p:spPr>
      </p:pic>
    </p:spTree>
    <p:extLst>
      <p:ext uri="{BB962C8B-B14F-4D97-AF65-F5344CB8AC3E}">
        <p14:creationId xmlns:p14="http://schemas.microsoft.com/office/powerpoint/2010/main" val="4125259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lstStyle/>
          <a:p>
            <a:r>
              <a:rPr lang="en-US" b="0" dirty="0"/>
              <a:t>We must scale the monolith, but it is highly coupled</a:t>
            </a:r>
          </a:p>
          <a:p>
            <a:r>
              <a:rPr lang="en-US" b="0" dirty="0"/>
              <a:t>The best option is often to place it in a larger server (more CPU, memory)</a:t>
            </a:r>
          </a:p>
          <a:p>
            <a:r>
              <a:rPr lang="en-US" b="0" dirty="0"/>
              <a:t>Typically very expensive to scale vertically</a:t>
            </a:r>
          </a:p>
          <a:p>
            <a:r>
              <a:rPr lang="en-US" b="0" dirty="0"/>
              <a:t>Application becomes more vulnerable to outage and downtime</a:t>
            </a:r>
          </a:p>
        </p:txBody>
      </p:sp>
      <p:sp>
        <p:nvSpPr>
          <p:cNvPr id="4" name="Title 3"/>
          <p:cNvSpPr>
            <a:spLocks noGrp="1"/>
          </p:cNvSpPr>
          <p:nvPr>
            <p:ph type="title"/>
          </p:nvPr>
        </p:nvSpPr>
        <p:spPr>
          <a:xfrm>
            <a:off x="609600" y="-76200"/>
            <a:ext cx="7886700" cy="1325563"/>
          </a:xfrm>
        </p:spPr>
        <p:txBody>
          <a:bodyPr/>
          <a:lstStyle/>
          <a:p>
            <a:r>
              <a:rPr lang="en-US" dirty="0"/>
              <a:t>Complication: Scaling the complex app is hard</a:t>
            </a:r>
          </a:p>
        </p:txBody>
      </p:sp>
    </p:spTree>
    <p:extLst>
      <p:ext uri="{BB962C8B-B14F-4D97-AF65-F5344CB8AC3E}">
        <p14:creationId xmlns:p14="http://schemas.microsoft.com/office/powerpoint/2010/main" val="17195850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lvl="0">
              <a:spcBef>
                <a:spcPts val="0"/>
              </a:spcBef>
              <a:spcAft>
                <a:spcPts val="0"/>
              </a:spcAft>
              <a:buSzPct val="25000"/>
            </a:pPr>
            <a:r>
              <a:rPr lang="en-US" b="1" dirty="0">
                <a:solidFill>
                  <a:schemeClr val="dk1"/>
                </a:solidFill>
                <a:latin typeface="Arial"/>
                <a:ea typeface="Arial"/>
                <a:cs typeface="Arial"/>
                <a:sym typeface="Arial"/>
              </a:rPr>
              <a:t>https://</a:t>
            </a:r>
            <a:r>
              <a:rPr lang="en-US" b="1" dirty="0" err="1">
                <a:solidFill>
                  <a:schemeClr val="dk1"/>
                </a:solidFill>
                <a:latin typeface="Arial"/>
                <a:ea typeface="Arial"/>
                <a:cs typeface="Arial"/>
                <a:sym typeface="Arial"/>
              </a:rPr>
              <a:t>github.com</a:t>
            </a:r>
            <a:r>
              <a:rPr lang="en-US" b="1" dirty="0">
                <a:solidFill>
                  <a:schemeClr val="dk1"/>
                </a:solidFill>
                <a:latin typeface="Arial"/>
                <a:ea typeface="Arial"/>
                <a:cs typeface="Arial"/>
                <a:sym typeface="Arial"/>
              </a:rPr>
              <a:t>/</a:t>
            </a:r>
            <a:r>
              <a:rPr lang="en-US" b="1" dirty="0" err="1">
                <a:solidFill>
                  <a:schemeClr val="dk1"/>
                </a:solidFill>
                <a:latin typeface="Arial"/>
                <a:ea typeface="Arial"/>
                <a:cs typeface="Arial"/>
                <a:sym typeface="Arial"/>
              </a:rPr>
              <a:t>smhillin</a:t>
            </a:r>
            <a:r>
              <a:rPr lang="en-US" b="1" dirty="0">
                <a:solidFill>
                  <a:schemeClr val="dk1"/>
                </a:solidFill>
                <a:latin typeface="Arial"/>
                <a:ea typeface="Arial"/>
                <a:cs typeface="Arial"/>
                <a:sym typeface="Arial"/>
              </a:rPr>
              <a:t>/</a:t>
            </a:r>
            <a:r>
              <a:rPr lang="en-US" b="1" dirty="0" err="1">
                <a:solidFill>
                  <a:schemeClr val="dk1"/>
                </a:solidFill>
                <a:latin typeface="Arial"/>
                <a:ea typeface="Arial"/>
                <a:cs typeface="Arial"/>
                <a:sym typeface="Arial"/>
              </a:rPr>
              <a:t>microservices_bootcamp</a:t>
            </a:r>
            <a:r>
              <a:rPr lang="en-US" b="1" dirty="0">
                <a:solidFill>
                  <a:schemeClr val="dk1"/>
                </a:solidFill>
                <a:latin typeface="Arial"/>
                <a:ea typeface="Arial"/>
                <a:cs typeface="Arial"/>
                <a:sym typeface="Arial"/>
              </a:rPr>
              <a:t>/blob/master/labs/create-logging-</a:t>
            </a:r>
            <a:r>
              <a:rPr lang="en-US" b="1" dirty="0" err="1">
                <a:solidFill>
                  <a:schemeClr val="dk1"/>
                </a:solidFill>
                <a:latin typeface="Arial"/>
                <a:ea typeface="Arial"/>
                <a:cs typeface="Arial"/>
                <a:sym typeface="Arial"/>
              </a:rPr>
              <a:t>pod.md</a:t>
            </a:r>
            <a:endParaRPr lang="en-US" sz="1800" dirty="0">
              <a:solidFill>
                <a:schemeClr val="dk1"/>
              </a:solidFill>
              <a:latin typeface="Arial"/>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9661939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solidFill>
                  <a:srgbClr val="E36C09"/>
                </a:solidFill>
              </a:rPr>
              <a:t>Create Logging Pod</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r>
              <a:rPr lang="en-US" dirty="0"/>
              <a:t>https://</a:t>
            </a:r>
            <a:r>
              <a:rPr lang="en-US" dirty="0" err="1"/>
              <a:t>github.com</a:t>
            </a:r>
            <a:r>
              <a:rPr lang="en-US" dirty="0"/>
              <a:t>/</a:t>
            </a:r>
            <a:r>
              <a:rPr lang="en-US" dirty="0" err="1"/>
              <a:t>smhillin</a:t>
            </a:r>
            <a:r>
              <a:rPr lang="en-US" dirty="0"/>
              <a:t>/</a:t>
            </a:r>
            <a:r>
              <a:rPr lang="en-US" dirty="0" err="1"/>
              <a:t>microservices_bootcamp</a:t>
            </a:r>
            <a:r>
              <a:rPr lang="en-US" dirty="0"/>
              <a:t>/blob/master/labs/create-logging-</a:t>
            </a:r>
            <a:r>
              <a:rPr lang="en-US" dirty="0" err="1"/>
              <a:t>pod.md</a:t>
            </a:r>
            <a:endParaRPr lang="en-US" dirty="0"/>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p:txBody>
      </p:sp>
      <p:sp>
        <p:nvSpPr>
          <p:cNvPr id="10" name="Content Placeholder 2"/>
          <p:cNvSpPr txBox="1">
            <a:spLocks/>
          </p:cNvSpPr>
          <p:nvPr/>
        </p:nvSpPr>
        <p:spPr>
          <a:xfrm>
            <a:off x="628650" y="1597726"/>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0" indent="0">
              <a:spcAft>
                <a:spcPts val="0"/>
              </a:spcAft>
              <a:buFont typeface="Wingdings" panose="05000000000000000000" pitchFamily="2" charset="2"/>
              <a:buNone/>
            </a:pPr>
            <a:endParaRPr lang="en-US" dirty="0"/>
          </a:p>
        </p:txBody>
      </p:sp>
    </p:spTree>
    <p:extLst>
      <p:ext uri="{BB962C8B-B14F-4D97-AF65-F5344CB8AC3E}">
        <p14:creationId xmlns:p14="http://schemas.microsoft.com/office/powerpoint/2010/main" val="370699003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Case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362200"/>
            <a:ext cx="4889500" cy="1663700"/>
          </a:xfr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8151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a:solidFill>
                  <a:srgbClr val="E36C09"/>
                </a:solidFill>
              </a:rPr>
              <a:t>Elastic Search on K8s</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628650" y="1597726"/>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Clone the examples repo</a:t>
            </a:r>
          </a:p>
          <a:p>
            <a:pPr marL="514350" indent="-514350">
              <a:spcAft>
                <a:spcPts val="0"/>
              </a:spcAft>
              <a:buFont typeface="+mj-lt"/>
              <a:buAutoNum type="arabicPeriod"/>
            </a:pPr>
            <a:r>
              <a:rPr lang="en-US" dirty="0"/>
              <a:t>Deploy </a:t>
            </a:r>
            <a:r>
              <a:rPr lang="en-US" dirty="0" err="1"/>
              <a:t>Elasticsearch</a:t>
            </a:r>
            <a:endParaRPr lang="en-US" dirty="0"/>
          </a:p>
          <a:p>
            <a:pPr marL="514350" indent="-514350">
              <a:spcAft>
                <a:spcPts val="0"/>
              </a:spcAft>
              <a:buFont typeface="+mj-lt"/>
              <a:buAutoNum type="arabicPeriod"/>
            </a:pPr>
            <a:r>
              <a:rPr lang="en-US"/>
              <a:t>Verify functionality</a:t>
            </a:r>
            <a:endParaRPr lang="en-US" dirty="0"/>
          </a:p>
        </p:txBody>
      </p:sp>
    </p:spTree>
    <p:extLst>
      <p:ext uri="{BB962C8B-B14F-4D97-AF65-F5344CB8AC3E}">
        <p14:creationId xmlns:p14="http://schemas.microsoft.com/office/powerpoint/2010/main" val="9204485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a:t>
            </a:r>
            <a:r>
              <a:rPr lang="en-US" dirty="0" err="1"/>
              <a:t>Stateful</a:t>
            </a:r>
            <a:r>
              <a:rPr lang="en-US" dirty="0"/>
              <a:t> Sets</a:t>
            </a:r>
          </a:p>
        </p:txBody>
      </p:sp>
      <p:sp>
        <p:nvSpPr>
          <p:cNvPr id="3" name="Content Placeholder 2"/>
          <p:cNvSpPr>
            <a:spLocks noGrp="1"/>
          </p:cNvSpPr>
          <p:nvPr>
            <p:ph idx="1"/>
          </p:nvPr>
        </p:nvSpPr>
        <p:spPr>
          <a:xfrm>
            <a:off x="457200" y="1705096"/>
            <a:ext cx="4800600" cy="4162304"/>
          </a:xfrm>
        </p:spPr>
        <p:txBody>
          <a:bodyPr>
            <a:normAutofit/>
          </a:bodyPr>
          <a:lstStyle/>
          <a:p>
            <a:pPr>
              <a:spcBef>
                <a:spcPts val="600"/>
              </a:spcBef>
            </a:pPr>
            <a:r>
              <a:rPr lang="en-US" sz="2000" b="0" dirty="0"/>
              <a:t>Pods in a </a:t>
            </a:r>
            <a:r>
              <a:rPr lang="en-US" sz="2000" b="0" dirty="0" err="1"/>
              <a:t>stateful</a:t>
            </a:r>
            <a:r>
              <a:rPr lang="en-US" sz="2000" b="0" dirty="0"/>
              <a:t> set are not interchangeable</a:t>
            </a:r>
          </a:p>
          <a:p>
            <a:pPr>
              <a:spcBef>
                <a:spcPts val="600"/>
              </a:spcBef>
            </a:pPr>
            <a:r>
              <a:rPr lang="en-US" sz="2000" b="0" dirty="0"/>
              <a:t>Each Pod has a persistent identifier</a:t>
            </a:r>
          </a:p>
          <a:p>
            <a:pPr>
              <a:spcBef>
                <a:spcPts val="600"/>
              </a:spcBef>
            </a:pPr>
            <a:r>
              <a:rPr lang="en-US" sz="2000" b="0" dirty="0"/>
              <a:t>Define desired state object, controller performs updates to desired state</a:t>
            </a:r>
          </a:p>
          <a:p>
            <a:pPr>
              <a:spcBef>
                <a:spcPts val="600"/>
              </a:spcBef>
            </a:pPr>
            <a:r>
              <a:rPr lang="en-US" sz="2000" b="0" dirty="0"/>
              <a:t>Useful for applications that require persistent storage, unique network identifiers, ordered deployment, deletes or updates.  </a:t>
            </a:r>
          </a:p>
        </p:txBody>
      </p:sp>
      <p:sp>
        <p:nvSpPr>
          <p:cNvPr id="4" name="Slide Number Placeholder 3"/>
          <p:cNvSpPr>
            <a:spLocks noGrp="1"/>
          </p:cNvSpPr>
          <p:nvPr>
            <p:ph type="sldNum" sz="quarter" idx="12"/>
          </p:nvPr>
        </p:nvSpPr>
        <p:spPr/>
        <p:txBody>
          <a:bodyPr/>
          <a:lstStyle/>
          <a:p>
            <a:fld id="{F18F5FCC-583C-47C6-9953-2F6AD74D46AE}" type="slidenum">
              <a:rPr lang="en-US" smtClean="0"/>
              <a:pPr/>
              <a:t>224</a:t>
            </a:fld>
            <a:endParaRPr lang="en-US"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Functionality of deployments with guarantees about ordering and unique identities per Pod.</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0200" y="2286000"/>
            <a:ext cx="3463316" cy="3048000"/>
          </a:xfrm>
          <a:prstGeom prst="rect">
            <a:avLst/>
          </a:prstGeom>
        </p:spPr>
      </p:pic>
    </p:spTree>
    <p:extLst>
      <p:ext uri="{BB962C8B-B14F-4D97-AF65-F5344CB8AC3E}">
        <p14:creationId xmlns:p14="http://schemas.microsoft.com/office/powerpoint/2010/main" val="157943678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solidFill>
                  <a:srgbClr val="E36C09"/>
                </a:solidFill>
              </a:rPr>
              <a:t>Kubernetes </a:t>
            </a:r>
            <a:r>
              <a:rPr lang="en-US" dirty="0" err="1">
                <a:solidFill>
                  <a:srgbClr val="E36C09"/>
                </a:solidFill>
              </a:rPr>
              <a:t>Stateful</a:t>
            </a:r>
            <a:r>
              <a:rPr lang="en-US" dirty="0">
                <a:solidFill>
                  <a:srgbClr val="E36C09"/>
                </a:solidFill>
              </a:rPr>
              <a:t> Application</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18288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Stand up and watch </a:t>
            </a:r>
            <a:r>
              <a:rPr lang="en-US" dirty="0" err="1"/>
              <a:t>stateful</a:t>
            </a:r>
            <a:r>
              <a:rPr lang="en-US" dirty="0"/>
              <a:t> </a:t>
            </a:r>
            <a:r>
              <a:rPr lang="en-US" dirty="0" err="1"/>
              <a:t>mysql</a:t>
            </a:r>
            <a:r>
              <a:rPr lang="en-US" dirty="0"/>
              <a:t> instances</a:t>
            </a:r>
          </a:p>
          <a:p>
            <a:pPr marL="514350" indent="-514350">
              <a:spcAft>
                <a:spcPts val="0"/>
              </a:spcAft>
              <a:buFont typeface="+mj-lt"/>
              <a:buAutoNum type="arabicPeriod"/>
            </a:pPr>
            <a:r>
              <a:rPr lang="en-US" dirty="0"/>
              <a:t>Query and verify connectivity</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30819476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Multi-tenancy</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6817471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Namespace</a:t>
            </a:r>
          </a:p>
        </p:txBody>
      </p:sp>
      <p:sp>
        <p:nvSpPr>
          <p:cNvPr id="3" name="Content Placeholder 2"/>
          <p:cNvSpPr>
            <a:spLocks noGrp="1"/>
          </p:cNvSpPr>
          <p:nvPr>
            <p:ph idx="1"/>
          </p:nvPr>
        </p:nvSpPr>
        <p:spPr>
          <a:xfrm>
            <a:off x="457200" y="1516120"/>
            <a:ext cx="8229600" cy="2028704"/>
          </a:xfrm>
        </p:spPr>
        <p:txBody>
          <a:bodyPr>
            <a:normAutofit/>
          </a:bodyPr>
          <a:lstStyle/>
          <a:p>
            <a:pPr>
              <a:spcBef>
                <a:spcPts val="600"/>
              </a:spcBef>
            </a:pPr>
            <a:r>
              <a:rPr lang="en-US" sz="2000" b="0" dirty="0"/>
              <a:t>Resources are segmented within namespaces</a:t>
            </a:r>
          </a:p>
          <a:p>
            <a:pPr lvl="1">
              <a:spcBef>
                <a:spcPts val="600"/>
              </a:spcBef>
            </a:pPr>
            <a:r>
              <a:rPr lang="en-US" sz="1600" b="0" dirty="0"/>
              <a:t>Sandbox per developer for example</a:t>
            </a:r>
          </a:p>
          <a:p>
            <a:pPr>
              <a:spcBef>
                <a:spcPts val="600"/>
              </a:spcBef>
            </a:pPr>
            <a:r>
              <a:rPr lang="en-US" sz="2000" b="0" dirty="0"/>
              <a:t>Pods will route </a:t>
            </a:r>
            <a:r>
              <a:rPr lang="en-US" sz="2000" b="0" dirty="0" err="1"/>
              <a:t>dns</a:t>
            </a:r>
            <a:r>
              <a:rPr lang="en-US" sz="2000" b="0" dirty="0"/>
              <a:t> to default (own) namespace</a:t>
            </a:r>
          </a:p>
          <a:p>
            <a:pPr lvl="1">
              <a:spcBef>
                <a:spcPts val="600"/>
              </a:spcBef>
            </a:pPr>
            <a:r>
              <a:rPr lang="en-US" sz="1600" b="0" dirty="0" err="1"/>
              <a:t>api.default.svc.cluster.local</a:t>
            </a:r>
            <a:endParaRPr lang="en-US" sz="1600" b="0" dirty="0"/>
          </a:p>
          <a:p>
            <a:pPr lvl="1">
              <a:spcBef>
                <a:spcPts val="600"/>
              </a:spcBef>
            </a:pPr>
            <a:r>
              <a:rPr lang="en-US" sz="1600" b="0" dirty="0" err="1"/>
              <a:t>Api.foo</a:t>
            </a:r>
            <a:r>
              <a:rPr lang="mr-IN" sz="1600" b="0" dirty="0"/>
              <a:t>…</a:t>
            </a:r>
            <a:endParaRPr lang="en-US" sz="1600" b="0" dirty="0"/>
          </a:p>
          <a:p>
            <a:pPr>
              <a:spcBef>
                <a:spcPts val="600"/>
              </a:spcBef>
            </a:pPr>
            <a:r>
              <a:rPr lang="en-US" sz="2000" b="0" dirty="0"/>
              <a:t>The same app could run independently in different namespaces</a:t>
            </a:r>
          </a:p>
        </p:txBody>
      </p:sp>
      <p:sp>
        <p:nvSpPr>
          <p:cNvPr id="4" name="Slide Number Placeholder 3"/>
          <p:cNvSpPr>
            <a:spLocks noGrp="1"/>
          </p:cNvSpPr>
          <p:nvPr>
            <p:ph type="sldNum" sz="quarter" idx="12"/>
          </p:nvPr>
        </p:nvSpPr>
        <p:spPr/>
        <p:txBody>
          <a:bodyPr/>
          <a:lstStyle/>
          <a:p>
            <a:fld id="{F18F5FCC-583C-47C6-9953-2F6AD74D46AE}" type="slidenum">
              <a:rPr lang="en-US" smtClean="0"/>
              <a:pPr/>
              <a:t>227</a:t>
            </a:fld>
            <a:endParaRPr lang="en-US" dirty="0"/>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Partitions the names of API objects</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88698" y="3628612"/>
            <a:ext cx="5694955" cy="2267121"/>
          </a:xfrm>
          <a:prstGeom prst="rect">
            <a:avLst/>
          </a:prstGeom>
        </p:spPr>
      </p:pic>
    </p:spTree>
    <p:extLst>
      <p:ext uri="{BB962C8B-B14F-4D97-AF65-F5344CB8AC3E}">
        <p14:creationId xmlns:p14="http://schemas.microsoft.com/office/powerpoint/2010/main" val="389942604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Namespaces create an excellent mechanism to subdivide resources and provide isolation. This enables using a cluster for multiple projects or multiple teams </a:t>
            </a:r>
            <a:endParaRPr lang="en-US" sz="1800" dirty="0">
              <a:solidFill>
                <a:schemeClr val="dk1"/>
              </a:solidFill>
              <a:latin typeface="Arial"/>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Namespace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676400"/>
            <a:ext cx="9144000" cy="2226416"/>
          </a:xfrm>
          <a:prstGeom prst="rect">
            <a:avLst/>
          </a:prstGeom>
        </p:spPr>
      </p:pic>
    </p:spTree>
    <p:extLst>
      <p:ext uri="{BB962C8B-B14F-4D97-AF65-F5344CB8AC3E}">
        <p14:creationId xmlns:p14="http://schemas.microsoft.com/office/powerpoint/2010/main" val="146519971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a:t>
            </a:r>
            <a:r>
              <a:rPr lang="en-US" dirty="0" err="1"/>
              <a:t>Configmap</a:t>
            </a:r>
            <a:endParaRPr lang="en-US" dirty="0"/>
          </a:p>
        </p:txBody>
      </p:sp>
      <p:sp>
        <p:nvSpPr>
          <p:cNvPr id="3" name="Content Placeholder 2"/>
          <p:cNvSpPr>
            <a:spLocks noGrp="1"/>
          </p:cNvSpPr>
          <p:nvPr>
            <p:ph idx="1"/>
          </p:nvPr>
        </p:nvSpPr>
        <p:spPr>
          <a:xfrm>
            <a:off x="492826" y="2503863"/>
            <a:ext cx="5697187" cy="2680705"/>
          </a:xfrm>
        </p:spPr>
        <p:txBody>
          <a:bodyPr>
            <a:normAutofit/>
          </a:bodyPr>
          <a:lstStyle/>
          <a:p>
            <a:pPr marL="0" indent="0">
              <a:spcBef>
                <a:spcPts val="600"/>
              </a:spcBef>
              <a:buNone/>
            </a:pPr>
            <a:r>
              <a:rPr lang="en-US" sz="2000" b="0" dirty="0" err="1"/>
              <a:t>Config</a:t>
            </a:r>
            <a:r>
              <a:rPr lang="en-US" sz="2000" b="0" dirty="0"/>
              <a:t> maps are commonly composed of:</a:t>
            </a:r>
          </a:p>
          <a:p>
            <a:pPr>
              <a:spcBef>
                <a:spcPts val="600"/>
              </a:spcBef>
            </a:pPr>
            <a:r>
              <a:rPr lang="en-US" sz="2000" b="0" dirty="0"/>
              <a:t>Command line arguments</a:t>
            </a:r>
          </a:p>
          <a:p>
            <a:pPr>
              <a:spcBef>
                <a:spcPts val="600"/>
              </a:spcBef>
            </a:pPr>
            <a:r>
              <a:rPr lang="en-US" sz="2000" b="0" dirty="0"/>
              <a:t>Environment variables</a:t>
            </a:r>
          </a:p>
          <a:p>
            <a:pPr>
              <a:spcBef>
                <a:spcPts val="600"/>
              </a:spcBef>
            </a:pPr>
            <a:r>
              <a:rPr lang="en-US" sz="2000" b="0" dirty="0"/>
              <a:t>Files in a volume</a:t>
            </a:r>
          </a:p>
          <a:p>
            <a:pPr marL="0" indent="0">
              <a:spcBef>
                <a:spcPts val="600"/>
              </a:spcBef>
              <a:buNone/>
            </a:pPr>
            <a:r>
              <a:rPr lang="en-US" sz="2000" b="0" dirty="0" err="1"/>
              <a:t>Config</a:t>
            </a:r>
            <a:r>
              <a:rPr lang="en-US" sz="2000" b="0" dirty="0"/>
              <a:t> maps function similar to secrets, but values are stored as strings and are more readily readable.</a:t>
            </a:r>
          </a:p>
        </p:txBody>
      </p:sp>
      <p:sp>
        <p:nvSpPr>
          <p:cNvPr id="4" name="Slide Number Placeholder 3"/>
          <p:cNvSpPr>
            <a:spLocks noGrp="1"/>
          </p:cNvSpPr>
          <p:nvPr>
            <p:ph type="sldNum" sz="quarter" idx="12"/>
          </p:nvPr>
        </p:nvSpPr>
        <p:spPr/>
        <p:txBody>
          <a:bodyPr/>
          <a:lstStyle/>
          <a:p>
            <a:fld id="{F18F5FCC-583C-47C6-9953-2F6AD74D46AE}" type="slidenum">
              <a:rPr lang="en-US" smtClean="0"/>
              <a:pPr/>
              <a:t>229</a:t>
            </a:fld>
            <a:endParaRPr lang="en-US" dirty="0"/>
          </a:p>
        </p:txBody>
      </p:sp>
      <p:sp>
        <p:nvSpPr>
          <p:cNvPr id="7" name="Content Placeholder 2"/>
          <p:cNvSpPr txBox="1">
            <a:spLocks/>
          </p:cNvSpPr>
          <p:nvPr/>
        </p:nvSpPr>
        <p:spPr>
          <a:xfrm>
            <a:off x="475014" y="1113425"/>
            <a:ext cx="6535386" cy="1172575"/>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 set of key-value pairs that serve as configuration data for pods. They solve the problem of how to pass </a:t>
            </a:r>
            <a:r>
              <a:rPr lang="en-US" sz="2000" dirty="0" err="1"/>
              <a:t>config</a:t>
            </a:r>
            <a:r>
              <a:rPr lang="en-US" sz="2000" dirty="0"/>
              <a:t> data such as environment variables to pods.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85938" y="762000"/>
            <a:ext cx="2240249" cy="304800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69814" y="4343401"/>
            <a:ext cx="2842518" cy="1485280"/>
          </a:xfrm>
          <a:prstGeom prst="rect">
            <a:avLst/>
          </a:prstGeom>
        </p:spPr>
      </p:pic>
    </p:spTree>
    <p:extLst>
      <p:ext uri="{BB962C8B-B14F-4D97-AF65-F5344CB8AC3E}">
        <p14:creationId xmlns:p14="http://schemas.microsoft.com/office/powerpoint/2010/main" val="3064017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058150" cy="4772025"/>
          </a:xfrm>
        </p:spPr>
        <p:txBody>
          <a:bodyPr>
            <a:normAutofit/>
          </a:bodyPr>
          <a:lstStyle/>
          <a:p>
            <a:r>
              <a:rPr lang="en-US" sz="2600" b="0" dirty="0"/>
              <a:t>Long term commitment to technology choices </a:t>
            </a:r>
          </a:p>
          <a:p>
            <a:r>
              <a:rPr lang="en-US" sz="2600" b="0" dirty="0"/>
              <a:t>Slow application startup times can drag down developer velocity as well</a:t>
            </a:r>
          </a:p>
          <a:p>
            <a:r>
              <a:rPr lang="en-US" sz="2600" b="0" dirty="0"/>
              <a:t>Cost increases</a:t>
            </a:r>
          </a:p>
          <a:p>
            <a:r>
              <a:rPr lang="en-US" sz="2600" b="0" dirty="0"/>
              <a:t>Perhaps fall behind newer competitors implementing on new technologies</a:t>
            </a:r>
          </a:p>
          <a:p>
            <a:pPr lvl="1"/>
            <a:r>
              <a:rPr lang="en-US" sz="2400" b="0" dirty="0"/>
              <a:t>In 1965, the average tenure of companies on the S&amp;P 500 was 33 years. By 1990, it was 20 years. It's forecast to shrink to 14 years by 2026.</a:t>
            </a:r>
          </a:p>
          <a:p>
            <a:pPr lvl="1"/>
            <a:r>
              <a:rPr lang="en-US" sz="2400" b="0" dirty="0"/>
              <a:t>About 50 percent of the S&amp;P 500 will be replaced over the next 10 years</a:t>
            </a:r>
          </a:p>
          <a:p>
            <a:pPr lvl="1"/>
            <a:endParaRPr lang="en-US" dirty="0"/>
          </a:p>
          <a:p>
            <a:endParaRPr lang="en-US" dirty="0"/>
          </a:p>
        </p:txBody>
      </p:sp>
      <p:sp>
        <p:nvSpPr>
          <p:cNvPr id="4" name="Title 3"/>
          <p:cNvSpPr>
            <a:spLocks noGrp="1"/>
          </p:cNvSpPr>
          <p:nvPr>
            <p:ph type="title"/>
          </p:nvPr>
        </p:nvSpPr>
        <p:spPr>
          <a:xfrm>
            <a:off x="628651" y="-76200"/>
            <a:ext cx="7886700" cy="1325563"/>
          </a:xfrm>
        </p:spPr>
        <p:txBody>
          <a:bodyPr/>
          <a:lstStyle/>
          <a:p>
            <a:r>
              <a:rPr lang="en-US" dirty="0"/>
              <a:t>Complication: Updating the complex app is hard</a:t>
            </a:r>
          </a:p>
        </p:txBody>
      </p:sp>
    </p:spTree>
    <p:extLst>
      <p:ext uri="{BB962C8B-B14F-4D97-AF65-F5344CB8AC3E}">
        <p14:creationId xmlns:p14="http://schemas.microsoft.com/office/powerpoint/2010/main" val="133131572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solidFill>
                  <a:srgbClr val="E36C09"/>
                </a:solidFill>
              </a:rPr>
              <a:t>Kubernetes </a:t>
            </a:r>
            <a:r>
              <a:rPr lang="en-US" dirty="0" err="1">
                <a:solidFill>
                  <a:srgbClr val="E36C09"/>
                </a:solidFill>
              </a:rPr>
              <a:t>Configmap</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1828801"/>
            <a:ext cx="6457951"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Create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environment variables</a:t>
            </a:r>
          </a:p>
          <a:p>
            <a:pPr marL="514350" indent="-514350">
              <a:spcAft>
                <a:spcPts val="0"/>
              </a:spcAft>
              <a:buFont typeface="+mj-lt"/>
              <a:buAutoNum type="arabicPeriod"/>
            </a:pPr>
            <a:r>
              <a:rPr lang="en-US" sz="2800" dirty="0"/>
              <a:t>Set command line using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Volume</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264761757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solidFill>
                  <a:srgbClr val="E36C09"/>
                </a:solidFill>
              </a:rPr>
              <a:t>Kubernetes &amp; Prometheus (Metrics)</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1828801"/>
            <a:ext cx="3657353"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Stand up Prometheus</a:t>
            </a:r>
          </a:p>
          <a:p>
            <a:pPr marL="514350" indent="-514350">
              <a:spcAft>
                <a:spcPts val="0"/>
              </a:spcAft>
              <a:buFont typeface="+mj-lt"/>
              <a:buAutoNum type="arabicPeriod"/>
            </a:pPr>
            <a:r>
              <a:rPr lang="en-US" sz="2800" dirty="0"/>
              <a:t>Gather and monitor metrics</a:t>
            </a:r>
          </a:p>
          <a:p>
            <a:pPr marL="514350" indent="-514350">
              <a:spcAft>
                <a:spcPts val="0"/>
              </a:spcAft>
              <a:buFont typeface="+mj-lt"/>
              <a:buAutoNum type="arabicPeriod"/>
            </a:pPr>
            <a:endParaRPr lang="en-US" dirty="0"/>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43201" y="1841665"/>
            <a:ext cx="4292930" cy="2416342"/>
          </a:xfrm>
          <a:prstGeom prst="rect">
            <a:avLst/>
          </a:prstGeom>
        </p:spPr>
      </p:pic>
    </p:spTree>
    <p:extLst>
      <p:ext uri="{BB962C8B-B14F-4D97-AF65-F5344CB8AC3E}">
        <p14:creationId xmlns:p14="http://schemas.microsoft.com/office/powerpoint/2010/main" val="277948939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Situation</a:t>
            </a:r>
          </a:p>
        </p:txBody>
      </p:sp>
      <p:sp>
        <p:nvSpPr>
          <p:cNvPr id="3" name="Content Placeholder 2"/>
          <p:cNvSpPr>
            <a:spLocks noGrp="1"/>
          </p:cNvSpPr>
          <p:nvPr>
            <p:ph idx="1"/>
          </p:nvPr>
        </p:nvSpPr>
        <p:spPr/>
        <p:txBody>
          <a:bodyPr>
            <a:normAutofit/>
          </a:bodyPr>
          <a:lstStyle/>
          <a:p>
            <a:pPr marL="0" indent="0">
              <a:buNone/>
            </a:pPr>
            <a:r>
              <a:rPr lang="en-US" sz="2400" b="0" dirty="0"/>
              <a:t>Founded in April 2006 and launch in Oct 2008, Spotify was immediately competing with incumbent behemoth Apple music.</a:t>
            </a:r>
          </a:p>
          <a:p>
            <a:r>
              <a:rPr lang="en-US" sz="2400" b="0" dirty="0"/>
              <a:t>In addition to a variety of other streaming services, Spotify also had to content with the entry of Google music in 2011 and even Amazon music in 2017. </a:t>
            </a:r>
          </a:p>
          <a:p>
            <a:r>
              <a:rPr lang="en-US" sz="2400" b="0" dirty="0"/>
              <a:t>How does Spotify survive and win with essentially a commodity service while competing with tech giants that have more capital, bigger budgets and access to talent in a larger variety of geographic locations including silicon valley?</a:t>
            </a:r>
          </a:p>
          <a:p>
            <a:pPr lvl="1"/>
            <a:r>
              <a:rPr lang="en-US" sz="2000" b="0" dirty="0"/>
              <a:t>Spotify was founded in Stockholm Sweden. </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62750" y="5025436"/>
            <a:ext cx="1752600" cy="1151528"/>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3861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3" name="Content Placeholder 2"/>
          <p:cNvSpPr>
            <a:spLocks noGrp="1"/>
          </p:cNvSpPr>
          <p:nvPr>
            <p:ph idx="1"/>
          </p:nvPr>
        </p:nvSpPr>
        <p:spPr>
          <a:xfrm>
            <a:off x="628650" y="2895600"/>
            <a:ext cx="5086350" cy="3276600"/>
          </a:xfrm>
        </p:spPr>
        <p:txBody>
          <a:bodyPr>
            <a:normAutofit/>
          </a:bodyPr>
          <a:lstStyle/>
          <a:p>
            <a:r>
              <a:rPr lang="en-US" sz="2000" dirty="0"/>
              <a:t>Optimize for speed</a:t>
            </a:r>
          </a:p>
          <a:p>
            <a:r>
              <a:rPr lang="en-US" sz="2000" dirty="0"/>
              <a:t>Separated the developer teams into fully autonomous groups of 7 +- 2 individuals</a:t>
            </a:r>
          </a:p>
          <a:p>
            <a:pPr lvl="1"/>
            <a:r>
              <a:rPr lang="en-US" sz="1600" dirty="0"/>
              <a:t>“</a:t>
            </a:r>
            <a:r>
              <a:rPr lang="en-US" sz="1600" b="0" dirty="0"/>
              <a:t>By making </a:t>
            </a:r>
            <a:r>
              <a:rPr lang="en-US" sz="1600" b="0" u="sng" dirty="0"/>
              <a:t>teams</a:t>
            </a:r>
            <a:r>
              <a:rPr lang="en-US" sz="1600" b="0" dirty="0"/>
              <a:t> as independent as we can, they won't be blocking each other. Each team can execute on their own.” - </a:t>
            </a:r>
            <a:r>
              <a:rPr lang="en-US" sz="1600" dirty="0" err="1"/>
              <a:t>Gustavsson</a:t>
            </a:r>
            <a:endParaRPr lang="en-US" sz="1600" dirty="0"/>
          </a:p>
          <a:p>
            <a:r>
              <a:rPr lang="en-US" sz="2000" dirty="0"/>
              <a:t>Responsible to design, develop, test, and release into production</a:t>
            </a:r>
          </a:p>
          <a:p>
            <a:r>
              <a:rPr lang="en-US" sz="2000" dirty="0"/>
              <a:t>Self organizing (Kanban, Scrum, mix)</a:t>
            </a:r>
          </a:p>
        </p:txBody>
      </p:sp>
      <p:sp>
        <p:nvSpPr>
          <p:cNvPr id="4" name="TextBox 3"/>
          <p:cNvSpPr txBox="1"/>
          <p:nvPr/>
        </p:nvSpPr>
        <p:spPr>
          <a:xfrm>
            <a:off x="762000" y="1447800"/>
            <a:ext cx="7924800" cy="1200329"/>
          </a:xfrm>
          <a:prstGeom prst="rect">
            <a:avLst/>
          </a:prstGeom>
          <a:noFill/>
        </p:spPr>
        <p:txBody>
          <a:bodyPr wrap="square" rtlCol="0">
            <a:spAutoFit/>
          </a:bodyPr>
          <a:lstStyle/>
          <a:p>
            <a:r>
              <a:rPr lang="en-US" dirty="0"/>
              <a:t>"We have chosen to </a:t>
            </a:r>
            <a:r>
              <a:rPr lang="en-US" b="1" dirty="0"/>
              <a:t>optimize</a:t>
            </a:r>
            <a:r>
              <a:rPr lang="en-US" dirty="0"/>
              <a:t> for </a:t>
            </a:r>
            <a:r>
              <a:rPr lang="en-US" b="1" dirty="0"/>
              <a:t>speed</a:t>
            </a:r>
            <a:r>
              <a:rPr lang="en-US" dirty="0"/>
              <a:t> of delivery," said Spotify's principal engineer, </a:t>
            </a:r>
            <a:r>
              <a:rPr lang="en-US" dirty="0" err="1"/>
              <a:t>Niklas</a:t>
            </a:r>
            <a:r>
              <a:rPr lang="en-US" dirty="0"/>
              <a:t> </a:t>
            </a:r>
            <a:r>
              <a:rPr lang="en-US" dirty="0" err="1"/>
              <a:t>Gustavsson</a:t>
            </a:r>
            <a:r>
              <a:rPr lang="en-US" dirty="0"/>
              <a:t>. "The main reason behind this is that we are in a highly competitive and complicated market and we think that we can win by being faster than our competitors."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89659" y="2872409"/>
            <a:ext cx="2597141" cy="3276600"/>
          </a:xfrm>
          <a:prstGeom prst="rect">
            <a:avLst/>
          </a:prstGeom>
        </p:spPr>
      </p:pic>
      <p:cxnSp>
        <p:nvCxnSpPr>
          <p:cNvPr id="6" name="Straight Connector 5"/>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63977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Action</a:t>
            </a:r>
          </a:p>
        </p:txBody>
      </p:sp>
      <p:sp>
        <p:nvSpPr>
          <p:cNvPr id="7" name="Content Placeholder 2"/>
          <p:cNvSpPr txBox="1">
            <a:spLocks/>
          </p:cNvSpPr>
          <p:nvPr/>
        </p:nvSpPr>
        <p:spPr>
          <a:xfrm>
            <a:off x="628651" y="1447800"/>
            <a:ext cx="3562350"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endParaRPr lang="en-US" sz="2000" b="0" dirty="0"/>
          </a:p>
        </p:txBody>
      </p:sp>
      <p:sp>
        <p:nvSpPr>
          <p:cNvPr id="5" name="Content Placeholder 4"/>
          <p:cNvSpPr>
            <a:spLocks noGrp="1"/>
          </p:cNvSpPr>
          <p:nvPr>
            <p:ph idx="1"/>
          </p:nvPr>
        </p:nvSpPr>
        <p:spPr>
          <a:xfrm>
            <a:off x="628649" y="2743200"/>
            <a:ext cx="4095752" cy="3433764"/>
          </a:xfrm>
        </p:spPr>
        <p:txBody>
          <a:bodyPr/>
          <a:lstStyle/>
          <a:p>
            <a:r>
              <a:rPr lang="en-US" sz="2000" b="0" dirty="0"/>
              <a:t>Autonomy leads to cross pollination of best practices</a:t>
            </a:r>
          </a:p>
          <a:p>
            <a:r>
              <a:rPr lang="en-US" sz="2000" b="0" dirty="0"/>
              <a:t>Guild process (Regular meetings of groups of like minded individuals) also encourages cross pollination of best practices</a:t>
            </a:r>
          </a:p>
          <a:p>
            <a:r>
              <a:rPr lang="en-US" sz="2000" b="0" dirty="0"/>
              <a:t>Once best practices are widely adopted then they become </a:t>
            </a:r>
            <a:r>
              <a:rPr lang="en-US" sz="2000" b="0" dirty="0" err="1"/>
              <a:t>defacto</a:t>
            </a:r>
            <a:r>
              <a:rPr lang="en-US" sz="2000" b="0" dirty="0"/>
              <a:t> standards</a:t>
            </a:r>
          </a:p>
        </p:txBody>
      </p:sp>
      <p:sp>
        <p:nvSpPr>
          <p:cNvPr id="9" name="TextBox 8"/>
          <p:cNvSpPr txBox="1"/>
          <p:nvPr/>
        </p:nvSpPr>
        <p:spPr>
          <a:xfrm>
            <a:off x="762000" y="1515070"/>
            <a:ext cx="7924800" cy="923330"/>
          </a:xfrm>
          <a:prstGeom prst="rect">
            <a:avLst/>
          </a:prstGeom>
          <a:noFill/>
        </p:spPr>
        <p:txBody>
          <a:bodyPr wrap="square" rtlCol="0">
            <a:spAutoFit/>
          </a:bodyPr>
          <a:lstStyle/>
          <a:p>
            <a:r>
              <a:rPr lang="en-US" dirty="0"/>
              <a:t>Instead of centrally mandating solutions such as a type of agile or code editor, each team is allowed the freedom to investigate and choose what will make them most productive.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0600" y="2819400"/>
            <a:ext cx="4153940" cy="2364460"/>
          </a:xfrm>
          <a:prstGeom prst="rect">
            <a:avLst/>
          </a:prstGeom>
        </p:spPr>
      </p:pic>
      <p:cxnSp>
        <p:nvCxnSpPr>
          <p:cNvPr id="8" name="Straight Connector 7"/>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31084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Spotify: Action</a:t>
            </a:r>
          </a:p>
        </p:txBody>
      </p:sp>
      <p:sp>
        <p:nvSpPr>
          <p:cNvPr id="3" name="Content Placeholder 2"/>
          <p:cNvSpPr>
            <a:spLocks noGrp="1"/>
          </p:cNvSpPr>
          <p:nvPr>
            <p:ph idx="1"/>
          </p:nvPr>
        </p:nvSpPr>
        <p:spPr>
          <a:xfrm>
            <a:off x="5334000" y="5484138"/>
            <a:ext cx="3611703" cy="457200"/>
          </a:xfrm>
        </p:spPr>
        <p:txBody>
          <a:bodyPr>
            <a:normAutofit fontScale="77500" lnSpcReduction="20000"/>
          </a:bodyPr>
          <a:lstStyle/>
          <a:p>
            <a:pPr marL="0" indent="0">
              <a:buNone/>
            </a:pPr>
            <a:r>
              <a:rPr lang="en-US" sz="2000" dirty="0"/>
              <a:t>How different squads may own different parts of the user experience</a:t>
            </a:r>
          </a:p>
        </p:txBody>
      </p:sp>
      <p:sp>
        <p:nvSpPr>
          <p:cNvPr id="4" name="TextBox 3"/>
          <p:cNvSpPr txBox="1"/>
          <p:nvPr/>
        </p:nvSpPr>
        <p:spPr>
          <a:xfrm>
            <a:off x="762000" y="1295400"/>
            <a:ext cx="7924800" cy="1200329"/>
          </a:xfrm>
          <a:prstGeom prst="rect">
            <a:avLst/>
          </a:prstGeom>
          <a:noFill/>
        </p:spPr>
        <p:txBody>
          <a:bodyPr wrap="square" rtlCol="0">
            <a:spAutoFit/>
          </a:bodyPr>
          <a:lstStyle/>
          <a:p>
            <a:r>
              <a:rPr lang="en-US" dirty="0"/>
              <a:t>Each squad has a well defined mission. “"That might be to make the best search product in the world, or the best music stream quality product in the world. Or it might be things like growing our subscriber base or building APIs for third parties.” </a:t>
            </a:r>
            <a:r>
              <a:rPr lang="en-US" dirty="0" err="1"/>
              <a:t>Gustavsson</a:t>
            </a:r>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1803" y="2495729"/>
            <a:ext cx="4103547" cy="2988409"/>
          </a:xfrm>
          <a:prstGeom prst="rect">
            <a:avLst/>
          </a:prstGeom>
        </p:spPr>
      </p:pic>
      <p:sp>
        <p:nvSpPr>
          <p:cNvPr id="7" name="Content Placeholder 2"/>
          <p:cNvSpPr txBox="1">
            <a:spLocks/>
          </p:cNvSpPr>
          <p:nvPr/>
        </p:nvSpPr>
        <p:spPr>
          <a:xfrm>
            <a:off x="628651" y="2792918"/>
            <a:ext cx="3562350" cy="269122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b="0" dirty="0"/>
              <a:t>Clear long term mission per squad</a:t>
            </a:r>
          </a:p>
          <a:p>
            <a:pPr>
              <a:spcAft>
                <a:spcPts val="0"/>
              </a:spcAft>
            </a:pPr>
            <a:r>
              <a:rPr lang="en-US" sz="2000" b="0" dirty="0"/>
              <a:t>Lean startup/MVP and validated learning encouraged</a:t>
            </a:r>
          </a:p>
          <a:p>
            <a:pPr>
              <a:spcAft>
                <a:spcPts val="0"/>
              </a:spcAft>
            </a:pPr>
            <a:r>
              <a:rPr lang="en-US" sz="2000" b="0" dirty="0"/>
              <a:t>Metrics and A/B testing to verify hypothesis</a:t>
            </a:r>
          </a:p>
          <a:p>
            <a:pPr>
              <a:spcAft>
                <a:spcPts val="0"/>
              </a:spcAft>
            </a:pPr>
            <a:r>
              <a:rPr lang="en-US" sz="2000" b="0" dirty="0"/>
              <a:t>Rapid releases encouraged</a:t>
            </a:r>
          </a:p>
        </p:txBody>
      </p:sp>
      <p:cxnSp>
        <p:nvCxnSpPr>
          <p:cNvPr id="8" name="Straight Connector 7"/>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6697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lamar\Desktop\spotify-engineering-culture-part1.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4177" y="914400"/>
            <a:ext cx="9019823" cy="4953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28650" y="0"/>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(1/2)</a:t>
            </a:r>
          </a:p>
        </p:txBody>
      </p:sp>
    </p:spTree>
    <p:extLst>
      <p:ext uri="{BB962C8B-B14F-4D97-AF65-F5344CB8AC3E}">
        <p14:creationId xmlns:p14="http://schemas.microsoft.com/office/powerpoint/2010/main" val="116004171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28650" y="365129"/>
            <a:ext cx="7886700" cy="1158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dirty="0"/>
              <a:t>Spotify: Action Summary (2/2)</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8260" y="1371600"/>
            <a:ext cx="8297236" cy="4267200"/>
          </a:xfrm>
          <a:prstGeom prst="rect">
            <a:avLst/>
          </a:prstGeom>
        </p:spPr>
      </p:pic>
    </p:spTree>
    <p:extLst>
      <p:ext uri="{BB962C8B-B14F-4D97-AF65-F5344CB8AC3E}">
        <p14:creationId xmlns:p14="http://schemas.microsoft.com/office/powerpoint/2010/main" val="38850363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Result</a:t>
            </a:r>
          </a:p>
        </p:txBody>
      </p:sp>
      <p:sp>
        <p:nvSpPr>
          <p:cNvPr id="7" name="Content Placeholder 2"/>
          <p:cNvSpPr txBox="1">
            <a:spLocks/>
          </p:cNvSpPr>
          <p:nvPr/>
        </p:nvSpPr>
        <p:spPr>
          <a:xfrm>
            <a:off x="628650" y="1447800"/>
            <a:ext cx="4781549" cy="403633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000" b="0" dirty="0"/>
              <a:t>Scaled to over 1600 employees</a:t>
            </a:r>
          </a:p>
          <a:p>
            <a:pPr>
              <a:spcAft>
                <a:spcPts val="0"/>
              </a:spcAft>
            </a:pPr>
            <a:r>
              <a:rPr lang="en-US" sz="2000" b="0" dirty="0"/>
              <a:t>Over $2B in revenue</a:t>
            </a:r>
          </a:p>
          <a:p>
            <a:pPr>
              <a:spcAft>
                <a:spcPts val="0"/>
              </a:spcAft>
            </a:pPr>
            <a:r>
              <a:rPr lang="en-US" sz="2000" b="0" dirty="0"/>
              <a:t>08/17 Spotify was the most downloaded music App in the United States</a:t>
            </a:r>
          </a:p>
          <a:p>
            <a:pPr>
              <a:spcAft>
                <a:spcPts val="0"/>
              </a:spcAft>
            </a:pPr>
            <a:r>
              <a:rPr lang="en-US" sz="2000" b="0" dirty="0"/>
              <a:t>Over 140M active users with 60M paying subscribers</a:t>
            </a:r>
          </a:p>
          <a:p>
            <a:pPr>
              <a:spcAft>
                <a:spcPts val="0"/>
              </a:spcAft>
            </a:pPr>
            <a:r>
              <a:rPr lang="en-US" sz="2000" b="0" dirty="0"/>
              <a:t>Planned IPO in the near future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27022" y="1905000"/>
            <a:ext cx="3248872" cy="18288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38678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Equifax Case</a:t>
            </a:r>
          </a:p>
        </p:txBody>
      </p:sp>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9634" name="Picture 2" descr="http://media.graytvinc.com/images/810*455/equifax+mg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33525"/>
            <a:ext cx="7715250" cy="4333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033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1158872"/>
          </a:xfrm>
        </p:spPr>
        <p:txBody>
          <a:bodyPr/>
          <a:lstStyle/>
          <a:p>
            <a:r>
              <a:rPr lang="en-US" dirty="0"/>
              <a:t>Resolution: Microservice Architecture</a:t>
            </a:r>
          </a:p>
        </p:txBody>
      </p:sp>
      <p:sp>
        <p:nvSpPr>
          <p:cNvPr id="5" name="TextBox 4"/>
          <p:cNvSpPr txBox="1"/>
          <p:nvPr/>
        </p:nvSpPr>
        <p:spPr>
          <a:xfrm>
            <a:off x="304800" y="1295400"/>
            <a:ext cx="8686800" cy="5170646"/>
          </a:xfrm>
          <a:prstGeom prst="rect">
            <a:avLst/>
          </a:prstGeom>
          <a:noFill/>
        </p:spPr>
        <p:txBody>
          <a:bodyPr wrap="square" rtlCol="0">
            <a:spAutoFit/>
          </a:bodyPr>
          <a:lstStyle/>
          <a:p>
            <a:r>
              <a:rPr lang="en-US" b="1" dirty="0">
                <a:latin typeface="+mn-lt"/>
              </a:rPr>
              <a:t>Resolution: Create a </a:t>
            </a:r>
            <a:r>
              <a:rPr lang="en-US" b="1" u="sng" dirty="0">
                <a:latin typeface="+mn-lt"/>
              </a:rPr>
              <a:t>Loosely Coupled API Service Platform,</a:t>
            </a:r>
            <a:r>
              <a:rPr lang="en-US" b="1" dirty="0">
                <a:latin typeface="+mn-lt"/>
              </a:rPr>
              <a:t> aka “Microservices”</a:t>
            </a:r>
            <a:endParaRPr lang="en-US" b="1" u="sng" dirty="0">
              <a:latin typeface="+mn-lt"/>
            </a:endParaRPr>
          </a:p>
          <a:p>
            <a:pPr marL="285750" indent="-285750">
              <a:buFont typeface="Arial" panose="020B0604020202020204" pitchFamily="34" charset="0"/>
              <a:buChar char="•"/>
            </a:pPr>
            <a:r>
              <a:rPr lang="en-US" dirty="0">
                <a:latin typeface="+mn-lt"/>
              </a:rPr>
              <a:t>Decentralize planning and eliminate interdependencies</a:t>
            </a:r>
          </a:p>
          <a:p>
            <a:endParaRPr lang="en-US" b="1" dirty="0">
              <a:latin typeface="+mn-lt"/>
            </a:endParaRPr>
          </a:p>
          <a:p>
            <a:r>
              <a:rPr lang="en-US" sz="2000" b="1" dirty="0">
                <a:latin typeface="+mn-lt"/>
              </a:rPr>
              <a:t>This will make it possible for a team of developers to conduct their planning and development in isolation, vastly improving time to market and cutting cost. </a:t>
            </a:r>
          </a:p>
          <a:p>
            <a:pPr marL="285750" indent="-285750">
              <a:buFont typeface="Arial" panose="020B0604020202020204" pitchFamily="34" charset="0"/>
              <a:buChar char="•"/>
            </a:pPr>
            <a:r>
              <a:rPr lang="en-US" dirty="0">
                <a:latin typeface="+mn-lt"/>
              </a:rPr>
              <a:t>A team of 7 planning without dependencies, with all the personnel required can reasonably plan for 10 weeks in a 1-2 days which would </a:t>
            </a:r>
            <a:r>
              <a:rPr lang="en-US" b="1" u="sng" dirty="0">
                <a:latin typeface="+mn-lt"/>
              </a:rPr>
              <a:t>result in agile planning event savings alone of 50%</a:t>
            </a:r>
          </a:p>
          <a:p>
            <a:pPr marL="285750" indent="-285750">
              <a:buFont typeface="Arial" panose="020B0604020202020204" pitchFamily="34" charset="0"/>
              <a:buChar char="•"/>
            </a:pPr>
            <a:endParaRPr lang="en-US" sz="2000" dirty="0">
              <a:latin typeface="+mn-lt"/>
            </a:endParaRPr>
          </a:p>
          <a:p>
            <a:r>
              <a:rPr lang="en-US" sz="2000" b="1" dirty="0">
                <a:latin typeface="+mn-lt"/>
              </a:rPr>
              <a:t>Skeptical? Consider a new team developing on Public Cloud (a Loosely Coupled API Service Platform)</a:t>
            </a:r>
          </a:p>
          <a:p>
            <a:r>
              <a:rPr lang="en-US" sz="2400" dirty="0">
                <a:solidFill>
                  <a:srgbClr val="FF0000"/>
                </a:solidFill>
                <a:latin typeface="+mn-lt"/>
              </a:rPr>
              <a:t>(+) </a:t>
            </a:r>
            <a:r>
              <a:rPr lang="en-US" dirty="0">
                <a:latin typeface="+mn-lt"/>
              </a:rPr>
              <a:t>For example, a new development team on Cloud can submit API calls to create a VM, configure security routes, setup a firewall and create a database within minutes. </a:t>
            </a:r>
          </a:p>
          <a:p>
            <a:r>
              <a:rPr lang="en-US" sz="2400" dirty="0">
                <a:solidFill>
                  <a:srgbClr val="FF0000"/>
                </a:solidFill>
                <a:latin typeface="+mn-lt"/>
              </a:rPr>
              <a:t>(-) </a:t>
            </a:r>
            <a:r>
              <a:rPr lang="en-US" dirty="0">
                <a:latin typeface="+mn-lt"/>
              </a:rPr>
              <a:t>The same operations within a common large enterprise often requires a complicated set of tickets and sophisticated connections to manage the hand-offs taking weeks to get started </a:t>
            </a:r>
          </a:p>
          <a:p>
            <a:r>
              <a:rPr lang="en-US" sz="2000" dirty="0">
                <a:latin typeface="+mn-lt"/>
              </a:rPr>
              <a:t> </a:t>
            </a:r>
          </a:p>
        </p:txBody>
      </p:sp>
      <p:cxnSp>
        <p:nvCxnSpPr>
          <p:cNvPr id="6" name="Straight Connector 5"/>
          <p:cNvCxnSpPr/>
          <p:nvPr/>
        </p:nvCxnSpPr>
        <p:spPr>
          <a:xfrm>
            <a:off x="2286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07843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96600"/>
            <a:ext cx="7886700" cy="1158872"/>
          </a:xfrm>
        </p:spPr>
        <p:txBody>
          <a:bodyPr/>
          <a:lstStyle/>
          <a:p>
            <a:r>
              <a:rPr lang="en-US" dirty="0"/>
              <a:t>Situation</a:t>
            </a:r>
          </a:p>
        </p:txBody>
      </p:sp>
      <p:sp>
        <p:nvSpPr>
          <p:cNvPr id="3" name="Content Placeholder 2"/>
          <p:cNvSpPr>
            <a:spLocks noGrp="1"/>
          </p:cNvSpPr>
          <p:nvPr>
            <p:ph idx="1"/>
          </p:nvPr>
        </p:nvSpPr>
        <p:spPr>
          <a:xfrm>
            <a:off x="381000" y="1447800"/>
            <a:ext cx="6324600" cy="4572000"/>
          </a:xfrm>
        </p:spPr>
        <p:txBody>
          <a:bodyPr>
            <a:normAutofit fontScale="70000" lnSpcReduction="20000"/>
          </a:bodyPr>
          <a:lstStyle/>
          <a:p>
            <a:pPr marL="0" indent="0">
              <a:buNone/>
            </a:pPr>
            <a:r>
              <a:rPr lang="en-US" b="0" dirty="0"/>
              <a:t>Facts</a:t>
            </a:r>
          </a:p>
          <a:p>
            <a:r>
              <a:rPr lang="en-US" b="0" dirty="0"/>
              <a:t>143 million breach victims had their names, social security numbers, birth days, addresses and driver licenses stolen by attackers in May 2017</a:t>
            </a:r>
          </a:p>
          <a:p>
            <a:r>
              <a:rPr lang="en-US" b="0" dirty="0"/>
              <a:t>The site was hacked in mid-May, and attacked continued to access the data until late July 2017 (breach discovered)</a:t>
            </a:r>
          </a:p>
          <a:p>
            <a:r>
              <a:rPr lang="en-US" b="0" dirty="0"/>
              <a:t>The Equifax breach notification page was using a free shared </a:t>
            </a:r>
            <a:r>
              <a:rPr lang="en-US" b="0" dirty="0" err="1"/>
              <a:t>CloudFlare</a:t>
            </a:r>
            <a:r>
              <a:rPr lang="en-US" b="0" dirty="0"/>
              <a:t> SSL, causing many browsers to think it was a phishing site (not terrible, but not helping)</a:t>
            </a:r>
          </a:p>
          <a:p>
            <a:r>
              <a:rPr lang="en-US" b="0" dirty="0"/>
              <a:t>Signing up for Equifax’s identity theft protection forces uses to accept a terms of  service that waive ability to sue Equifax.  (Also not helping)</a:t>
            </a:r>
          </a:p>
          <a:p>
            <a:r>
              <a:rPr lang="en-US" b="0" dirty="0"/>
              <a:t>Finally, an employee portal in Argentina had admin/admin as the username/password. (indicates a lax security posture)</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79792" y="1811484"/>
            <a:ext cx="1839579" cy="129045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85730" y="3457947"/>
            <a:ext cx="1789196" cy="1801124"/>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66709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Equifax Tech Stack</a:t>
            </a:r>
          </a:p>
        </p:txBody>
      </p:sp>
      <p:sp>
        <p:nvSpPr>
          <p:cNvPr id="3" name="Content Placeholder 2"/>
          <p:cNvSpPr>
            <a:spLocks noGrp="1"/>
          </p:cNvSpPr>
          <p:nvPr>
            <p:ph idx="1"/>
          </p:nvPr>
        </p:nvSpPr>
        <p:spPr>
          <a:xfrm>
            <a:off x="310793" y="1447800"/>
            <a:ext cx="4978731" cy="4343400"/>
          </a:xfrm>
        </p:spPr>
        <p:txBody>
          <a:bodyPr>
            <a:normAutofit fontScale="70000" lnSpcReduction="20000"/>
          </a:bodyPr>
          <a:lstStyle/>
          <a:p>
            <a:pPr marL="150876" lvl="1" indent="0">
              <a:buNone/>
            </a:pPr>
            <a:r>
              <a:rPr lang="en-US" b="0" dirty="0"/>
              <a:t>What was the tech stack?</a:t>
            </a:r>
          </a:p>
          <a:p>
            <a:pPr lvl="1"/>
            <a:r>
              <a:rPr lang="en-US" b="0" dirty="0"/>
              <a:t>Apache Struts</a:t>
            </a:r>
          </a:p>
          <a:p>
            <a:pPr lvl="1"/>
            <a:r>
              <a:rPr lang="en-US" b="0" dirty="0"/>
              <a:t>IBM WebSphere</a:t>
            </a:r>
          </a:p>
          <a:p>
            <a:pPr lvl="1"/>
            <a:r>
              <a:rPr lang="en-US" b="0" dirty="0"/>
              <a:t>Java</a:t>
            </a:r>
          </a:p>
          <a:p>
            <a:pPr lvl="1"/>
            <a:endParaRPr lang="en-US" b="0" dirty="0"/>
          </a:p>
          <a:p>
            <a:pPr marL="150876" lvl="1" indent="0">
              <a:buNone/>
            </a:pPr>
            <a:r>
              <a:rPr lang="en-US" sz="2900" b="0" dirty="0"/>
              <a:t>Apache Struts was compromised by an announced vulnerability 2 months prior (Apache Struts CVE-2017-5638)</a:t>
            </a:r>
          </a:p>
          <a:p>
            <a:pPr lvl="1"/>
            <a:r>
              <a:rPr lang="en-US" b="0" dirty="0"/>
              <a:t>Failure to track and update vulnerabilities is a common OWASP (open web application security) issue (A9)</a:t>
            </a:r>
            <a:endParaRPr lang="en-US" dirty="0"/>
          </a:p>
          <a:p>
            <a:pPr marL="150876" lvl="1" indent="0">
              <a:buNone/>
            </a:pPr>
            <a:r>
              <a:rPr lang="en-US" sz="2900" b="0" dirty="0"/>
              <a:t>The personal information of the entire US adult population was within reach of this vulnerable web server</a:t>
            </a:r>
          </a:p>
          <a:p>
            <a:pPr lvl="1"/>
            <a:r>
              <a:rPr lang="en-US" b="0" dirty="0"/>
              <a:t>Over reliance on perimeter security is absolutely suspect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78099" y="1600200"/>
            <a:ext cx="3660854" cy="2057400"/>
          </a:xfrm>
          <a:prstGeom prst="rect">
            <a:avLst/>
          </a:prstGeom>
        </p:spPr>
      </p:pic>
      <p:cxnSp>
        <p:nvCxnSpPr>
          <p:cNvPr id="5" name="Straight Connector 4"/>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97519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00" dirty="0"/>
              <a:t>Learn the basics! OWASP Top 10 application vulnerabilities </a:t>
            </a:r>
            <a:endParaRPr lang="en-US" sz="135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905000"/>
            <a:ext cx="8327571" cy="3886200"/>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71512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00" dirty="0"/>
              <a:t>Learn the basics! OWASP Top 10 application vulnerabilities </a:t>
            </a:r>
            <a:endParaRPr lang="en-US" sz="135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905000"/>
            <a:ext cx="8327571" cy="3886200"/>
          </a:xfrm>
          <a:prstGeom prst="rect">
            <a:avLst/>
          </a:prstGeom>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084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How to prevent easy attacks?</a:t>
            </a:r>
          </a:p>
        </p:txBody>
      </p:sp>
      <p:sp>
        <p:nvSpPr>
          <p:cNvPr id="3" name="Content Placeholder 2"/>
          <p:cNvSpPr>
            <a:spLocks noGrp="1"/>
          </p:cNvSpPr>
          <p:nvPr>
            <p:ph idx="1"/>
          </p:nvPr>
        </p:nvSpPr>
        <p:spPr>
          <a:xfrm>
            <a:off x="628650" y="1981200"/>
            <a:ext cx="7910896" cy="4038599"/>
          </a:xfrm>
        </p:spPr>
        <p:txBody>
          <a:bodyPr>
            <a:normAutofit fontScale="77500" lnSpcReduction="20000"/>
          </a:bodyPr>
          <a:lstStyle/>
          <a:p>
            <a:pPr>
              <a:spcBef>
                <a:spcPts val="450"/>
              </a:spcBef>
            </a:pPr>
            <a:r>
              <a:rPr lang="en-US" dirty="0"/>
              <a:t>8 secure design principles from </a:t>
            </a:r>
            <a:r>
              <a:rPr lang="en-US" dirty="0">
                <a:hlinkClick r:id="rId3"/>
              </a:rPr>
              <a:t>Saltzer and Schroeder</a:t>
            </a:r>
            <a:r>
              <a:rPr lang="en-US" dirty="0"/>
              <a:t>: </a:t>
            </a:r>
          </a:p>
          <a:p>
            <a:pPr lvl="1">
              <a:spcBef>
                <a:spcPts val="450"/>
              </a:spcBef>
            </a:pPr>
            <a:r>
              <a:rPr lang="en-US" b="1" dirty="0"/>
              <a:t>Economy of mechanism: </a:t>
            </a:r>
            <a:r>
              <a:rPr lang="en-US" dirty="0"/>
              <a:t>Keep the design simple</a:t>
            </a:r>
          </a:p>
          <a:p>
            <a:pPr lvl="1">
              <a:spcBef>
                <a:spcPts val="450"/>
              </a:spcBef>
            </a:pPr>
            <a:r>
              <a:rPr lang="en-US" b="1" dirty="0"/>
              <a:t>Fail-safe defaults: </a:t>
            </a:r>
            <a:r>
              <a:rPr lang="en-US" dirty="0"/>
              <a:t>Fail towards denying access</a:t>
            </a:r>
          </a:p>
          <a:p>
            <a:pPr lvl="1">
              <a:spcBef>
                <a:spcPts val="450"/>
              </a:spcBef>
            </a:pPr>
            <a:r>
              <a:rPr lang="en-US" b="1" dirty="0"/>
              <a:t>Complete mediation: </a:t>
            </a:r>
            <a:r>
              <a:rPr lang="en-US" dirty="0"/>
              <a:t>Check authorization of every access request</a:t>
            </a:r>
          </a:p>
          <a:p>
            <a:pPr lvl="1">
              <a:spcBef>
                <a:spcPts val="450"/>
              </a:spcBef>
            </a:pPr>
            <a:r>
              <a:rPr lang="en-US" b="1" dirty="0"/>
              <a:t>Open design: </a:t>
            </a:r>
            <a:r>
              <a:rPr lang="en-US" dirty="0"/>
              <a:t>Assume attack knows the system internals</a:t>
            </a:r>
          </a:p>
          <a:p>
            <a:pPr lvl="1">
              <a:spcBef>
                <a:spcPts val="450"/>
              </a:spcBef>
            </a:pPr>
            <a:r>
              <a:rPr lang="en-US" b="1" dirty="0"/>
              <a:t>Separation of privilege: </a:t>
            </a:r>
            <a:r>
              <a:rPr lang="en-US" dirty="0"/>
              <a:t>require two separate keys or other ways to check authorization (2 factor </a:t>
            </a:r>
            <a:r>
              <a:rPr lang="en-US" dirty="0" err="1"/>
              <a:t>auth</a:t>
            </a:r>
            <a:r>
              <a:rPr lang="en-US" dirty="0"/>
              <a:t>)</a:t>
            </a:r>
          </a:p>
          <a:p>
            <a:pPr lvl="1">
              <a:spcBef>
                <a:spcPts val="450"/>
              </a:spcBef>
            </a:pPr>
            <a:r>
              <a:rPr lang="en-US" b="1" dirty="0"/>
              <a:t>Least privilege: </a:t>
            </a:r>
            <a:r>
              <a:rPr lang="en-US" dirty="0"/>
              <a:t>Give only necessary rights</a:t>
            </a:r>
          </a:p>
          <a:p>
            <a:pPr lvl="1">
              <a:spcBef>
                <a:spcPts val="450"/>
              </a:spcBef>
            </a:pPr>
            <a:r>
              <a:rPr lang="en-US" b="1" dirty="0"/>
              <a:t>Least common mechanisms: </a:t>
            </a:r>
            <a:r>
              <a:rPr lang="en-US" dirty="0"/>
              <a:t>Ensure failures stay local</a:t>
            </a:r>
          </a:p>
          <a:p>
            <a:pPr lvl="1">
              <a:spcBef>
                <a:spcPts val="450"/>
              </a:spcBef>
            </a:pPr>
            <a:r>
              <a:rPr lang="en-US" b="1" dirty="0"/>
              <a:t>Psychological acceptability: </a:t>
            </a:r>
            <a:r>
              <a:rPr lang="en-US" dirty="0"/>
              <a:t>design security mechanism that are easy to use</a:t>
            </a:r>
          </a:p>
        </p:txBody>
      </p:sp>
      <p:sp>
        <p:nvSpPr>
          <p:cNvPr id="4" name="Content Placeholder 2"/>
          <p:cNvSpPr txBox="1">
            <a:spLocks/>
          </p:cNvSpPr>
          <p:nvPr/>
        </p:nvSpPr>
        <p:spPr>
          <a:xfrm>
            <a:off x="628650" y="1345084"/>
            <a:ext cx="7543800" cy="35783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00" dirty="0"/>
              <a:t>Learn the basics! </a:t>
            </a:r>
            <a:endParaRPr lang="en-US" sz="1350" dirty="0"/>
          </a:p>
        </p:txBody>
      </p:sp>
      <p:cxnSp>
        <p:nvCxnSpPr>
          <p:cNvPr id="5" name="Straight Connector 4"/>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59989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A layered architecture (</a:t>
            </a:r>
            <a:r>
              <a:rPr lang="en-US" dirty="0" err="1"/>
              <a:t>Microservices</a:t>
            </a:r>
            <a:r>
              <a:rPr lang="en-US" dirty="0"/>
              <a:t>) would have likely defeated this attack</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2200" y="1828800"/>
            <a:ext cx="2524125" cy="1809750"/>
          </a:xfrm>
        </p:spPr>
      </p:pic>
      <p:sp>
        <p:nvSpPr>
          <p:cNvPr id="5" name="Content Placeholder 2"/>
          <p:cNvSpPr txBox="1">
            <a:spLocks/>
          </p:cNvSpPr>
          <p:nvPr/>
        </p:nvSpPr>
        <p:spPr>
          <a:xfrm>
            <a:off x="762000" y="1676400"/>
            <a:ext cx="4953000" cy="44196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0876" lvl="1" indent="0">
              <a:buNone/>
            </a:pPr>
            <a:r>
              <a:rPr lang="en-US" sz="2000" dirty="0"/>
              <a:t>Apache Software Foundation Response</a:t>
            </a:r>
          </a:p>
          <a:p>
            <a:pPr lvl="1"/>
            <a:r>
              <a:rPr lang="en-US" sz="2000" dirty="0"/>
              <a:t>“Establish security layers. It is good software engineering practice to have individually secured layers behind a public-facing presentation layer”</a:t>
            </a:r>
          </a:p>
          <a:p>
            <a:pPr lvl="1"/>
            <a:r>
              <a:rPr lang="en-US" sz="2000" dirty="0"/>
              <a:t>“A </a:t>
            </a:r>
            <a:r>
              <a:rPr lang="en-US" sz="2000" b="1" dirty="0"/>
              <a:t>breach into the presentation layer </a:t>
            </a:r>
            <a:r>
              <a:rPr lang="en-US" sz="2000" dirty="0"/>
              <a:t>should </a:t>
            </a:r>
            <a:r>
              <a:rPr lang="en-US" sz="2000" b="1" dirty="0"/>
              <a:t>never empower access</a:t>
            </a:r>
            <a:r>
              <a:rPr lang="en-US" sz="2000" dirty="0"/>
              <a:t> to significant or even </a:t>
            </a:r>
            <a:r>
              <a:rPr lang="en-US" sz="2000" b="1" dirty="0"/>
              <a:t>all</a:t>
            </a:r>
            <a:r>
              <a:rPr lang="en-US" sz="2000" dirty="0"/>
              <a:t> </a:t>
            </a:r>
            <a:r>
              <a:rPr lang="en-US" sz="2000" b="1" dirty="0"/>
              <a:t>back-end</a:t>
            </a:r>
            <a:r>
              <a:rPr lang="en-US" sz="2000" dirty="0"/>
              <a:t> information resources. ”</a:t>
            </a:r>
          </a:p>
          <a:p>
            <a:pPr marL="201168" lvl="1" indent="0">
              <a:buNone/>
            </a:pPr>
            <a:r>
              <a:rPr lang="en-US" sz="2000" dirty="0"/>
              <a:t>Principle of Least Privilege</a:t>
            </a:r>
            <a:endParaRPr lang="en-US" sz="1600" dirty="0"/>
          </a:p>
          <a:p>
            <a:pPr lvl="1"/>
            <a:r>
              <a:rPr lang="en-US" sz="1600" dirty="0"/>
              <a:t>Implementing rate limiting between services would have been effective </a:t>
            </a:r>
          </a:p>
          <a:p>
            <a:pPr lvl="1"/>
            <a:r>
              <a:rPr lang="en-US" sz="1600" dirty="0"/>
              <a:t>Normal use case for data retrieval required retrieving a single record per session and retrieving the entire database should have set off alarms</a:t>
            </a:r>
          </a:p>
        </p:txBody>
      </p:sp>
      <p:cxnSp>
        <p:nvCxnSpPr>
          <p:cNvPr id="6" name="Straight Connector 5"/>
          <p:cNvCxnSpPr/>
          <p:nvPr/>
        </p:nvCxnSpPr>
        <p:spPr>
          <a:xfrm>
            <a:off x="304800" y="1447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5970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Monitoring between layers would have also defeated the attack</a:t>
            </a:r>
          </a:p>
        </p:txBody>
      </p:sp>
      <p:sp>
        <p:nvSpPr>
          <p:cNvPr id="5" name="Content Placeholder 2"/>
          <p:cNvSpPr txBox="1">
            <a:spLocks/>
          </p:cNvSpPr>
          <p:nvPr/>
        </p:nvSpPr>
        <p:spPr>
          <a:xfrm>
            <a:off x="762001" y="1752600"/>
            <a:ext cx="5080660" cy="434340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0876" lvl="1" indent="0">
              <a:buNone/>
            </a:pPr>
            <a:r>
              <a:rPr lang="en-US" dirty="0"/>
              <a:t>Apache Software Foundation </a:t>
            </a:r>
          </a:p>
          <a:p>
            <a:pPr marL="436626" lvl="1" indent="-285750"/>
            <a:r>
              <a:rPr lang="en-US" dirty="0"/>
              <a:t>“Establish monitoring for unusual access patterns to your public Web resources ”</a:t>
            </a:r>
          </a:p>
          <a:p>
            <a:pPr lvl="1"/>
            <a:r>
              <a:rPr lang="en-US" dirty="0"/>
              <a:t>Queries could have been monitored looking for suspicious behavior</a:t>
            </a:r>
          </a:p>
          <a:p>
            <a:pPr lvl="2"/>
            <a:r>
              <a:rPr lang="en-US" sz="1500" dirty="0"/>
              <a:t>Many open and commercial tools will look for common attach patterns and alert</a:t>
            </a:r>
          </a:p>
          <a:p>
            <a:pPr lvl="2"/>
            <a:r>
              <a:rPr lang="en-US" sz="1500" dirty="0"/>
              <a:t>A firewall could have been placed between services</a:t>
            </a:r>
          </a:p>
          <a:p>
            <a:pPr lvl="1"/>
            <a:r>
              <a:rPr lang="en-US" b="1" dirty="0"/>
              <a:t>Basically, don</a:t>
            </a:r>
            <a:r>
              <a:rPr lang="mr-IN" b="1" dirty="0"/>
              <a:t>’</a:t>
            </a:r>
            <a:r>
              <a:rPr lang="en-US" b="1" dirty="0"/>
              <a:t>t put all of America’s PII behind one compromised web server</a:t>
            </a:r>
          </a:p>
          <a:p>
            <a:pPr lvl="2"/>
            <a:r>
              <a:rPr lang="en-US" sz="1500" dirty="0"/>
              <a:t>And if you do, try to monitor and halt the breach before several months pass</a:t>
            </a:r>
          </a:p>
          <a:p>
            <a:pPr lvl="1"/>
            <a:endParaRPr lang="en-US" dirty="0"/>
          </a:p>
          <a:p>
            <a:pPr marL="150876" lvl="1" indent="0">
              <a:buNone/>
            </a:pPr>
            <a:endParaRPr lang="en-US" sz="1350" dirty="0"/>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019800" y="1777340"/>
            <a:ext cx="2755083" cy="1836274"/>
          </a:xfrm>
        </p:spPr>
      </p:pic>
      <p:cxnSp>
        <p:nvCxnSpPr>
          <p:cNvPr id="7" name="Straight Connector 6"/>
          <p:cNvCxnSpPr/>
          <p:nvPr/>
        </p:nvCxnSpPr>
        <p:spPr>
          <a:xfrm>
            <a:off x="304800" y="1600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15474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Result: Security basics for </a:t>
            </a:r>
            <a:r>
              <a:rPr lang="en-US" dirty="0" err="1"/>
              <a:t>Microservices</a:t>
            </a:r>
            <a:r>
              <a:rPr lang="en-US" dirty="0"/>
              <a:t> and beyond</a:t>
            </a:r>
          </a:p>
        </p:txBody>
      </p:sp>
      <p:sp>
        <p:nvSpPr>
          <p:cNvPr id="3" name="Content Placeholder 2"/>
          <p:cNvSpPr>
            <a:spLocks noGrp="1"/>
          </p:cNvSpPr>
          <p:nvPr>
            <p:ph idx="1"/>
          </p:nvPr>
        </p:nvSpPr>
        <p:spPr/>
        <p:txBody>
          <a:bodyPr>
            <a:normAutofit fontScale="92500"/>
          </a:bodyPr>
          <a:lstStyle/>
          <a:p>
            <a:pPr marL="342900" indent="-342900">
              <a:buFont typeface="+mj-lt"/>
              <a:buAutoNum type="arabicPeriod"/>
            </a:pPr>
            <a:r>
              <a:rPr lang="en-US" b="0" dirty="0"/>
              <a:t>OWASP Top 10</a:t>
            </a:r>
          </a:p>
          <a:p>
            <a:pPr marL="342900" indent="-342900">
              <a:buFont typeface="+mj-lt"/>
              <a:buAutoNum type="arabicPeriod"/>
            </a:pPr>
            <a:r>
              <a:rPr lang="en-US" b="0" dirty="0"/>
              <a:t>8 Secure Design Principles from </a:t>
            </a:r>
            <a:r>
              <a:rPr lang="en-US" b="0" dirty="0">
                <a:hlinkClick r:id="rId3"/>
              </a:rPr>
              <a:t>Saltzer and Schroeder</a:t>
            </a:r>
            <a:endParaRPr lang="en-US" b="0" dirty="0"/>
          </a:p>
          <a:p>
            <a:pPr marL="342900" indent="-342900">
              <a:buFont typeface="+mj-lt"/>
              <a:buAutoNum type="arabicPeriod"/>
            </a:pPr>
            <a:r>
              <a:rPr lang="en-US" b="0" dirty="0"/>
              <a:t>Understand and keep updated libraries and frameworks used. Know any known security vulnerabilities. Roll out updates rapidly. </a:t>
            </a:r>
          </a:p>
          <a:p>
            <a:pPr marL="342900" indent="-342900">
              <a:buFont typeface="+mj-lt"/>
              <a:buAutoNum type="arabicPeriod"/>
            </a:pPr>
            <a:r>
              <a:rPr lang="en-US" b="0" dirty="0"/>
              <a:t>Monitor for intrusions and run scenarios if something you imagine cannot be hacked was indeed exploited, what would happen?</a:t>
            </a:r>
          </a:p>
          <a:p>
            <a:pPr marL="342900" indent="-342900">
              <a:buFont typeface="+mj-lt"/>
              <a:buAutoNum type="arabicPeriod"/>
            </a:pPr>
            <a:r>
              <a:rPr lang="en-US" b="0" dirty="0"/>
              <a:t>Have a layered security defense when possible</a:t>
            </a:r>
          </a:p>
        </p:txBody>
      </p:sp>
      <p:cxnSp>
        <p:nvCxnSpPr>
          <p:cNvPr id="4" name="Straight Connector 3"/>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70938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Secrets</a:t>
            </a:r>
          </a:p>
        </p:txBody>
      </p:sp>
      <p:sp>
        <p:nvSpPr>
          <p:cNvPr id="3" name="Content Placeholder 2"/>
          <p:cNvSpPr>
            <a:spLocks noGrp="1"/>
          </p:cNvSpPr>
          <p:nvPr>
            <p:ph idx="1"/>
          </p:nvPr>
        </p:nvSpPr>
        <p:spPr>
          <a:xfrm>
            <a:off x="475013" y="1687400"/>
            <a:ext cx="5392387" cy="3722800"/>
          </a:xfrm>
        </p:spPr>
        <p:txBody>
          <a:bodyPr>
            <a:normAutofit/>
          </a:bodyPr>
          <a:lstStyle/>
          <a:p>
            <a:pPr>
              <a:spcBef>
                <a:spcPts val="600"/>
              </a:spcBef>
            </a:pPr>
            <a:r>
              <a:rPr lang="en-US" sz="2000" b="0" dirty="0"/>
              <a:t>According to </a:t>
            </a:r>
            <a:r>
              <a:rPr lang="en-US" sz="2000" b="0" dirty="0">
                <a:hlinkClick r:id="rId3"/>
              </a:rPr>
              <a:t>12-factor</a:t>
            </a:r>
            <a:r>
              <a:rPr lang="en-US" sz="2000" b="0" dirty="0"/>
              <a:t> configuration comes from the environment</a:t>
            </a:r>
          </a:p>
          <a:p>
            <a:pPr lvl="1">
              <a:spcBef>
                <a:spcPts val="600"/>
              </a:spcBef>
            </a:pPr>
            <a:r>
              <a:rPr lang="en-US" sz="1600" b="0" dirty="0" err="1"/>
              <a:t>Config</a:t>
            </a:r>
            <a:r>
              <a:rPr lang="en-US" sz="1600" b="0" dirty="0"/>
              <a:t> is everything that is likely to vary between deployments</a:t>
            </a:r>
          </a:p>
          <a:p>
            <a:pPr>
              <a:spcBef>
                <a:spcPts val="600"/>
              </a:spcBef>
            </a:pPr>
            <a:r>
              <a:rPr lang="en-US" sz="2000" b="0" dirty="0"/>
              <a:t>Can be used by pods and the underlying </a:t>
            </a:r>
            <a:r>
              <a:rPr lang="en-US" sz="2000" b="0" dirty="0" err="1"/>
              <a:t>Kubelet</a:t>
            </a:r>
            <a:r>
              <a:rPr lang="en-US" sz="2000" b="0" dirty="0"/>
              <a:t> when pulling images</a:t>
            </a:r>
          </a:p>
          <a:p>
            <a:pPr>
              <a:spcBef>
                <a:spcPts val="600"/>
              </a:spcBef>
            </a:pPr>
            <a:r>
              <a:rPr lang="en-US" sz="2000" b="0" dirty="0"/>
              <a:t>Secrets belong to a specific Kubernetes Namespace</a:t>
            </a:r>
          </a:p>
          <a:p>
            <a:pPr>
              <a:spcBef>
                <a:spcPts val="600"/>
              </a:spcBef>
            </a:pPr>
            <a:r>
              <a:rPr lang="en-US" sz="2000" b="0" dirty="0"/>
              <a:t>Secret size cannot exceed 1MB</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An object that contains a small amount of sensitive data such as a password, token or key.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a:extLst>
              <a:ext uri="{28A0092B-C50C-407E-A947-70E740481C1C}">
                <a14:useLocalDpi xmlns:a14="http://schemas.microsoft.com/office/drawing/2010/main" val="0"/>
              </a:ext>
            </a:extLst>
          </a:blip>
          <a:stretch>
            <a:fillRect/>
          </a:stretch>
        </p:blipFill>
        <p:spPr>
          <a:xfrm>
            <a:off x="6248400" y="1697910"/>
            <a:ext cx="2603329" cy="3701780"/>
          </a:xfrm>
          <a:prstGeom prst="rect">
            <a:avLst/>
          </a:prstGeom>
        </p:spPr>
      </p:pic>
    </p:spTree>
    <p:extLst>
      <p:ext uri="{BB962C8B-B14F-4D97-AF65-F5344CB8AC3E}">
        <p14:creationId xmlns:p14="http://schemas.microsoft.com/office/powerpoint/2010/main" val="37500952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Can be mounted as data volumes or exposed as environment variables</a:t>
            </a:r>
            <a:endParaRPr lang="en-US" sz="1800" dirty="0">
              <a:solidFill>
                <a:schemeClr val="dk1"/>
              </a:solidFill>
              <a:latin typeface="Arial"/>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Secrets</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1593" y="1219200"/>
            <a:ext cx="8780813" cy="3166542"/>
          </a:xfrm>
          <a:prstGeom prst="rect">
            <a:avLst/>
          </a:prstGeom>
        </p:spPr>
      </p:pic>
    </p:spTree>
    <p:extLst>
      <p:ext uri="{BB962C8B-B14F-4D97-AF65-F5344CB8AC3E}">
        <p14:creationId xmlns:p14="http://schemas.microsoft.com/office/powerpoint/2010/main" val="968771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a:t>
            </a:r>
            <a:r>
              <a:rPr lang="en-US" dirty="0" err="1"/>
              <a:t>Microservices</a:t>
            </a:r>
            <a:endParaRPr lang="en-US" dirty="0"/>
          </a:p>
        </p:txBody>
      </p:sp>
      <p:sp>
        <p:nvSpPr>
          <p:cNvPr id="3" name="Content Placeholder 2"/>
          <p:cNvSpPr>
            <a:spLocks noGrp="1"/>
          </p:cNvSpPr>
          <p:nvPr>
            <p:ph idx="1"/>
          </p:nvPr>
        </p:nvSpPr>
        <p:spPr>
          <a:xfrm>
            <a:off x="484170" y="1524001"/>
            <a:ext cx="8039097" cy="3428999"/>
          </a:xfrm>
        </p:spPr>
        <p:txBody>
          <a:bodyPr/>
          <a:lstStyle/>
          <a:p>
            <a:pPr marL="0" indent="0">
              <a:buNone/>
            </a:pPr>
            <a:r>
              <a:rPr lang="en-US" dirty="0"/>
              <a:t>Microservices enable </a:t>
            </a:r>
            <a:r>
              <a:rPr lang="en-US" u="sng" dirty="0"/>
              <a:t>Platforms</a:t>
            </a:r>
          </a:p>
          <a:p>
            <a:pPr marL="0" indent="0">
              <a:buNone/>
            </a:pPr>
            <a:endParaRPr lang="en-US" u="sng" dirty="0"/>
          </a:p>
          <a:p>
            <a:r>
              <a:rPr lang="en-US" sz="2000" dirty="0"/>
              <a:t>A platform is an ecosystem of APIs that third parties may build functionality on top of. </a:t>
            </a:r>
          </a:p>
          <a:p>
            <a:r>
              <a:rPr lang="en-US" sz="2000" dirty="0"/>
              <a:t>Notable Microservice Platform examples: </a:t>
            </a:r>
            <a:r>
              <a:rPr lang="en-US" sz="2000" dirty="0">
                <a:hlinkClick r:id="rId3"/>
              </a:rPr>
              <a:t>Hootsuite</a:t>
            </a:r>
            <a:r>
              <a:rPr lang="en-US" sz="2000" dirty="0"/>
              <a:t>, </a:t>
            </a:r>
            <a:r>
              <a:rPr lang="en-US" sz="2000" dirty="0">
                <a:hlinkClick r:id="rId4"/>
              </a:rPr>
              <a:t>Gilt Group</a:t>
            </a:r>
            <a:r>
              <a:rPr lang="en-US" sz="2000" dirty="0"/>
              <a:t>, </a:t>
            </a:r>
            <a:r>
              <a:rPr lang="en-US" sz="2000" dirty="0">
                <a:hlinkClick r:id="rId5"/>
              </a:rPr>
              <a:t>SoundCloud</a:t>
            </a:r>
            <a:r>
              <a:rPr lang="en-US" sz="2000" dirty="0"/>
              <a:t>, </a:t>
            </a:r>
            <a:r>
              <a:rPr lang="en-US" sz="2000" dirty="0">
                <a:hlinkClick r:id="rId6"/>
              </a:rPr>
              <a:t>Amazon Web Services</a:t>
            </a:r>
            <a:r>
              <a:rPr lang="en-US" sz="2000" dirty="0"/>
              <a:t>, </a:t>
            </a:r>
            <a:r>
              <a:rPr lang="en-US" sz="2000" dirty="0">
                <a:hlinkClick r:id="rId7"/>
              </a:rPr>
              <a:t>Netflix</a:t>
            </a:r>
            <a:r>
              <a:rPr lang="en-US" sz="2000" dirty="0"/>
              <a:t>, </a:t>
            </a:r>
            <a:r>
              <a:rPr lang="en-US" sz="2000" dirty="0">
                <a:hlinkClick r:id="rId8"/>
              </a:rPr>
              <a:t>Spotify</a:t>
            </a:r>
            <a:r>
              <a:rPr lang="en-US" sz="2000" dirty="0"/>
              <a:t>, </a:t>
            </a:r>
            <a:r>
              <a:rPr lang="en-US" sz="2000" dirty="0">
                <a:hlinkClick r:id="rId9"/>
              </a:rPr>
              <a:t>Google Cloud</a:t>
            </a:r>
            <a:r>
              <a:rPr lang="en-US" sz="2000" dirty="0"/>
              <a:t>, </a:t>
            </a:r>
            <a:r>
              <a:rPr lang="en-US" sz="2000" dirty="0">
                <a:hlinkClick r:id="rId10"/>
              </a:rPr>
              <a:t>Box</a:t>
            </a:r>
            <a:r>
              <a:rPr lang="en-US" sz="2000" dirty="0"/>
              <a:t>, and more!</a:t>
            </a:r>
          </a:p>
          <a:p>
            <a:pPr lvl="1"/>
            <a:endParaRPr lang="en-US" sz="1800" dirty="0"/>
          </a:p>
        </p:txBody>
      </p:sp>
      <p:cxnSp>
        <p:nvCxnSpPr>
          <p:cNvPr id="4" name="Straight Connector 3"/>
          <p:cNvCxnSpPr/>
          <p:nvPr/>
        </p:nvCxnSpPr>
        <p:spPr>
          <a:xfrm>
            <a:off x="2286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1021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Secrets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52400" y="762000"/>
            <a:ext cx="7620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Optional</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18288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Secret </a:t>
            </a:r>
            <a:r>
              <a:rPr lang="en-US" dirty="0" err="1"/>
              <a:t>config</a:t>
            </a:r>
            <a:r>
              <a:rPr lang="en-US" dirty="0"/>
              <a:t> file and pods</a:t>
            </a:r>
          </a:p>
          <a:p>
            <a:pPr marL="514350" indent="-514350">
              <a:spcAft>
                <a:spcPts val="0"/>
              </a:spcAft>
              <a:buFont typeface="+mj-lt"/>
              <a:buAutoNum type="arabicPeriod"/>
            </a:pPr>
            <a:r>
              <a:rPr lang="en-US" dirty="0"/>
              <a:t>Install and Launch Vault</a:t>
            </a:r>
          </a:p>
          <a:p>
            <a:pPr marL="514350" indent="-514350">
              <a:spcAft>
                <a:spcPts val="0"/>
              </a:spcAft>
              <a:buFont typeface="+mj-lt"/>
              <a:buAutoNum type="arabicPeriod"/>
            </a:pPr>
            <a:r>
              <a:rPr lang="en-US" dirty="0"/>
              <a:t>(Optional) Challenge: Replicate Vault Secrets into Kubernetes</a:t>
            </a:r>
          </a:p>
        </p:txBody>
      </p:sp>
    </p:spTree>
    <p:extLst>
      <p:ext uri="{BB962C8B-B14F-4D97-AF65-F5344CB8AC3E}">
        <p14:creationId xmlns:p14="http://schemas.microsoft.com/office/powerpoint/2010/main" val="1513925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826" y="329048"/>
            <a:ext cx="7886700" cy="930269"/>
          </a:xfrm>
        </p:spPr>
        <p:txBody>
          <a:bodyPr/>
          <a:lstStyle/>
          <a:p>
            <a:r>
              <a:rPr lang="en-US" dirty="0"/>
              <a:t>Kubernetes: </a:t>
            </a:r>
            <a:r>
              <a:rPr lang="en-US" dirty="0" err="1"/>
              <a:t>Configmap</a:t>
            </a:r>
            <a:endParaRPr lang="en-US" dirty="0"/>
          </a:p>
        </p:txBody>
      </p:sp>
      <p:sp>
        <p:nvSpPr>
          <p:cNvPr id="3" name="Content Placeholder 2"/>
          <p:cNvSpPr>
            <a:spLocks noGrp="1"/>
          </p:cNvSpPr>
          <p:nvPr>
            <p:ph idx="1"/>
          </p:nvPr>
        </p:nvSpPr>
        <p:spPr>
          <a:xfrm>
            <a:off x="492826" y="2503863"/>
            <a:ext cx="5697187" cy="2680705"/>
          </a:xfrm>
        </p:spPr>
        <p:txBody>
          <a:bodyPr>
            <a:normAutofit/>
          </a:bodyPr>
          <a:lstStyle/>
          <a:p>
            <a:pPr marL="0" indent="0">
              <a:spcBef>
                <a:spcPts val="600"/>
              </a:spcBef>
              <a:buNone/>
            </a:pPr>
            <a:r>
              <a:rPr lang="en-US" sz="2000" b="0" dirty="0" err="1"/>
              <a:t>Config</a:t>
            </a:r>
            <a:r>
              <a:rPr lang="en-US" sz="2000" b="0" dirty="0"/>
              <a:t> maps are commonly composed of:</a:t>
            </a:r>
          </a:p>
          <a:p>
            <a:pPr>
              <a:spcBef>
                <a:spcPts val="600"/>
              </a:spcBef>
            </a:pPr>
            <a:r>
              <a:rPr lang="en-US" sz="2000" b="0" dirty="0"/>
              <a:t>Command line arguments</a:t>
            </a:r>
          </a:p>
          <a:p>
            <a:pPr>
              <a:spcBef>
                <a:spcPts val="600"/>
              </a:spcBef>
            </a:pPr>
            <a:r>
              <a:rPr lang="en-US" sz="2000" b="0" dirty="0"/>
              <a:t>Environment variables</a:t>
            </a:r>
          </a:p>
          <a:p>
            <a:pPr>
              <a:spcBef>
                <a:spcPts val="600"/>
              </a:spcBef>
            </a:pPr>
            <a:r>
              <a:rPr lang="en-US" sz="2000" b="0" dirty="0"/>
              <a:t>Files in a volume</a:t>
            </a:r>
          </a:p>
          <a:p>
            <a:pPr marL="0" indent="0">
              <a:spcBef>
                <a:spcPts val="600"/>
              </a:spcBef>
              <a:buNone/>
            </a:pPr>
            <a:r>
              <a:rPr lang="en-US" sz="2000" b="0" dirty="0" err="1"/>
              <a:t>Config</a:t>
            </a:r>
            <a:r>
              <a:rPr lang="en-US" sz="2000" b="0" dirty="0"/>
              <a:t> maps function similar to secrets, but values are stored as strings and are more readily readable.</a:t>
            </a:r>
          </a:p>
        </p:txBody>
      </p:sp>
      <p:sp>
        <p:nvSpPr>
          <p:cNvPr id="7" name="Content Placeholder 2"/>
          <p:cNvSpPr txBox="1">
            <a:spLocks/>
          </p:cNvSpPr>
          <p:nvPr/>
        </p:nvSpPr>
        <p:spPr>
          <a:xfrm>
            <a:off x="475014" y="1113425"/>
            <a:ext cx="6535386" cy="1172575"/>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 set of key-value pairs that serve as configuration data for pods. They solve the problem of how to pass </a:t>
            </a:r>
            <a:r>
              <a:rPr lang="en-US" sz="2000" dirty="0" err="1"/>
              <a:t>config</a:t>
            </a:r>
            <a:r>
              <a:rPr lang="en-US" sz="2000" dirty="0"/>
              <a:t> data such as environment variables to pods. </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85938" y="762000"/>
            <a:ext cx="2240249" cy="304800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69814" y="4343401"/>
            <a:ext cx="2842518" cy="1485280"/>
          </a:xfrm>
          <a:prstGeom prst="rect">
            <a:avLst/>
          </a:prstGeom>
        </p:spPr>
      </p:pic>
    </p:spTree>
    <p:extLst>
      <p:ext uri="{BB962C8B-B14F-4D97-AF65-F5344CB8AC3E}">
        <p14:creationId xmlns:p14="http://schemas.microsoft.com/office/powerpoint/2010/main" val="24438375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Configmap</a:t>
            </a:r>
            <a:endParaRPr lang="en-US" dirty="0"/>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1828801"/>
            <a:ext cx="6457951"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Create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environment variables</a:t>
            </a:r>
          </a:p>
          <a:p>
            <a:pPr marL="514350" indent="-514350">
              <a:spcAft>
                <a:spcPts val="0"/>
              </a:spcAft>
              <a:buFont typeface="+mj-lt"/>
              <a:buAutoNum type="arabicPeriod"/>
            </a:pPr>
            <a:r>
              <a:rPr lang="en-US" sz="2800" dirty="0"/>
              <a:t>Set command line using </a:t>
            </a:r>
            <a:r>
              <a:rPr lang="en-US" sz="2800" dirty="0" err="1"/>
              <a:t>Configmap</a:t>
            </a:r>
            <a:endParaRPr lang="en-US" sz="2800" dirty="0"/>
          </a:p>
          <a:p>
            <a:pPr marL="514350" indent="-514350">
              <a:spcAft>
                <a:spcPts val="0"/>
              </a:spcAft>
              <a:buFont typeface="+mj-lt"/>
              <a:buAutoNum type="arabicPeriod"/>
            </a:pPr>
            <a:r>
              <a:rPr lang="en-US" sz="2800" dirty="0"/>
              <a:t>Consume </a:t>
            </a:r>
            <a:r>
              <a:rPr lang="en-US" sz="2800" dirty="0" err="1"/>
              <a:t>Configmap</a:t>
            </a:r>
            <a:r>
              <a:rPr lang="en-US" sz="2800" dirty="0"/>
              <a:t> in Volume</a:t>
            </a:r>
          </a:p>
          <a:p>
            <a:pPr marL="514350" indent="-514350">
              <a:spcAft>
                <a:spcPts val="0"/>
              </a:spcAft>
              <a:buFont typeface="+mj-lt"/>
              <a:buAutoNum type="arabicPeriod"/>
            </a:pPr>
            <a:endParaRPr lang="en-US" dirty="0"/>
          </a:p>
        </p:txBody>
      </p:sp>
    </p:spTree>
    <p:extLst>
      <p:ext uri="{BB962C8B-B14F-4D97-AF65-F5344CB8AC3E}">
        <p14:creationId xmlns:p14="http://schemas.microsoft.com/office/powerpoint/2010/main" val="98630414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930269"/>
          </a:xfrm>
        </p:spPr>
        <p:txBody>
          <a:bodyPr/>
          <a:lstStyle/>
          <a:p>
            <a:r>
              <a:rPr lang="en-US" dirty="0"/>
              <a:t>Kubernetes: Volumes</a:t>
            </a:r>
          </a:p>
        </p:txBody>
      </p:sp>
      <p:sp>
        <p:nvSpPr>
          <p:cNvPr id="3" name="Content Placeholder 2"/>
          <p:cNvSpPr>
            <a:spLocks noGrp="1"/>
          </p:cNvSpPr>
          <p:nvPr>
            <p:ph idx="1"/>
          </p:nvPr>
        </p:nvSpPr>
        <p:spPr>
          <a:xfrm>
            <a:off x="457200" y="1705096"/>
            <a:ext cx="8058150" cy="1800104"/>
          </a:xfrm>
        </p:spPr>
        <p:txBody>
          <a:bodyPr>
            <a:normAutofit/>
          </a:bodyPr>
          <a:lstStyle/>
          <a:p>
            <a:pPr>
              <a:spcBef>
                <a:spcPts val="600"/>
              </a:spcBef>
            </a:pPr>
            <a:r>
              <a:rPr lang="en-US" sz="2000" b="0" dirty="0"/>
              <a:t>A directory accessible to containers in a pod</a:t>
            </a:r>
          </a:p>
          <a:p>
            <a:pPr>
              <a:spcBef>
                <a:spcPts val="600"/>
              </a:spcBef>
            </a:pPr>
            <a:r>
              <a:rPr lang="en-US" sz="2000" b="0" dirty="0"/>
              <a:t>Volumes outlive containers that run within a pod</a:t>
            </a:r>
          </a:p>
          <a:p>
            <a:pPr>
              <a:spcBef>
                <a:spcPts val="600"/>
              </a:spcBef>
            </a:pPr>
            <a:r>
              <a:rPr lang="en-US" sz="2000" b="0" dirty="0"/>
              <a:t>May be passed between pods</a:t>
            </a:r>
          </a:p>
          <a:p>
            <a:pPr>
              <a:spcBef>
                <a:spcPts val="600"/>
              </a:spcBef>
            </a:pPr>
            <a:r>
              <a:rPr lang="en-US" sz="2000" b="0" dirty="0"/>
              <a:t>Data is preserved across container restarts</a:t>
            </a:r>
          </a:p>
          <a:p>
            <a:pPr>
              <a:spcBef>
                <a:spcPts val="600"/>
              </a:spcBef>
            </a:pPr>
            <a:r>
              <a:rPr lang="en-US" sz="2000" b="0" dirty="0"/>
              <a:t>Azure Disk &amp; Azure File supported</a:t>
            </a:r>
          </a:p>
          <a:p>
            <a:pPr>
              <a:spcBef>
                <a:spcPts val="600"/>
              </a:spcBef>
            </a:pPr>
            <a:endParaRPr lang="en-US" sz="2000" b="0" dirty="0"/>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Storage that has an explicit lifetime, the same as the pod that encloses it.</a:t>
            </a:r>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897" y="3505200"/>
            <a:ext cx="5012755" cy="1935480"/>
          </a:xfrm>
          <a:prstGeom prst="rect">
            <a:avLst/>
          </a:prstGeom>
        </p:spPr>
      </p:pic>
      <p:cxnSp>
        <p:nvCxnSpPr>
          <p:cNvPr id="8" name="Straight Connector 7"/>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48689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Volumes are based on a wide assortment of underlying storage provides. Every major public cloud (including Azure) has several options for volume storage</a:t>
            </a:r>
            <a:endParaRPr lang="en-US" sz="1800" dirty="0">
              <a:solidFill>
                <a:schemeClr val="dk1"/>
              </a:solidFill>
              <a:latin typeface="Arial"/>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6302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Volumes are based on a wide assortment of underlying storage provides. Every major public cloud (including Azure) has several options for volume storage</a:t>
            </a:r>
            <a:endParaRPr lang="en-US" sz="1800" dirty="0">
              <a:solidFill>
                <a:schemeClr val="dk1"/>
              </a:solidFill>
              <a:latin typeface="Arial"/>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480300" cy="2336800"/>
          </a:xfrm>
          <a:prstGeom prst="rect">
            <a:avLst/>
          </a:prstGeom>
        </p:spPr>
      </p:pic>
      <p:sp>
        <p:nvSpPr>
          <p:cNvPr id="6" name="Title 1"/>
          <p:cNvSpPr>
            <a:spLocks noGrp="1"/>
          </p:cNvSpPr>
          <p:nvPr>
            <p:ph type="title"/>
          </p:nvPr>
        </p:nvSpPr>
        <p:spPr>
          <a:xfrm>
            <a:off x="628650" y="365129"/>
            <a:ext cx="7886700" cy="930269"/>
          </a:xfrm>
        </p:spPr>
        <p:txBody>
          <a:bodyPr/>
          <a:lstStyle/>
          <a:p>
            <a:r>
              <a:rPr lang="en-US" dirty="0"/>
              <a:t>Kubernetes: Volumes</a:t>
            </a:r>
          </a:p>
        </p:txBody>
      </p:sp>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74899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Persistent Volumes</a:t>
            </a:r>
          </a:p>
        </p:txBody>
      </p:sp>
      <p:sp>
        <p:nvSpPr>
          <p:cNvPr id="3" name="Content Placeholder 2"/>
          <p:cNvSpPr>
            <a:spLocks noGrp="1"/>
          </p:cNvSpPr>
          <p:nvPr>
            <p:ph idx="1"/>
          </p:nvPr>
        </p:nvSpPr>
        <p:spPr>
          <a:xfrm>
            <a:off x="457200" y="1705096"/>
            <a:ext cx="8058150" cy="2333504"/>
          </a:xfrm>
        </p:spPr>
        <p:txBody>
          <a:bodyPr>
            <a:normAutofit/>
          </a:bodyPr>
          <a:lstStyle/>
          <a:p>
            <a:pPr>
              <a:spcBef>
                <a:spcPts val="600"/>
              </a:spcBef>
            </a:pPr>
            <a:r>
              <a:rPr lang="en-US" sz="2000" b="0" dirty="0"/>
              <a:t>Separate to </a:t>
            </a:r>
            <a:r>
              <a:rPr lang="en-US" sz="2000" dirty="0" err="1"/>
              <a:t>PersistentVolumeClaim</a:t>
            </a:r>
            <a:r>
              <a:rPr lang="en-US" sz="2000" b="0" dirty="0"/>
              <a:t>, which is a request for storage.</a:t>
            </a:r>
          </a:p>
          <a:p>
            <a:pPr>
              <a:spcBef>
                <a:spcPts val="600"/>
              </a:spcBef>
            </a:pPr>
            <a:r>
              <a:rPr lang="en-US" sz="2000" b="0" dirty="0"/>
              <a:t>May be created ahead of time in a static manner for use by a cluster</a:t>
            </a:r>
          </a:p>
          <a:p>
            <a:pPr>
              <a:spcBef>
                <a:spcPts val="600"/>
              </a:spcBef>
            </a:pPr>
            <a:r>
              <a:rPr lang="en-US" sz="2000" b="0" dirty="0"/>
              <a:t>May be created dynamically from available, unclaimed resources</a:t>
            </a:r>
          </a:p>
          <a:p>
            <a:pPr>
              <a:spcBef>
                <a:spcPts val="600"/>
              </a:spcBef>
            </a:pPr>
            <a:r>
              <a:rPr lang="en-US" sz="2000" b="0" dirty="0"/>
              <a:t>May be freed and passed from user to user so care should be taken to delete contents when done with use</a:t>
            </a:r>
          </a:p>
          <a:p>
            <a:pPr>
              <a:spcBef>
                <a:spcPts val="600"/>
              </a:spcBef>
            </a:pPr>
            <a:r>
              <a:rPr lang="en-US" sz="2000" b="0" dirty="0"/>
              <a:t>Critical for </a:t>
            </a:r>
            <a:r>
              <a:rPr lang="en-US" sz="2000" b="0" dirty="0" err="1"/>
              <a:t>Stateful</a:t>
            </a:r>
            <a:r>
              <a:rPr lang="en-US" sz="2000" b="0" dirty="0"/>
              <a:t> containers</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Persistent storage in a cluster</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2500" y="4038600"/>
            <a:ext cx="7239000" cy="1494330"/>
          </a:xfrm>
          <a:prstGeom prst="rect">
            <a:avLst/>
          </a:prstGeom>
        </p:spPr>
      </p:pic>
      <p:sp>
        <p:nvSpPr>
          <p:cNvPr id="5" name="TextBox 4"/>
          <p:cNvSpPr txBox="1"/>
          <p:nvPr/>
        </p:nvSpPr>
        <p:spPr>
          <a:xfrm>
            <a:off x="828448" y="5666414"/>
            <a:ext cx="7656776" cy="369332"/>
          </a:xfrm>
          <a:prstGeom prst="rect">
            <a:avLst/>
          </a:prstGeom>
          <a:noFill/>
        </p:spPr>
        <p:txBody>
          <a:bodyPr wrap="none" rtlCol="0">
            <a:spAutoFit/>
          </a:bodyPr>
          <a:lstStyle/>
          <a:p>
            <a:r>
              <a:rPr lang="en-US" dirty="0"/>
              <a:t>See example in the </a:t>
            </a:r>
            <a:r>
              <a:rPr lang="en-US" dirty="0" err="1"/>
              <a:t>wordpress</a:t>
            </a:r>
            <a:r>
              <a:rPr lang="en-US" dirty="0"/>
              <a:t> example :: </a:t>
            </a:r>
            <a:r>
              <a:rPr lang="en-US" b="1" dirty="0"/>
              <a:t>kind: </a:t>
            </a:r>
            <a:r>
              <a:rPr lang="en-US" b="1" dirty="0" err="1"/>
              <a:t>PersistentVolumeClaim</a:t>
            </a:r>
            <a:endParaRPr lang="en-US" b="1" dirty="0"/>
          </a:p>
        </p:txBody>
      </p:sp>
    </p:spTree>
    <p:extLst>
      <p:ext uri="{BB962C8B-B14F-4D97-AF65-F5344CB8AC3E}">
        <p14:creationId xmlns:p14="http://schemas.microsoft.com/office/powerpoint/2010/main" val="202443754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Logging</a:t>
            </a:r>
          </a:p>
        </p:txBody>
      </p:sp>
      <p:sp>
        <p:nvSpPr>
          <p:cNvPr id="3" name="Content Placeholder 2"/>
          <p:cNvSpPr>
            <a:spLocks noGrp="1"/>
          </p:cNvSpPr>
          <p:nvPr>
            <p:ph idx="1"/>
          </p:nvPr>
        </p:nvSpPr>
        <p:spPr>
          <a:xfrm>
            <a:off x="457200" y="1705096"/>
            <a:ext cx="5206071" cy="4390904"/>
          </a:xfrm>
        </p:spPr>
        <p:txBody>
          <a:bodyPr>
            <a:normAutofit/>
          </a:bodyPr>
          <a:lstStyle/>
          <a:p>
            <a:pPr>
              <a:spcBef>
                <a:spcPts val="600"/>
              </a:spcBef>
            </a:pPr>
            <a:r>
              <a:rPr lang="en-US" sz="2000" b="0" dirty="0"/>
              <a:t>Logs can be accessed from a currently run container or any number or previously run containers, accessed by container name</a:t>
            </a:r>
          </a:p>
          <a:p>
            <a:pPr>
              <a:spcBef>
                <a:spcPts val="600"/>
              </a:spcBef>
            </a:pPr>
            <a:r>
              <a:rPr lang="en-US" sz="2000" b="0" dirty="0"/>
              <a:t>Containerized apps write logs to </a:t>
            </a:r>
            <a:r>
              <a:rPr lang="en-US" sz="2000" b="0" dirty="0" err="1"/>
              <a:t>stdout</a:t>
            </a:r>
            <a:r>
              <a:rPr lang="en-US" sz="2000" b="0" dirty="0"/>
              <a:t> and </a:t>
            </a:r>
            <a:r>
              <a:rPr lang="en-US" sz="2000" b="0" dirty="0" err="1"/>
              <a:t>stderr</a:t>
            </a:r>
            <a:r>
              <a:rPr lang="en-US" sz="2000" b="0" dirty="0"/>
              <a:t> </a:t>
            </a:r>
          </a:p>
          <a:p>
            <a:pPr>
              <a:spcBef>
                <a:spcPts val="600"/>
              </a:spcBef>
            </a:pPr>
            <a:r>
              <a:rPr lang="en-US" sz="2000" b="0" dirty="0"/>
              <a:t>Cluster level logging can be performed using several different techniques including node level agents, container sidecars, or even having containers push directly to an application</a:t>
            </a:r>
          </a:p>
          <a:p>
            <a:pPr>
              <a:spcBef>
                <a:spcPts val="600"/>
              </a:spcBef>
            </a:pPr>
            <a:r>
              <a:rPr lang="en-US" sz="2000" b="0" dirty="0"/>
              <a:t>Node level logging is the most common approach, typically using </a:t>
            </a:r>
            <a:r>
              <a:rPr lang="en-US" sz="2000" b="0" dirty="0" err="1"/>
              <a:t>Elasticsearch</a:t>
            </a:r>
            <a:r>
              <a:rPr lang="en-US" sz="2000" b="0" dirty="0"/>
              <a:t>.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Aggregate, access and print logs from containers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81346" y="830263"/>
            <a:ext cx="2852079" cy="22098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81346" y="3394198"/>
            <a:ext cx="2636332" cy="2108200"/>
          </a:xfrm>
          <a:prstGeom prst="rect">
            <a:avLst/>
          </a:prstGeom>
        </p:spPr>
      </p:pic>
    </p:spTree>
    <p:extLst>
      <p:ext uri="{BB962C8B-B14F-4D97-AF65-F5344CB8AC3E}">
        <p14:creationId xmlns:p14="http://schemas.microsoft.com/office/powerpoint/2010/main" val="3235161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An external system can perform the log rotation by calling </a:t>
            </a:r>
            <a:r>
              <a:rPr lang="en-US" dirty="0" err="1">
                <a:solidFill>
                  <a:schemeClr val="dk1"/>
                </a:solidFill>
                <a:latin typeface="Arial"/>
                <a:ea typeface="Arial"/>
                <a:cs typeface="Arial"/>
                <a:sym typeface="Arial"/>
              </a:rPr>
              <a:t>logrotate</a:t>
            </a:r>
            <a:r>
              <a:rPr lang="en-US" dirty="0">
                <a:solidFill>
                  <a:schemeClr val="dk1"/>
                </a:solidFill>
                <a:latin typeface="Arial"/>
                <a:ea typeface="Arial"/>
                <a:cs typeface="Arial"/>
                <a:sym typeface="Arial"/>
              </a:rPr>
              <a:t>, which would result in </a:t>
            </a:r>
            <a:r>
              <a:rPr lang="en-US" dirty="0" err="1">
                <a:solidFill>
                  <a:schemeClr val="dk1"/>
                </a:solidFill>
                <a:latin typeface="Arial"/>
                <a:ea typeface="Arial"/>
                <a:cs typeface="Arial"/>
                <a:sym typeface="Arial"/>
              </a:rPr>
              <a:t>kubectl</a:t>
            </a:r>
            <a:r>
              <a:rPr lang="en-US" dirty="0">
                <a:solidFill>
                  <a:schemeClr val="dk1"/>
                </a:solidFill>
                <a:latin typeface="Arial"/>
                <a:ea typeface="Arial"/>
                <a:cs typeface="Arial"/>
                <a:sym typeface="Arial"/>
              </a:rPr>
              <a:t> logs returning an empty result</a:t>
            </a:r>
            <a:endParaRPr lang="en-US" sz="1800" dirty="0">
              <a:solidFill>
                <a:schemeClr val="dk1"/>
              </a:solidFill>
              <a:latin typeface="Arial"/>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714651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An external system can perform the log rotation by calling </a:t>
            </a:r>
            <a:r>
              <a:rPr lang="en-US" dirty="0" err="1">
                <a:solidFill>
                  <a:schemeClr val="dk1"/>
                </a:solidFill>
                <a:latin typeface="Arial"/>
                <a:ea typeface="Arial"/>
                <a:cs typeface="Arial"/>
                <a:sym typeface="Arial"/>
              </a:rPr>
              <a:t>logrotate</a:t>
            </a:r>
            <a:r>
              <a:rPr lang="en-US" dirty="0">
                <a:solidFill>
                  <a:schemeClr val="dk1"/>
                </a:solidFill>
                <a:latin typeface="Arial"/>
                <a:ea typeface="Arial"/>
                <a:cs typeface="Arial"/>
                <a:sym typeface="Arial"/>
              </a:rPr>
              <a:t>, which would result in </a:t>
            </a:r>
            <a:r>
              <a:rPr lang="en-US" dirty="0" err="1">
                <a:solidFill>
                  <a:schemeClr val="dk1"/>
                </a:solidFill>
                <a:latin typeface="Arial"/>
                <a:ea typeface="Arial"/>
                <a:cs typeface="Arial"/>
                <a:sym typeface="Arial"/>
              </a:rPr>
              <a:t>kubectl</a:t>
            </a:r>
            <a:r>
              <a:rPr lang="en-US" dirty="0">
                <a:solidFill>
                  <a:schemeClr val="dk1"/>
                </a:solidFill>
                <a:latin typeface="Arial"/>
                <a:ea typeface="Arial"/>
                <a:cs typeface="Arial"/>
                <a:sym typeface="Arial"/>
              </a:rPr>
              <a:t> logs returning an empty result</a:t>
            </a:r>
            <a:endParaRPr lang="en-US" sz="1800" dirty="0">
              <a:solidFill>
                <a:schemeClr val="dk1"/>
              </a:solidFill>
              <a:latin typeface="Arial"/>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Logging</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79" y="1143000"/>
            <a:ext cx="9144000" cy="136905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2691126"/>
            <a:ext cx="9144000" cy="1701800"/>
          </a:xfrm>
          <a:prstGeom prst="rect">
            <a:avLst/>
          </a:prstGeom>
        </p:spPr>
      </p:pic>
    </p:spTree>
    <p:extLst>
      <p:ext uri="{BB962C8B-B14F-4D97-AF65-F5344CB8AC3E}">
        <p14:creationId xmlns:p14="http://schemas.microsoft.com/office/powerpoint/2010/main" val="3243112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88928"/>
            <a:ext cx="7886700" cy="1158872"/>
          </a:xfrm>
        </p:spPr>
        <p:txBody>
          <a:bodyPr/>
          <a:lstStyle/>
          <a:p>
            <a:pPr algn="ctr"/>
            <a:r>
              <a:rPr lang="en-US" dirty="0"/>
              <a:t>Walmart Canada Case Study</a:t>
            </a:r>
          </a:p>
        </p:txBody>
      </p:sp>
      <p:pic>
        <p:nvPicPr>
          <p:cNvPr id="1026" name="Picture 2" descr="https://smartcanucks.ca/wp-content/uploads/2016/11/walmart-canada.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1487487"/>
            <a:ext cx="8407124" cy="44561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43086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a:t>
            </a:r>
            <a:r>
              <a:rPr lang="en-US" dirty="0" err="1"/>
              <a:t>Stateful</a:t>
            </a:r>
            <a:r>
              <a:rPr lang="en-US" dirty="0"/>
              <a:t> Sets</a:t>
            </a:r>
          </a:p>
        </p:txBody>
      </p:sp>
      <p:sp>
        <p:nvSpPr>
          <p:cNvPr id="3" name="Content Placeholder 2"/>
          <p:cNvSpPr>
            <a:spLocks noGrp="1"/>
          </p:cNvSpPr>
          <p:nvPr>
            <p:ph idx="1"/>
          </p:nvPr>
        </p:nvSpPr>
        <p:spPr>
          <a:xfrm>
            <a:off x="533400" y="1840607"/>
            <a:ext cx="4800600" cy="4162304"/>
          </a:xfrm>
        </p:spPr>
        <p:txBody>
          <a:bodyPr>
            <a:normAutofit/>
          </a:bodyPr>
          <a:lstStyle/>
          <a:p>
            <a:pPr>
              <a:spcBef>
                <a:spcPts val="600"/>
              </a:spcBef>
            </a:pPr>
            <a:r>
              <a:rPr lang="en-US" sz="2200" b="0" dirty="0"/>
              <a:t>Pods in a </a:t>
            </a:r>
            <a:r>
              <a:rPr lang="en-US" sz="2200" b="0" dirty="0" err="1"/>
              <a:t>stateful</a:t>
            </a:r>
            <a:r>
              <a:rPr lang="en-US" sz="2200" b="0" dirty="0"/>
              <a:t> set are not interchangeable</a:t>
            </a:r>
          </a:p>
          <a:p>
            <a:pPr>
              <a:spcBef>
                <a:spcPts val="600"/>
              </a:spcBef>
            </a:pPr>
            <a:r>
              <a:rPr lang="en-US" sz="2200" b="0" dirty="0"/>
              <a:t>Each Pod has a persistent identifier</a:t>
            </a:r>
          </a:p>
          <a:p>
            <a:pPr>
              <a:spcBef>
                <a:spcPts val="600"/>
              </a:spcBef>
            </a:pPr>
            <a:r>
              <a:rPr lang="en-US" sz="2200" b="0" dirty="0"/>
              <a:t>Define desired state object, controller performs updates to desired state</a:t>
            </a:r>
          </a:p>
          <a:p>
            <a:pPr>
              <a:spcBef>
                <a:spcPts val="600"/>
              </a:spcBef>
            </a:pPr>
            <a:r>
              <a:rPr lang="en-US" sz="2200" b="0" dirty="0"/>
              <a:t>Useful for applications that require persistent storage, unique network identifiers, ordered deployment, deletes or updates.  </a:t>
            </a:r>
          </a:p>
        </p:txBody>
      </p:sp>
      <p:sp>
        <p:nvSpPr>
          <p:cNvPr id="7" name="Content Placeholder 2"/>
          <p:cNvSpPr txBox="1">
            <a:spLocks/>
          </p:cNvSpPr>
          <p:nvPr/>
        </p:nvSpPr>
        <p:spPr>
          <a:xfrm>
            <a:off x="628650" y="11430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Functionality of deployments with guarantees about ordering and unique identities per Pod.</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0200" y="2286000"/>
            <a:ext cx="3463316" cy="3048000"/>
          </a:xfrm>
          <a:prstGeom prst="rect">
            <a:avLst/>
          </a:prstGeom>
        </p:spPr>
      </p:pic>
    </p:spTree>
    <p:extLst>
      <p:ext uri="{BB962C8B-B14F-4D97-AF65-F5344CB8AC3E}">
        <p14:creationId xmlns:p14="http://schemas.microsoft.com/office/powerpoint/2010/main" val="41714474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t>
            </a:r>
            <a:r>
              <a:rPr lang="en-US" dirty="0" err="1"/>
              <a:t>Stateful</a:t>
            </a:r>
            <a:r>
              <a:rPr lang="en-US" dirty="0"/>
              <a:t> Application</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52400" y="14478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50" y="2514601"/>
            <a:ext cx="7886700" cy="31242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Stand up and watch </a:t>
            </a:r>
            <a:r>
              <a:rPr lang="en-US" dirty="0" err="1"/>
              <a:t>stateful</a:t>
            </a:r>
            <a:r>
              <a:rPr lang="en-US" dirty="0"/>
              <a:t> </a:t>
            </a:r>
            <a:r>
              <a:rPr lang="en-US" dirty="0" err="1"/>
              <a:t>mysql</a:t>
            </a:r>
            <a:r>
              <a:rPr lang="en-US" dirty="0"/>
              <a:t> instances</a:t>
            </a:r>
          </a:p>
          <a:p>
            <a:pPr marL="514350" indent="-514350">
              <a:spcAft>
                <a:spcPts val="0"/>
              </a:spcAft>
              <a:buFont typeface="+mj-lt"/>
              <a:buAutoNum type="arabicPeriod"/>
            </a:pPr>
            <a:r>
              <a:rPr lang="en-US" dirty="0"/>
              <a:t>Query and verify connectivity</a:t>
            </a:r>
          </a:p>
          <a:p>
            <a:pPr marL="514350" indent="-514350">
              <a:spcAft>
                <a:spcPts val="0"/>
              </a:spcAft>
              <a:buFont typeface="+mj-lt"/>
              <a:buAutoNum type="arabicPeriod"/>
            </a:pPr>
            <a:endParaRPr lang="en-US" dirty="0"/>
          </a:p>
        </p:txBody>
      </p:sp>
      <p:cxnSp>
        <p:nvCxnSpPr>
          <p:cNvPr id="11" name="Straight Connector 10"/>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43564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13" y="76200"/>
            <a:ext cx="7886700" cy="930269"/>
          </a:xfrm>
        </p:spPr>
        <p:txBody>
          <a:bodyPr/>
          <a:lstStyle/>
          <a:p>
            <a:r>
              <a:rPr lang="en-US" dirty="0"/>
              <a:t>Kubernetes: Namespace</a:t>
            </a:r>
          </a:p>
        </p:txBody>
      </p:sp>
      <p:sp>
        <p:nvSpPr>
          <p:cNvPr id="3" name="Content Placeholder 2"/>
          <p:cNvSpPr>
            <a:spLocks noGrp="1"/>
          </p:cNvSpPr>
          <p:nvPr>
            <p:ph idx="1"/>
          </p:nvPr>
        </p:nvSpPr>
        <p:spPr>
          <a:xfrm>
            <a:off x="457200" y="1516120"/>
            <a:ext cx="8229600" cy="2028704"/>
          </a:xfrm>
        </p:spPr>
        <p:txBody>
          <a:bodyPr>
            <a:normAutofit/>
          </a:bodyPr>
          <a:lstStyle/>
          <a:p>
            <a:pPr>
              <a:spcBef>
                <a:spcPts val="600"/>
              </a:spcBef>
            </a:pPr>
            <a:r>
              <a:rPr lang="en-US" sz="2000" b="0" dirty="0"/>
              <a:t>Resources are segmented within namespaces</a:t>
            </a:r>
          </a:p>
          <a:p>
            <a:pPr lvl="1">
              <a:spcBef>
                <a:spcPts val="600"/>
              </a:spcBef>
            </a:pPr>
            <a:r>
              <a:rPr lang="en-US" sz="1600" b="0" dirty="0"/>
              <a:t>Sandbox per developer for example</a:t>
            </a:r>
          </a:p>
          <a:p>
            <a:pPr>
              <a:spcBef>
                <a:spcPts val="600"/>
              </a:spcBef>
            </a:pPr>
            <a:r>
              <a:rPr lang="en-US" sz="2000" b="0" dirty="0"/>
              <a:t>Pods will route </a:t>
            </a:r>
            <a:r>
              <a:rPr lang="en-US" sz="2000" b="0" dirty="0" err="1"/>
              <a:t>dns</a:t>
            </a:r>
            <a:r>
              <a:rPr lang="en-US" sz="2000" b="0" dirty="0"/>
              <a:t> to default (own) namespace</a:t>
            </a:r>
          </a:p>
          <a:p>
            <a:pPr lvl="1">
              <a:spcBef>
                <a:spcPts val="600"/>
              </a:spcBef>
            </a:pPr>
            <a:r>
              <a:rPr lang="en-US" sz="1600" b="0" dirty="0" err="1"/>
              <a:t>api.default.svc.cluster.local</a:t>
            </a:r>
            <a:endParaRPr lang="en-US" sz="1600" b="0" dirty="0"/>
          </a:p>
          <a:p>
            <a:pPr lvl="1">
              <a:spcBef>
                <a:spcPts val="600"/>
              </a:spcBef>
            </a:pPr>
            <a:r>
              <a:rPr lang="en-US" sz="1600" b="0" dirty="0" err="1"/>
              <a:t>Api.foo</a:t>
            </a:r>
            <a:r>
              <a:rPr lang="mr-IN" sz="1600" b="0" dirty="0"/>
              <a:t>…</a:t>
            </a:r>
            <a:endParaRPr lang="en-US" sz="1600" b="0" dirty="0"/>
          </a:p>
          <a:p>
            <a:pPr>
              <a:spcBef>
                <a:spcPts val="600"/>
              </a:spcBef>
            </a:pPr>
            <a:r>
              <a:rPr lang="en-US" sz="2000" b="0" dirty="0"/>
              <a:t>The same app could run independently in different namespaces</a:t>
            </a:r>
          </a:p>
        </p:txBody>
      </p:sp>
      <p:sp>
        <p:nvSpPr>
          <p:cNvPr id="7" name="Content Placeholder 2"/>
          <p:cNvSpPr txBox="1">
            <a:spLocks/>
          </p:cNvSpPr>
          <p:nvPr/>
        </p:nvSpPr>
        <p:spPr>
          <a:xfrm>
            <a:off x="475013" y="1113425"/>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Partitions the names of API objects</a:t>
            </a:r>
          </a:p>
        </p:txBody>
      </p:sp>
      <p:sp>
        <p:nvSpPr>
          <p:cNvPr id="5" name="TextBox 4"/>
          <p:cNvSpPr txBox="1"/>
          <p:nvPr/>
        </p:nvSpPr>
        <p:spPr>
          <a:xfrm>
            <a:off x="6448301" y="1460665"/>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88698" y="3628612"/>
            <a:ext cx="5694955" cy="2267121"/>
          </a:xfrm>
          <a:prstGeom prst="rect">
            <a:avLst/>
          </a:prstGeom>
        </p:spPr>
      </p:pic>
      <p:cxnSp>
        <p:nvCxnSpPr>
          <p:cNvPr id="9" name="Straight Connector 8"/>
          <p:cNvCxnSpPr/>
          <p:nvPr/>
        </p:nvCxnSpPr>
        <p:spPr>
          <a:xfrm>
            <a:off x="304800" y="914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6937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762000" y="4572000"/>
            <a:ext cx="6705600" cy="1219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Namespaces create an excellent mechanism to subdivide resources and provide isolation. This enables using a cluster for multiple projects or multiple teams </a:t>
            </a:r>
            <a:endParaRPr lang="en-US" sz="1800" dirty="0">
              <a:solidFill>
                <a:schemeClr val="dk1"/>
              </a:solidFill>
              <a:latin typeface="Arial"/>
              <a:ea typeface="Arial"/>
              <a:cs typeface="Arial"/>
              <a:sym typeface="Arial"/>
            </a:endParaRPr>
          </a:p>
        </p:txBody>
      </p:sp>
      <p:sp>
        <p:nvSpPr>
          <p:cNvPr id="6" name="Title 1"/>
          <p:cNvSpPr>
            <a:spLocks noGrp="1"/>
          </p:cNvSpPr>
          <p:nvPr>
            <p:ph type="title"/>
          </p:nvPr>
        </p:nvSpPr>
        <p:spPr>
          <a:xfrm>
            <a:off x="628650" y="365129"/>
            <a:ext cx="7886700" cy="930269"/>
          </a:xfrm>
        </p:spPr>
        <p:txBody>
          <a:bodyPr/>
          <a:lstStyle/>
          <a:p>
            <a:r>
              <a:rPr lang="en-US" dirty="0"/>
              <a:t>Kubernetes: Namespace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676400"/>
            <a:ext cx="9144000" cy="2226416"/>
          </a:xfrm>
          <a:prstGeom prst="rect">
            <a:avLst/>
          </a:prstGeom>
        </p:spPr>
      </p:pic>
    </p:spTree>
    <p:extLst>
      <p:ext uri="{BB962C8B-B14F-4D97-AF65-F5344CB8AC3E}">
        <p14:creationId xmlns:p14="http://schemas.microsoft.com/office/powerpoint/2010/main" val="4022153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6082109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1268"/>
            <a:ext cx="7886700" cy="1158872"/>
          </a:xfrm>
        </p:spPr>
        <p:txBody>
          <a:bodyPr/>
          <a:lstStyle/>
          <a:p>
            <a:r>
              <a:rPr lang="en-US" dirty="0"/>
              <a:t>Secure Traffic</a:t>
            </a:r>
          </a:p>
        </p:txBody>
      </p:sp>
      <p:sp>
        <p:nvSpPr>
          <p:cNvPr id="3" name="Content Placeholder 2"/>
          <p:cNvSpPr>
            <a:spLocks noGrp="1"/>
          </p:cNvSpPr>
          <p:nvPr>
            <p:ph idx="1"/>
          </p:nvPr>
        </p:nvSpPr>
        <p:spPr>
          <a:xfrm>
            <a:off x="628650" y="1295400"/>
            <a:ext cx="7886700" cy="2362199"/>
          </a:xfrm>
        </p:spPr>
        <p:txBody>
          <a:bodyPr>
            <a:normAutofit fontScale="85000" lnSpcReduction="20000"/>
          </a:bodyPr>
          <a:lstStyle/>
          <a:p>
            <a:r>
              <a:rPr lang="en-US" b="0" dirty="0"/>
              <a:t>Secure traffic between </a:t>
            </a:r>
            <a:r>
              <a:rPr lang="en-US" b="0" dirty="0" err="1"/>
              <a:t>Microservices</a:t>
            </a:r>
            <a:endParaRPr lang="en-US" b="0" dirty="0"/>
          </a:p>
          <a:p>
            <a:pPr lvl="1"/>
            <a:r>
              <a:rPr lang="en-US" b="0" dirty="0"/>
              <a:t>HTTPS </a:t>
            </a:r>
          </a:p>
          <a:p>
            <a:pPr lvl="2"/>
            <a:r>
              <a:rPr lang="en-US" dirty="0"/>
              <a:t>Reconfigure ELBs (on AWS)</a:t>
            </a:r>
          </a:p>
          <a:p>
            <a:pPr lvl="2"/>
            <a:r>
              <a:rPr lang="en-US" dirty="0"/>
              <a:t>Add certificate (</a:t>
            </a:r>
            <a:r>
              <a:rPr lang="en-US" dirty="0" err="1"/>
              <a:t>letsencrypt.org</a:t>
            </a:r>
            <a:r>
              <a:rPr lang="en-US" dirty="0"/>
              <a:t>)</a:t>
            </a:r>
          </a:p>
          <a:p>
            <a:r>
              <a:rPr lang="en-US" b="0" dirty="0"/>
              <a:t>Secure traffic for users</a:t>
            </a:r>
          </a:p>
          <a:p>
            <a:pPr lvl="1"/>
            <a:r>
              <a:rPr lang="en-US" b="0" dirty="0"/>
              <a:t>HTTPS</a:t>
            </a:r>
          </a:p>
          <a:p>
            <a:pPr lvl="1"/>
            <a:r>
              <a:rPr lang="en-US" b="0" dirty="0"/>
              <a:t>Secure Identity with </a:t>
            </a:r>
            <a:r>
              <a:rPr lang="en-US" b="0" dirty="0">
                <a:hlinkClick r:id="rId3"/>
              </a:rPr>
              <a:t>SPIFFEE</a:t>
            </a:r>
            <a:r>
              <a:rPr lang="en-US" b="0" dirty="0"/>
              <a:t> &amp; </a:t>
            </a:r>
            <a:r>
              <a:rPr lang="en-US" b="0" dirty="0" err="1">
                <a:hlinkClick r:id="rId4"/>
              </a:rPr>
              <a:t>Istio</a:t>
            </a:r>
            <a:endParaRPr lang="en-US" b="0" dirty="0"/>
          </a:p>
        </p:txBody>
      </p:sp>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048000" y="3886200"/>
            <a:ext cx="4216400" cy="2070100"/>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341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 </a:t>
            </a:r>
            <a:r>
              <a:rPr lang="en-US" dirty="0" err="1"/>
              <a:t>Microsegmentation</a:t>
            </a:r>
            <a:endParaRPr lang="en-US" dirty="0"/>
          </a:p>
        </p:txBody>
      </p:sp>
      <p:sp>
        <p:nvSpPr>
          <p:cNvPr id="3" name="Content Placeholder 2"/>
          <p:cNvSpPr>
            <a:spLocks noGrp="1"/>
          </p:cNvSpPr>
          <p:nvPr>
            <p:ph idx="1"/>
          </p:nvPr>
        </p:nvSpPr>
        <p:spPr>
          <a:xfrm>
            <a:off x="628650" y="1524000"/>
            <a:ext cx="3943350" cy="4652963"/>
          </a:xfrm>
        </p:spPr>
        <p:txBody>
          <a:bodyPr/>
          <a:lstStyle/>
          <a:p>
            <a:r>
              <a:rPr lang="en-US" sz="2800" b="0" dirty="0"/>
              <a:t>Segment the network</a:t>
            </a:r>
          </a:p>
          <a:p>
            <a:pPr lvl="1"/>
            <a:r>
              <a:rPr lang="en-US" sz="2400" b="0" dirty="0"/>
              <a:t>Only allow white-listed traffic between pods</a:t>
            </a:r>
          </a:p>
          <a:p>
            <a:r>
              <a:rPr lang="en-US" sz="2800" b="0" dirty="0"/>
              <a:t>Common tools</a:t>
            </a:r>
          </a:p>
          <a:p>
            <a:pPr lvl="1"/>
            <a:r>
              <a:rPr lang="en-US" sz="2400" b="0" dirty="0" err="1"/>
              <a:t>Istio</a:t>
            </a:r>
            <a:endParaRPr lang="en-US" sz="2400" b="0" dirty="0"/>
          </a:p>
          <a:p>
            <a:pPr lvl="1"/>
            <a:r>
              <a:rPr lang="en-US" sz="2400" b="0" dirty="0"/>
              <a:t>Calico</a:t>
            </a:r>
          </a:p>
          <a:p>
            <a:pPr lvl="1"/>
            <a:r>
              <a:rPr lang="en-US" sz="2400" b="0" dirty="0"/>
              <a:t>Weave</a:t>
            </a:r>
          </a:p>
          <a:p>
            <a:pPr lvl="1"/>
            <a:r>
              <a:rPr lang="en-US" sz="2400" b="0" dirty="0" err="1"/>
              <a:t>OpenContrail</a:t>
            </a:r>
            <a:endParaRPr lang="en-US" sz="2400" b="0" dirty="0"/>
          </a:p>
          <a:p>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58886" y="1507176"/>
            <a:ext cx="4004477" cy="2836223"/>
          </a:xfrm>
          <a:prstGeom prst="rect">
            <a:avLst/>
          </a:prstGeom>
        </p:spPr>
      </p:pic>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33672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b="0" dirty="0"/>
              <a:t>Ensure attacker who gains access to web container can’t get into the database</a:t>
            </a:r>
          </a:p>
          <a:p>
            <a:r>
              <a:rPr lang="en-US" b="0" dirty="0"/>
              <a:t>Create separate DB users for each Microservice</a:t>
            </a:r>
          </a:p>
          <a:p>
            <a:r>
              <a:rPr lang="en-US" b="0" dirty="0"/>
              <a:t>Strong passwords</a:t>
            </a:r>
          </a:p>
          <a:p>
            <a:pPr lvl="1"/>
            <a:r>
              <a:rPr lang="en-US" b="0" dirty="0"/>
              <a:t>K8’s secrets and/or Vault</a:t>
            </a:r>
          </a:p>
          <a:p>
            <a:pPr lvl="1"/>
            <a:r>
              <a:rPr lang="en-US" b="0" dirty="0"/>
              <a:t>Only accessed by containers who need them</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58945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t>
            </a:r>
            <a:r>
              <a:rPr lang="mr-IN" dirty="0"/>
              <a:t>–</a:t>
            </a:r>
            <a:r>
              <a:rPr lang="en-US" dirty="0"/>
              <a:t> Least Privilege</a:t>
            </a:r>
          </a:p>
        </p:txBody>
      </p:sp>
      <p:sp>
        <p:nvSpPr>
          <p:cNvPr id="3" name="Content Placeholder 2"/>
          <p:cNvSpPr>
            <a:spLocks noGrp="1"/>
          </p:cNvSpPr>
          <p:nvPr>
            <p:ph idx="1"/>
          </p:nvPr>
        </p:nvSpPr>
        <p:spPr>
          <a:xfrm>
            <a:off x="3581400" y="1524000"/>
            <a:ext cx="5257800" cy="3809999"/>
          </a:xfrm>
        </p:spPr>
        <p:txBody>
          <a:bodyPr>
            <a:normAutofit/>
          </a:bodyPr>
          <a:lstStyle/>
          <a:p>
            <a:pPr marL="0" indent="0">
              <a:buNone/>
            </a:pPr>
            <a:r>
              <a:rPr lang="en-US" b="0" dirty="0"/>
              <a:t>“Each subject in a system be granted the </a:t>
            </a:r>
            <a:r>
              <a:rPr lang="en-US" b="0" u="sng" dirty="0"/>
              <a:t>most restrictive set </a:t>
            </a:r>
            <a:r>
              <a:rPr lang="en-US" b="0" dirty="0"/>
              <a:t>of privileges”</a:t>
            </a:r>
          </a:p>
          <a:p>
            <a:r>
              <a:rPr lang="en-US" sz="2800" b="0" dirty="0"/>
              <a:t>Disable public IP access for any machine that doesn’t need it</a:t>
            </a:r>
          </a:p>
          <a:p>
            <a:r>
              <a:rPr lang="en-US" sz="2800" b="0" dirty="0"/>
              <a:t>VPN only for admin access</a:t>
            </a:r>
          </a:p>
          <a:p>
            <a:endParaRPr lang="en-US" dirty="0"/>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209800"/>
            <a:ext cx="3352800" cy="2495973"/>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03142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Actions</a:t>
            </a:r>
            <a:endParaRPr lang="en-US" dirty="0"/>
          </a:p>
        </p:txBody>
      </p:sp>
      <p:sp>
        <p:nvSpPr>
          <p:cNvPr id="3" name="Content Placeholder 2"/>
          <p:cNvSpPr>
            <a:spLocks noGrp="1"/>
          </p:cNvSpPr>
          <p:nvPr>
            <p:ph idx="1"/>
          </p:nvPr>
        </p:nvSpPr>
        <p:spPr/>
        <p:txBody>
          <a:bodyPr/>
          <a:lstStyle/>
          <a:p>
            <a:r>
              <a:rPr lang="en-US" b="0" dirty="0"/>
              <a:t>Limit admin access</a:t>
            </a:r>
          </a:p>
          <a:p>
            <a:r>
              <a:rPr lang="en-US" b="0" dirty="0"/>
              <a:t>“Attribute based access control” mode by default</a:t>
            </a:r>
          </a:p>
          <a:p>
            <a:r>
              <a:rPr lang="en-US" b="0" dirty="0"/>
              <a:t>Access control by token</a:t>
            </a:r>
          </a:p>
          <a:p>
            <a:pPr lvl="1"/>
            <a:r>
              <a:rPr lang="en-US" b="0" dirty="0"/>
              <a:t>Can allow/deny API operations</a:t>
            </a:r>
          </a:p>
          <a:p>
            <a:pPr lvl="1"/>
            <a:r>
              <a:rPr lang="en-US" b="0" dirty="0"/>
              <a:t>Can be used to only allow certain actions</a:t>
            </a:r>
          </a:p>
          <a:p>
            <a:r>
              <a:rPr lang="en-US" b="0" dirty="0" err="1"/>
              <a:t>Webhook</a:t>
            </a:r>
            <a:r>
              <a:rPr lang="en-US" b="0" dirty="0"/>
              <a:t> (optional)</a:t>
            </a:r>
          </a:p>
          <a:p>
            <a:pPr lvl="1"/>
            <a:r>
              <a:rPr lang="en-US" b="0" dirty="0"/>
              <a:t>Add </a:t>
            </a:r>
            <a:r>
              <a:rPr lang="en-US" b="0" dirty="0" err="1"/>
              <a:t>url</a:t>
            </a:r>
            <a:r>
              <a:rPr lang="en-US" b="0" dirty="0"/>
              <a:t> for k8s to verify authorization</a:t>
            </a:r>
          </a:p>
          <a:p>
            <a:endParaRPr lang="en-US" dirty="0"/>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4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Situation</a:t>
            </a:r>
          </a:p>
        </p:txBody>
      </p:sp>
      <p:sp>
        <p:nvSpPr>
          <p:cNvPr id="3" name="Content Placeholder 2"/>
          <p:cNvSpPr>
            <a:spLocks noGrp="1"/>
          </p:cNvSpPr>
          <p:nvPr>
            <p:ph idx="1"/>
          </p:nvPr>
        </p:nvSpPr>
        <p:spPr>
          <a:xfrm>
            <a:off x="628650" y="1295401"/>
            <a:ext cx="7886700" cy="1904999"/>
          </a:xfrm>
        </p:spPr>
        <p:txBody>
          <a:bodyPr>
            <a:normAutofit fontScale="92500"/>
          </a:bodyPr>
          <a:lstStyle/>
          <a:p>
            <a:pPr marL="0" indent="0">
              <a:buNone/>
            </a:pPr>
            <a:r>
              <a:rPr lang="en-US" sz="2400" b="0" dirty="0"/>
              <a:t>Designed in 2012, Walmart Canada’s website failed on Black Friday for two years in a row. </a:t>
            </a:r>
          </a:p>
          <a:p>
            <a:r>
              <a:rPr lang="en-US" sz="2400" b="0" dirty="0"/>
              <a:t>Traffic was increasing every year, keeping the team off balance</a:t>
            </a:r>
          </a:p>
          <a:p>
            <a:r>
              <a:rPr lang="en-US" sz="2400" b="0" dirty="0"/>
              <a:t>Customer backlash, competitive pressures (i.e. Amazon) made this a top priority</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1628" y="3288403"/>
            <a:ext cx="5334000" cy="2726487"/>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711254" y="3789256"/>
            <a:ext cx="3445611" cy="2225634"/>
          </a:xfrm>
          <a:prstGeom prst="rect">
            <a:avLst/>
          </a:prstGeom>
        </p:spPr>
      </p:pic>
      <p:cxnSp>
        <p:nvCxnSpPr>
          <p:cNvPr id="7" name="Straight Connector 6"/>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3236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76907"/>
            <a:ext cx="8763000" cy="1523293"/>
          </a:xfrm>
        </p:spPr>
        <p:txBody>
          <a:bodyPr>
            <a:normAutofit/>
          </a:bodyPr>
          <a:lstStyle/>
          <a:p>
            <a:r>
              <a:rPr lang="en-US" sz="4800" dirty="0">
                <a:solidFill>
                  <a:schemeClr val="bg1">
                    <a:lumMod val="65000"/>
                  </a:schemeClr>
                </a:solidFill>
              </a:rPr>
              <a:t>Part 4:</a:t>
            </a:r>
            <a:r>
              <a:rPr lang="en-US" sz="4800" dirty="0"/>
              <a:t> Course Summary and Supplemental Lab work</a:t>
            </a:r>
          </a:p>
        </p:txBody>
      </p:sp>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1920" y="1616826"/>
            <a:ext cx="5167079" cy="44029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3364759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Deploy Cassandra with </a:t>
            </a:r>
            <a:r>
              <a:rPr lang="en-US" dirty="0" err="1"/>
              <a:t>Stateful</a:t>
            </a:r>
            <a:r>
              <a:rPr lang="en-US" dirty="0"/>
              <a:t> Sets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52400" y="1290637"/>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2050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Create Cassandra Headless Service</a:t>
            </a:r>
          </a:p>
          <a:p>
            <a:pPr marL="514350" indent="-514350">
              <a:spcAft>
                <a:spcPts val="0"/>
              </a:spcAft>
              <a:buFont typeface="+mj-lt"/>
              <a:buAutoNum type="arabicPeriod"/>
            </a:pPr>
            <a:r>
              <a:rPr lang="en-US" dirty="0"/>
              <a:t>Create a Cassandra Ring</a:t>
            </a:r>
          </a:p>
          <a:p>
            <a:pPr marL="514350" indent="-514350">
              <a:spcAft>
                <a:spcPts val="0"/>
              </a:spcAft>
              <a:buFont typeface="+mj-lt"/>
              <a:buAutoNum type="arabicPeriod"/>
            </a:pPr>
            <a:r>
              <a:rPr lang="en-US" dirty="0"/>
              <a:t>Validate the </a:t>
            </a:r>
            <a:r>
              <a:rPr lang="en-US" dirty="0" err="1"/>
              <a:t>Stateful</a:t>
            </a:r>
            <a:r>
              <a:rPr lang="en-US" dirty="0"/>
              <a:t> Set</a:t>
            </a:r>
          </a:p>
          <a:p>
            <a:pPr marL="514350" indent="-514350">
              <a:spcAft>
                <a:spcPts val="0"/>
              </a:spcAft>
              <a:buFont typeface="+mj-lt"/>
              <a:buAutoNum type="arabicPeriod"/>
            </a:pPr>
            <a:r>
              <a:rPr lang="en-US" dirty="0"/>
              <a:t>Modify the </a:t>
            </a:r>
            <a:r>
              <a:rPr lang="en-US" dirty="0" err="1"/>
              <a:t>Stateful</a:t>
            </a:r>
            <a:r>
              <a:rPr lang="en-US" dirty="0"/>
              <a:t> Set</a:t>
            </a:r>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51908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Helm (package manager) on Kubernetes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52400" y="1595437"/>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2509837"/>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Verify Helm is working</a:t>
            </a:r>
          </a:p>
          <a:p>
            <a:pPr marL="514350" indent="-514350">
              <a:spcAft>
                <a:spcPts val="0"/>
              </a:spcAft>
              <a:buFont typeface="+mj-lt"/>
              <a:buAutoNum type="arabicPeriod"/>
            </a:pPr>
            <a:r>
              <a:rPr lang="en-US" dirty="0"/>
              <a:t>Install </a:t>
            </a:r>
            <a:r>
              <a:rPr lang="en-US" dirty="0" err="1"/>
              <a:t>nginx</a:t>
            </a:r>
            <a:r>
              <a:rPr lang="en-US" dirty="0"/>
              <a:t>-ingress</a:t>
            </a:r>
          </a:p>
          <a:p>
            <a:pPr marL="514350" indent="-514350">
              <a:spcAft>
                <a:spcPts val="0"/>
              </a:spcAft>
              <a:buFont typeface="+mj-lt"/>
              <a:buAutoNum type="arabicPeriod"/>
            </a:pPr>
            <a:endParaRPr lang="en-US" dirty="0"/>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9404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Windows on Kubernetes</a:t>
            </a:r>
          </a:p>
        </p:txBody>
      </p:sp>
      <p:sp>
        <p:nvSpPr>
          <p:cNvPr id="3" name="Content Placeholder 2"/>
          <p:cNvSpPr>
            <a:spLocks noGrp="1"/>
          </p:cNvSpPr>
          <p:nvPr>
            <p:ph idx="1"/>
          </p:nvPr>
        </p:nvSpPr>
        <p:spPr>
          <a:xfrm>
            <a:off x="628650" y="2281237"/>
            <a:ext cx="7886700" cy="4652963"/>
          </a:xfrm>
        </p:spPr>
        <p:txBody>
          <a:bodyPr/>
          <a:lstStyle/>
          <a:p>
            <a:pPr marL="0" indent="0">
              <a:buNone/>
            </a:pPr>
            <a:endParaRPr lang="en-US" dirty="0"/>
          </a:p>
          <a:p>
            <a:pPr marL="514350" indent="-514350">
              <a:buFont typeface="+mj-lt"/>
              <a:buAutoNum type="arabicPeriod"/>
            </a:pPr>
            <a:r>
              <a:rPr lang="en-US" dirty="0"/>
              <a:t>Verify Connectivity to Kubernetes cluster (skip steps if reusing previous cluster)</a:t>
            </a:r>
          </a:p>
          <a:p>
            <a:pPr marL="514350" indent="-514350">
              <a:buFont typeface="+mj-lt"/>
              <a:buAutoNum type="arabicPeriod"/>
            </a:pPr>
            <a:r>
              <a:rPr lang="en-US" dirty="0"/>
              <a:t>Create windows </a:t>
            </a:r>
            <a:r>
              <a:rPr lang="en-US" dirty="0" err="1"/>
              <a:t>yaml</a:t>
            </a:r>
            <a:r>
              <a:rPr lang="en-US" dirty="0"/>
              <a:t> file (</a:t>
            </a:r>
            <a:r>
              <a:rPr lang="en-US" dirty="0" err="1"/>
              <a:t>iis.ysml</a:t>
            </a:r>
            <a:r>
              <a:rPr lang="en-US" dirty="0"/>
              <a:t>)</a:t>
            </a:r>
          </a:p>
          <a:p>
            <a:pPr marL="514350" indent="-514350">
              <a:buFont typeface="+mj-lt"/>
              <a:buAutoNum type="arabicPeriod"/>
            </a:pPr>
            <a:r>
              <a:rPr lang="en-US" dirty="0"/>
              <a:t>Stand up windows machines and verify connectivity</a:t>
            </a:r>
          </a:p>
          <a:p>
            <a:pPr marL="514350" indent="-514350">
              <a:buFont typeface="+mj-lt"/>
              <a:buAutoNum type="arabicPeriod"/>
            </a:pPr>
            <a:endParaRPr lang="en-US" dirty="0"/>
          </a:p>
        </p:txBody>
      </p:sp>
      <p:grpSp>
        <p:nvGrpSpPr>
          <p:cNvPr id="4" name="Shape 397"/>
          <p:cNvGrpSpPr/>
          <p:nvPr/>
        </p:nvGrpSpPr>
        <p:grpSpPr>
          <a:xfrm>
            <a:off x="152400" y="1519237"/>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1130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lamar\Desktop\squadtop.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304800"/>
            <a:ext cx="9144000" cy="556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94635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lamar\Desktop\squadsmid.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261" r="10595"/>
          <a:stretch/>
        </p:blipFill>
        <p:spPr bwMode="auto">
          <a:xfrm>
            <a:off x="176631" y="914400"/>
            <a:ext cx="8814969"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17509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plamar\Desktop\squadbo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 y="1066800"/>
            <a:ext cx="908032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6275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Go, </a:t>
            </a:r>
            <a:r>
              <a:rPr lang="en-US" dirty="0" err="1"/>
              <a:t>gRPC</a:t>
            </a:r>
            <a:r>
              <a:rPr lang="en-US" dirty="0"/>
              <a:t> and Kubernetes (Optional)</a:t>
            </a:r>
            <a:br>
              <a:rPr lang="en-US" dirty="0"/>
            </a:br>
            <a:endParaRPr lang="en-US" dirty="0"/>
          </a:p>
        </p:txBody>
      </p:sp>
      <p:sp>
        <p:nvSpPr>
          <p:cNvPr id="3" name="Content Placeholder 2"/>
          <p:cNvSpPr>
            <a:spLocks noGrp="1"/>
          </p:cNvSpPr>
          <p:nvPr>
            <p:ph idx="1"/>
          </p:nvPr>
        </p:nvSpPr>
        <p:spPr>
          <a:xfrm>
            <a:off x="628650" y="1524001"/>
            <a:ext cx="7886700" cy="4114800"/>
          </a:xfrm>
        </p:spPr>
        <p:txBody>
          <a:bodyPr/>
          <a:lstStyle/>
          <a:p>
            <a:pPr marL="0" indent="0">
              <a:buNone/>
            </a:pPr>
            <a:endParaRPr lang="en-US" b="0" dirty="0"/>
          </a:p>
          <a:p>
            <a:pPr marL="514350" indent="-514350">
              <a:buFont typeface="+mj-lt"/>
              <a:buAutoNum type="arabicPeriod"/>
            </a:pPr>
            <a:r>
              <a:rPr lang="en-US" sz="2400" b="0" dirty="0"/>
              <a:t>Define Simple Services</a:t>
            </a:r>
          </a:p>
          <a:p>
            <a:pPr marL="800100" lvl="1" indent="-342900">
              <a:buAutoNum type="arabicPeriod"/>
            </a:pPr>
            <a:r>
              <a:rPr lang="en-US" sz="2000" b="0" dirty="0" err="1"/>
              <a:t>Comm</a:t>
            </a:r>
            <a:r>
              <a:rPr lang="en-US" sz="2000" b="0" dirty="0"/>
              <a:t> protocol</a:t>
            </a:r>
          </a:p>
          <a:p>
            <a:pPr marL="800100" lvl="1" indent="-342900">
              <a:buAutoNum type="arabicPeriod"/>
            </a:pPr>
            <a:r>
              <a:rPr lang="en-US" sz="2000" b="0" dirty="0"/>
              <a:t>Common Divisor Service</a:t>
            </a:r>
          </a:p>
          <a:p>
            <a:pPr marL="800100" lvl="1" indent="-342900">
              <a:buAutoNum type="arabicPeriod"/>
            </a:pPr>
            <a:r>
              <a:rPr lang="en-US" sz="2000" b="0" dirty="0"/>
              <a:t>Frontend API Service</a:t>
            </a:r>
          </a:p>
          <a:p>
            <a:pPr marL="342900" indent="-342900">
              <a:buFont typeface="+mj-lt"/>
              <a:buAutoNum type="arabicPeriod"/>
            </a:pPr>
            <a:r>
              <a:rPr lang="en-US" sz="2400" b="0" dirty="0"/>
              <a:t>Build Docker Images</a:t>
            </a:r>
          </a:p>
          <a:p>
            <a:pPr marL="342900" indent="-342900">
              <a:buFont typeface="+mj-lt"/>
              <a:buAutoNum type="arabicPeriod"/>
            </a:pPr>
            <a:r>
              <a:rPr lang="en-US" sz="2400" b="0" dirty="0"/>
              <a:t>Deploy to K8s cluster</a:t>
            </a:r>
          </a:p>
          <a:p>
            <a:pPr marL="0" indent="0">
              <a:buNone/>
            </a:pPr>
            <a:endParaRPr lang="en-US" sz="1800" b="0" dirty="0"/>
          </a:p>
          <a:p>
            <a:pPr marL="0" indent="0">
              <a:buNone/>
            </a:pPr>
            <a:endParaRPr lang="en-US" dirty="0"/>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80489819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14400" y="776163"/>
            <a:ext cx="7467600" cy="5319837"/>
          </a:xfrm>
          <a:prstGeom prst="rect">
            <a:avLst/>
          </a:prstGeom>
        </p:spPr>
      </p:pic>
      <p:sp>
        <p:nvSpPr>
          <p:cNvPr id="2" name="Title 1"/>
          <p:cNvSpPr>
            <a:spLocks noGrp="1"/>
          </p:cNvSpPr>
          <p:nvPr>
            <p:ph type="title"/>
          </p:nvPr>
        </p:nvSpPr>
        <p:spPr>
          <a:xfrm>
            <a:off x="628650" y="-228600"/>
            <a:ext cx="7886700" cy="1158872"/>
          </a:xfrm>
        </p:spPr>
        <p:txBody>
          <a:bodyPr/>
          <a:lstStyle/>
          <a:p>
            <a:r>
              <a:rPr lang="en-US" dirty="0"/>
              <a:t>K8s Architecture </a:t>
            </a:r>
            <a:r>
              <a:rPr lang="mr-IN" dirty="0"/>
              <a:t>–</a:t>
            </a:r>
            <a:r>
              <a:rPr lang="en-US" dirty="0"/>
              <a:t> Networking view</a:t>
            </a:r>
          </a:p>
        </p:txBody>
      </p:sp>
      <p:cxnSp>
        <p:nvCxnSpPr>
          <p:cNvPr id="5" name="Straight Connector 4"/>
          <p:cNvCxnSpPr/>
          <p:nvPr/>
        </p:nvCxnSpPr>
        <p:spPr>
          <a:xfrm>
            <a:off x="304800" y="609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9615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K8s Architecture </a:t>
            </a:r>
            <a:r>
              <a:rPr lang="mr-IN" dirty="0"/>
              <a:t>–</a:t>
            </a:r>
            <a:r>
              <a:rPr lang="en-US" dirty="0"/>
              <a:t> Simplified</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524001"/>
            <a:ext cx="6096000" cy="4463820"/>
          </a:xfrm>
          <a:prstGeom prst="rect">
            <a:avLst/>
          </a:prstGeom>
        </p:spPr>
      </p:pic>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107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sp>
        <p:nvSpPr>
          <p:cNvPr id="3" name="Content Placeholder 2"/>
          <p:cNvSpPr>
            <a:spLocks noGrp="1"/>
          </p:cNvSpPr>
          <p:nvPr>
            <p:ph idx="1"/>
          </p:nvPr>
        </p:nvSpPr>
        <p:spPr>
          <a:xfrm>
            <a:off x="628650" y="1295401"/>
            <a:ext cx="7981950" cy="380999"/>
          </a:xfrm>
        </p:spPr>
        <p:txBody>
          <a:bodyPr>
            <a:normAutofit fontScale="92500" lnSpcReduction="10000"/>
          </a:bodyPr>
          <a:lstStyle/>
          <a:p>
            <a:pPr marL="0" indent="0">
              <a:buNone/>
            </a:pPr>
            <a:r>
              <a:rPr lang="en-US" sz="2400" b="0" dirty="0"/>
              <a:t>With traffic likely </a:t>
            </a:r>
            <a:r>
              <a:rPr lang="en-US" sz="2400" b="0"/>
              <a:t>to continue to increase, goals were set</a:t>
            </a:r>
          </a:p>
          <a:p>
            <a:pPr marL="0" indent="0">
              <a:buNone/>
            </a:pPr>
            <a:endParaRPr lang="en-US" sz="2400" b="0" dirty="0"/>
          </a:p>
        </p:txBody>
      </p:sp>
      <p:pic>
        <p:nvPicPr>
          <p:cNvPr id="6" name="Content Placeholder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05000" y="3276600"/>
            <a:ext cx="5379389" cy="2743489"/>
          </a:xfrm>
          <a:prstGeom prst="rect">
            <a:avLst/>
          </a:prstGeom>
        </p:spPr>
      </p:pic>
      <p:sp>
        <p:nvSpPr>
          <p:cNvPr id="7" name="Content Placeholder 2"/>
          <p:cNvSpPr txBox="1">
            <a:spLocks/>
          </p:cNvSpPr>
          <p:nvPr/>
        </p:nvSpPr>
        <p:spPr>
          <a:xfrm>
            <a:off x="62964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Near 100% availability</a:t>
            </a:r>
          </a:p>
          <a:p>
            <a:pPr>
              <a:spcAft>
                <a:spcPts val="0"/>
              </a:spcAft>
            </a:pPr>
            <a:r>
              <a:rPr lang="en-US" sz="2400" b="0" dirty="0"/>
              <a:t>Consistent responsiveness under varying load conditions</a:t>
            </a:r>
          </a:p>
        </p:txBody>
      </p:sp>
      <p:sp>
        <p:nvSpPr>
          <p:cNvPr id="8" name="Content Placeholder 2"/>
          <p:cNvSpPr txBox="1">
            <a:spLocks/>
          </p:cNvSpPr>
          <p:nvPr/>
        </p:nvSpPr>
        <p:spPr>
          <a:xfrm>
            <a:off x="4495800" y="1752602"/>
            <a:ext cx="3866160" cy="1523998"/>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2400" b="0" dirty="0"/>
              <a:t>Predictable spikes of traffic e.g. Black Friday</a:t>
            </a:r>
          </a:p>
          <a:p>
            <a:pPr>
              <a:spcAft>
                <a:spcPts val="0"/>
              </a:spcAft>
            </a:pPr>
            <a:r>
              <a:rPr lang="en-US" sz="2400" b="0" dirty="0"/>
              <a:t>Less predictable spikes e.g. marketing campaign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26330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 </a:t>
            </a:r>
            <a:r>
              <a:rPr lang="en-US" dirty="0" err="1"/>
              <a:t>az</a:t>
            </a:r>
            <a:r>
              <a:rPr lang="en-US" dirty="0"/>
              <a:t> </a:t>
            </a:r>
            <a:r>
              <a:rPr lang="en-US" dirty="0" err="1"/>
              <a:t>acm</a:t>
            </a:r>
            <a:r>
              <a:rPr lang="en-US" dirty="0"/>
              <a:t> create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0" y="990600"/>
            <a:ext cx="9095394" cy="4953000"/>
          </a:xfrm>
        </p:spPr>
      </p:pic>
      <p:cxnSp>
        <p:nvCxnSpPr>
          <p:cNvPr id="5" name="Straight Connector 4"/>
          <p:cNvCxnSpPr/>
          <p:nvPr/>
        </p:nvCxnSpPr>
        <p:spPr>
          <a:xfrm>
            <a:off x="304800" y="7778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21459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Kubernetes Connect (Optional)</a:t>
            </a:r>
            <a:br>
              <a:rPr lang="en-US" dirty="0"/>
            </a:b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Kubernetes 101 (3</a:t>
            </a:r>
            <a:r>
              <a:rPr lang="en-US" baseline="30000" dirty="0"/>
              <a:t>nd</a:t>
            </a:r>
            <a:r>
              <a:rPr lang="en-US" dirty="0"/>
              <a:t> section </a:t>
            </a:r>
            <a:r>
              <a:rPr lang="mr-IN" dirty="0"/>
              <a:t>–</a:t>
            </a:r>
            <a:r>
              <a:rPr lang="en-US" dirty="0"/>
              <a:t> Optional/Extra Credit)</a:t>
            </a:r>
          </a:p>
          <a:p>
            <a:pPr marL="342900" indent="-342900">
              <a:buAutoNum type="arabicPeriod"/>
            </a:pPr>
            <a:r>
              <a:rPr lang="en-US" dirty="0"/>
              <a:t>Connecting services</a:t>
            </a:r>
          </a:p>
          <a:p>
            <a:pPr marL="800100" lvl="1" indent="-342900">
              <a:buAutoNum type="arabicPeriod"/>
            </a:pPr>
            <a:r>
              <a:rPr lang="en-US" dirty="0"/>
              <a:t>Great exercise, but requires a private registry either locally or use of cloud registry</a:t>
            </a:r>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158275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Elastic Search on K8s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52400" y="1676400"/>
            <a:ext cx="64008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 No need</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628650" y="2512127"/>
            <a:ext cx="7886700" cy="2593274"/>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r>
              <a:rPr lang="en-US" dirty="0"/>
              <a:t>Clone the examples repo</a:t>
            </a:r>
          </a:p>
          <a:p>
            <a:pPr marL="514350" indent="-514350">
              <a:spcAft>
                <a:spcPts val="0"/>
              </a:spcAft>
              <a:buFont typeface="+mj-lt"/>
              <a:buAutoNum type="arabicPeriod"/>
            </a:pPr>
            <a:r>
              <a:rPr lang="en-US" dirty="0"/>
              <a:t>Deploy </a:t>
            </a:r>
            <a:r>
              <a:rPr lang="en-US" dirty="0" err="1"/>
              <a:t>Elasticsearch</a:t>
            </a:r>
            <a:endParaRPr lang="en-US" dirty="0"/>
          </a:p>
          <a:p>
            <a:pPr marL="514350" indent="-514350">
              <a:spcAft>
                <a:spcPts val="0"/>
              </a:spcAft>
              <a:buFont typeface="+mj-lt"/>
              <a:buAutoNum type="arabicPeriod"/>
            </a:pPr>
            <a:r>
              <a:rPr lang="en-US" dirty="0"/>
              <a:t>Verify functionality</a:t>
            </a:r>
          </a:p>
          <a:p>
            <a:pPr marL="514350" indent="-514350">
              <a:spcAft>
                <a:spcPts val="0"/>
              </a:spcAft>
              <a:buFont typeface="+mj-lt"/>
              <a:buAutoNum type="arabicPeriod"/>
            </a:pPr>
            <a:endParaRPr lang="en-US" dirty="0"/>
          </a:p>
        </p:txBody>
      </p:sp>
      <p:cxnSp>
        <p:nvCxnSpPr>
          <p:cNvPr id="11" name="Straight Connector 10"/>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50334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Kubernetes &amp; Prometheus (Metrics)</a:t>
            </a:r>
          </a:p>
        </p:txBody>
      </p:sp>
      <p:sp>
        <p:nvSpPr>
          <p:cNvPr id="3" name="Content Placeholder 2"/>
          <p:cNvSpPr>
            <a:spLocks noGrp="1"/>
          </p:cNvSpPr>
          <p:nvPr>
            <p:ph idx="1"/>
          </p:nvPr>
        </p:nvSpPr>
        <p:spPr/>
        <p:txBody>
          <a:bodyPr/>
          <a:lstStyle/>
          <a:p>
            <a:pPr marL="0" indent="0">
              <a:buNone/>
            </a:pPr>
            <a:endParaRPr lang="en-US" dirty="0"/>
          </a:p>
          <a:p>
            <a:pPr marL="514350" indent="-514350">
              <a:buFont typeface="+mj-lt"/>
              <a:buAutoNum type="arabicPeriod"/>
            </a:pPr>
            <a:endParaRPr lang="en-US" dirty="0"/>
          </a:p>
        </p:txBody>
      </p:sp>
      <p:grpSp>
        <p:nvGrpSpPr>
          <p:cNvPr id="4" name="Shape 397"/>
          <p:cNvGrpSpPr/>
          <p:nvPr/>
        </p:nvGrpSpPr>
        <p:grpSpPr>
          <a:xfrm>
            <a:off x="152400" y="762000"/>
            <a:ext cx="45720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9" name="Content Placeholder 2"/>
          <p:cNvSpPr txBox="1">
            <a:spLocks/>
          </p:cNvSpPr>
          <p:nvPr/>
        </p:nvSpPr>
        <p:spPr>
          <a:xfrm>
            <a:off x="781050" y="1676400"/>
            <a:ext cx="7886700" cy="4652963"/>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endParaRPr lang="en-US" dirty="0"/>
          </a:p>
          <a:p>
            <a:pPr marL="514350" indent="-514350">
              <a:spcAft>
                <a:spcPts val="0"/>
              </a:spcAft>
              <a:buFont typeface="+mj-lt"/>
              <a:buAutoNum type="arabicPeriod"/>
            </a:pPr>
            <a:endParaRPr lang="en-US" dirty="0"/>
          </a:p>
        </p:txBody>
      </p:sp>
      <p:sp>
        <p:nvSpPr>
          <p:cNvPr id="10" name="Content Placeholder 2"/>
          <p:cNvSpPr txBox="1">
            <a:spLocks/>
          </p:cNvSpPr>
          <p:nvPr/>
        </p:nvSpPr>
        <p:spPr>
          <a:xfrm>
            <a:off x="933449" y="1828801"/>
            <a:ext cx="3657353" cy="4092742"/>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a:pPr>
            <a:r>
              <a:rPr lang="en-US" sz="2800" dirty="0"/>
              <a:t>Stand up Prometheus</a:t>
            </a:r>
          </a:p>
          <a:p>
            <a:pPr marL="514350" indent="-514350">
              <a:spcAft>
                <a:spcPts val="0"/>
              </a:spcAft>
              <a:buFont typeface="+mj-lt"/>
              <a:buAutoNum type="arabicPeriod"/>
            </a:pPr>
            <a:r>
              <a:rPr lang="en-US" sz="2800" dirty="0"/>
              <a:t>Gather and monitor metrics</a:t>
            </a:r>
          </a:p>
          <a:p>
            <a:pPr marL="514350" indent="-514350">
              <a:spcAft>
                <a:spcPts val="0"/>
              </a:spcAft>
              <a:buFont typeface="+mj-lt"/>
              <a:buAutoNum type="arabicPeriod"/>
            </a:pPr>
            <a:endParaRPr lang="en-US" dirty="0"/>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43201" y="1841665"/>
            <a:ext cx="4292930" cy="2416342"/>
          </a:xfrm>
          <a:prstGeom prst="rect">
            <a:avLst/>
          </a:prstGeom>
        </p:spPr>
      </p:pic>
    </p:spTree>
    <p:extLst>
      <p:ext uri="{BB962C8B-B14F-4D97-AF65-F5344CB8AC3E}">
        <p14:creationId xmlns:p14="http://schemas.microsoft.com/office/powerpoint/2010/main" val="1045814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sp>
        <p:nvSpPr>
          <p:cNvPr id="5" name="Content Placeholder 4"/>
          <p:cNvSpPr>
            <a:spLocks noGrp="1"/>
          </p:cNvSpPr>
          <p:nvPr>
            <p:ph idx="1"/>
          </p:nvPr>
        </p:nvSpPr>
        <p:spPr>
          <a:xfrm>
            <a:off x="628650" y="1371600"/>
            <a:ext cx="4324350" cy="4572000"/>
          </a:xfrm>
        </p:spPr>
        <p:txBody>
          <a:bodyPr>
            <a:normAutofit/>
          </a:bodyPr>
          <a:lstStyle/>
          <a:p>
            <a:pPr marL="0" indent="0">
              <a:buNone/>
            </a:pPr>
            <a:r>
              <a:rPr lang="en-US" dirty="0"/>
              <a:t>Re-architected solution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304800" y="1989276"/>
            <a:ext cx="8527838" cy="4106724"/>
          </a:xfrm>
          <a:prstGeom prst="rect">
            <a:avLst/>
          </a:prstGeom>
        </p:spPr>
      </p:pic>
    </p:spTree>
    <p:extLst>
      <p:ext uri="{BB962C8B-B14F-4D97-AF65-F5344CB8AC3E}">
        <p14:creationId xmlns:p14="http://schemas.microsoft.com/office/powerpoint/2010/main" val="650656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Shape 131"/>
          <p:cNvSpPr txBox="1"/>
          <p:nvPr/>
        </p:nvSpPr>
        <p:spPr>
          <a:xfrm>
            <a:off x="3948205" y="1904999"/>
            <a:ext cx="4052793" cy="129540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b="1" i="0" dirty="0">
                <a:solidFill>
                  <a:schemeClr val="dk1"/>
                </a:solidFill>
                <a:latin typeface="Calibri"/>
                <a:ea typeface="Calibri"/>
                <a:cs typeface="Calibri"/>
                <a:sym typeface="Calibri"/>
              </a:rPr>
              <a:t>Who is your instructor today?</a:t>
            </a:r>
          </a:p>
          <a:p>
            <a:pPr marL="0" marR="0" lvl="0" indent="0" algn="l" rtl="0">
              <a:spcBef>
                <a:spcPts val="480"/>
              </a:spcBef>
              <a:spcAft>
                <a:spcPts val="0"/>
              </a:spcAft>
              <a:buClr>
                <a:schemeClr val="dk1"/>
              </a:buClr>
              <a:buSzPct val="25000"/>
              <a:buFont typeface="Calibri"/>
              <a:buNone/>
            </a:pPr>
            <a:r>
              <a:rPr lang="en-US" sz="2400" b="1" i="1" dirty="0">
                <a:solidFill>
                  <a:schemeClr val="dk1"/>
                </a:solidFill>
                <a:latin typeface="Calibri"/>
                <a:ea typeface="Calibri"/>
                <a:cs typeface="Calibri"/>
                <a:sym typeface="Calibri"/>
              </a:rPr>
              <a:t>A little about me…</a:t>
            </a:r>
          </a:p>
        </p:txBody>
      </p:sp>
      <p:pic>
        <p:nvPicPr>
          <p:cNvPr id="132" name="Shape 132" descr="http://decarbonisesa.files.wordpress.com/2011/07/who-are-we.jpg"/>
          <p:cNvPicPr preferRelativeResize="0"/>
          <p:nvPr/>
        </p:nvPicPr>
        <p:blipFill rotWithShape="1">
          <a:blip r:embed="rId3">
            <a:alphaModFix/>
          </a:blip>
          <a:srcRect/>
          <a:stretch/>
        </p:blipFill>
        <p:spPr>
          <a:xfrm>
            <a:off x="2147793" y="1676400"/>
            <a:ext cx="1419411" cy="1447800"/>
          </a:xfrm>
          <a:prstGeom prst="rect">
            <a:avLst/>
          </a:prstGeom>
          <a:noFill/>
          <a:ln>
            <a:noFill/>
          </a:ln>
          <a:effectLst>
            <a:outerShdw blurRad="292100" dist="139700" dir="2700000" algn="tl" rotWithShape="0">
              <a:srgbClr val="333333">
                <a:alpha val="64705"/>
              </a:srgbClr>
            </a:outerShdw>
          </a:effectLst>
        </p:spPr>
      </p:pic>
      <p:cxnSp>
        <p:nvCxnSpPr>
          <p:cNvPr id="134" name="Shape 134"/>
          <p:cNvCxnSpPr/>
          <p:nvPr/>
        </p:nvCxnSpPr>
        <p:spPr>
          <a:xfrm>
            <a:off x="457200" y="3505200"/>
            <a:ext cx="8077199" cy="0"/>
          </a:xfrm>
          <a:prstGeom prst="straightConnector1">
            <a:avLst/>
          </a:prstGeom>
          <a:noFill/>
          <a:ln w="38100" cap="flat" cmpd="sng">
            <a:solidFill>
              <a:srgbClr val="BFBFBF"/>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659632" y="1524000"/>
            <a:ext cx="7886700" cy="4485796"/>
          </a:xfrm>
          <a:prstGeom prst="rect">
            <a:avLst/>
          </a:prstGeom>
        </p:spPr>
      </p:pic>
    </p:spTree>
    <p:extLst>
      <p:ext uri="{BB962C8B-B14F-4D97-AF65-F5344CB8AC3E}">
        <p14:creationId xmlns:p14="http://schemas.microsoft.com/office/powerpoint/2010/main" val="230872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461596" y="1230048"/>
            <a:ext cx="8077200" cy="4713552"/>
          </a:xfrm>
          <a:prstGeom prst="rect">
            <a:avLst/>
          </a:prstGeom>
        </p:spPr>
      </p:pic>
    </p:spTree>
    <p:extLst>
      <p:ext uri="{BB962C8B-B14F-4D97-AF65-F5344CB8AC3E}">
        <p14:creationId xmlns:p14="http://schemas.microsoft.com/office/powerpoint/2010/main" val="551960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a:bodyPr>
          <a:lstStyle/>
          <a:p>
            <a:pPr marL="0" indent="0">
              <a:buNone/>
            </a:pPr>
            <a:r>
              <a:rPr lang="en-US" dirty="0"/>
              <a:t>Re-architected solution</a:t>
            </a:r>
          </a:p>
          <a:p>
            <a:r>
              <a:rPr lang="en-US" dirty="0"/>
              <a:t>Message Driven</a:t>
            </a:r>
          </a:p>
          <a:p>
            <a:pPr lvl="1"/>
            <a:r>
              <a:rPr lang="en-US" b="0" dirty="0"/>
              <a:t>Distribution</a:t>
            </a:r>
          </a:p>
          <a:p>
            <a:pPr lvl="1"/>
            <a:r>
              <a:rPr lang="en-US" b="0" dirty="0"/>
              <a:t>Location transparency</a:t>
            </a:r>
          </a:p>
          <a:p>
            <a:pPr lvl="1"/>
            <a:r>
              <a:rPr lang="en-US" b="0" dirty="0"/>
              <a:t>Isolation</a:t>
            </a:r>
          </a:p>
          <a:p>
            <a:r>
              <a:rPr lang="en-US" dirty="0"/>
              <a:t>Resilient</a:t>
            </a:r>
          </a:p>
          <a:p>
            <a:pPr lvl="1"/>
            <a:r>
              <a:rPr lang="en-US" b="0" dirty="0"/>
              <a:t>Supervision</a:t>
            </a:r>
          </a:p>
          <a:p>
            <a:pPr lvl="1"/>
            <a:r>
              <a:rPr lang="en-US" b="0" dirty="0"/>
              <a:t>Dedicated separate error channel</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40650" y="1235072"/>
            <a:ext cx="1893809" cy="173886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88784" y="2973522"/>
            <a:ext cx="2382065" cy="1369878"/>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645400" y="4345731"/>
            <a:ext cx="2343971" cy="1866248"/>
          </a:xfrm>
          <a:prstGeom prst="rect">
            <a:avLst/>
          </a:prstGeom>
        </p:spPr>
      </p:pic>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704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Walmart Canada: Action</a:t>
            </a:r>
          </a:p>
        </p:txBody>
      </p:sp>
      <p:sp>
        <p:nvSpPr>
          <p:cNvPr id="5" name="Content Placeholder 4"/>
          <p:cNvSpPr>
            <a:spLocks noGrp="1"/>
          </p:cNvSpPr>
          <p:nvPr>
            <p:ph idx="1"/>
          </p:nvPr>
        </p:nvSpPr>
        <p:spPr>
          <a:xfrm>
            <a:off x="628650" y="1524000"/>
            <a:ext cx="4324350" cy="4572000"/>
          </a:xfrm>
        </p:spPr>
        <p:txBody>
          <a:bodyPr>
            <a:normAutofit fontScale="92500" lnSpcReduction="10000"/>
          </a:bodyPr>
          <a:lstStyle/>
          <a:p>
            <a:r>
              <a:rPr lang="en-US" dirty="0"/>
              <a:t>Elastic</a:t>
            </a:r>
          </a:p>
          <a:p>
            <a:pPr lvl="1"/>
            <a:r>
              <a:rPr lang="en-US" dirty="0"/>
              <a:t>Scale up</a:t>
            </a:r>
          </a:p>
          <a:p>
            <a:pPr lvl="2"/>
            <a:r>
              <a:rPr lang="en-US" dirty="0" err="1"/>
              <a:t>Async</a:t>
            </a:r>
            <a:endParaRPr lang="en-US" dirty="0"/>
          </a:p>
          <a:p>
            <a:pPr lvl="2"/>
            <a:r>
              <a:rPr lang="en-US" dirty="0"/>
              <a:t>Non-blocking</a:t>
            </a:r>
          </a:p>
          <a:p>
            <a:pPr lvl="1"/>
            <a:r>
              <a:rPr lang="en-US" dirty="0"/>
              <a:t>Scale out</a:t>
            </a:r>
          </a:p>
          <a:p>
            <a:pPr lvl="2"/>
            <a:r>
              <a:rPr lang="en-US" dirty="0"/>
              <a:t>Immutable data</a:t>
            </a:r>
          </a:p>
          <a:p>
            <a:pPr lvl="2"/>
            <a:r>
              <a:rPr lang="en-US" dirty="0"/>
              <a:t>Share nothing</a:t>
            </a:r>
          </a:p>
          <a:p>
            <a:r>
              <a:rPr lang="en-US" dirty="0"/>
              <a:t>Responsive</a:t>
            </a:r>
          </a:p>
          <a:p>
            <a:pPr lvl="1"/>
            <a:r>
              <a:rPr lang="en-US" b="0" dirty="0"/>
              <a:t>Responsive to events, load failure, users</a:t>
            </a:r>
          </a:p>
          <a:p>
            <a:pPr lvl="1"/>
            <a:r>
              <a:rPr lang="en-US" b="0" dirty="0"/>
              <a:t>Distribution of data</a:t>
            </a:r>
          </a:p>
          <a:p>
            <a:pPr lvl="1"/>
            <a:r>
              <a:rPr lang="en-US" b="0" dirty="0"/>
              <a:t>Circuit Breakers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7508" y="1371600"/>
            <a:ext cx="2833734" cy="228600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04185" y="3810000"/>
            <a:ext cx="2840380" cy="2280122"/>
          </a:xfrm>
          <a:prstGeom prst="rect">
            <a:avLst/>
          </a:prstGeom>
        </p:spPr>
      </p:pic>
      <p:cxnSp>
        <p:nvCxnSpPr>
          <p:cNvPr id="6" name="Straight Connector 5"/>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9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158872"/>
          </a:xfrm>
        </p:spPr>
        <p:txBody>
          <a:bodyPr/>
          <a:lstStyle/>
          <a:p>
            <a:r>
              <a:rPr lang="en-US" dirty="0"/>
              <a:t>Walmart Canada: Result</a:t>
            </a:r>
          </a:p>
        </p:txBody>
      </p:sp>
      <p:sp>
        <p:nvSpPr>
          <p:cNvPr id="5" name="Content Placeholder 4"/>
          <p:cNvSpPr>
            <a:spLocks noGrp="1"/>
          </p:cNvSpPr>
          <p:nvPr>
            <p:ph idx="1"/>
          </p:nvPr>
        </p:nvSpPr>
        <p:spPr>
          <a:xfrm>
            <a:off x="628650" y="1524000"/>
            <a:ext cx="3943350" cy="4572000"/>
          </a:xfrm>
        </p:spPr>
        <p:txBody>
          <a:bodyPr>
            <a:normAutofit/>
          </a:bodyPr>
          <a:lstStyle/>
          <a:p>
            <a:pPr marL="0" indent="0">
              <a:buNone/>
            </a:pPr>
            <a:r>
              <a:rPr lang="en-US" sz="2800" dirty="0"/>
              <a:t>Business Uplift</a:t>
            </a:r>
          </a:p>
          <a:p>
            <a:r>
              <a:rPr lang="en-US" sz="2800" b="0" dirty="0"/>
              <a:t>Conversions up 20%</a:t>
            </a:r>
          </a:p>
          <a:p>
            <a:r>
              <a:rPr lang="en-US" sz="2800" b="0" dirty="0"/>
              <a:t>Mobile orders up 98%</a:t>
            </a:r>
          </a:p>
          <a:p>
            <a:r>
              <a:rPr lang="en-US" sz="2800" b="0" dirty="0"/>
              <a:t>No downtime on Black Friday or Boxing Day</a:t>
            </a:r>
          </a:p>
        </p:txBody>
      </p:sp>
      <p:sp>
        <p:nvSpPr>
          <p:cNvPr id="6" name="Content Placeholder 4"/>
          <p:cNvSpPr txBox="1">
            <a:spLocks/>
          </p:cNvSpPr>
          <p:nvPr/>
        </p:nvSpPr>
        <p:spPr>
          <a:xfrm>
            <a:off x="4876800" y="1524000"/>
            <a:ext cx="4038600" cy="45720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Wingdings" panose="05000000000000000000" pitchFamily="2" charset="2"/>
              <a:buNone/>
            </a:pPr>
            <a:r>
              <a:rPr lang="en-US" sz="2800" dirty="0"/>
              <a:t>Operational Savings</a:t>
            </a:r>
          </a:p>
          <a:p>
            <a:pPr>
              <a:spcAft>
                <a:spcPts val="0"/>
              </a:spcAft>
            </a:pPr>
            <a:r>
              <a:rPr lang="en-US" sz="2800" b="0" dirty="0"/>
              <a:t>Moved off expensive hardware</a:t>
            </a:r>
          </a:p>
          <a:p>
            <a:pPr>
              <a:spcAft>
                <a:spcPts val="0"/>
              </a:spcAft>
            </a:pPr>
            <a:r>
              <a:rPr lang="en-US" sz="2800" b="0" dirty="0"/>
              <a:t>Cheap virtual x86 servers</a:t>
            </a:r>
          </a:p>
          <a:p>
            <a:pPr>
              <a:spcAft>
                <a:spcPts val="0"/>
              </a:spcAft>
            </a:pPr>
            <a:r>
              <a:rPr lang="en-US" sz="2800" b="0" dirty="0"/>
              <a:t>20-50% cost savings</a:t>
            </a:r>
          </a:p>
          <a:p>
            <a:pPr>
              <a:spcAft>
                <a:spcPts val="0"/>
              </a:spcAft>
            </a:pPr>
            <a:r>
              <a:rPr lang="en-US" sz="2800" b="0" dirty="0"/>
              <a:t>~40% compute cycles</a:t>
            </a:r>
          </a:p>
        </p:txBody>
      </p:sp>
      <p:cxnSp>
        <p:nvCxnSpPr>
          <p:cNvPr id="7" name="Straight Connector 6"/>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06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break an application into Microservices?</a:t>
            </a:r>
          </a:p>
        </p:txBody>
      </p:sp>
      <p:sp>
        <p:nvSpPr>
          <p:cNvPr id="3" name="Content Placeholder 2"/>
          <p:cNvSpPr>
            <a:spLocks noGrp="1"/>
          </p:cNvSpPr>
          <p:nvPr>
            <p:ph idx="1"/>
          </p:nvPr>
        </p:nvSpPr>
        <p:spPr>
          <a:xfrm>
            <a:off x="628650" y="1824037"/>
            <a:ext cx="7886700" cy="3890963"/>
          </a:xfrm>
        </p:spPr>
        <p:txBody>
          <a:bodyPr/>
          <a:lstStyle/>
          <a:p>
            <a:pPr marL="0" indent="0">
              <a:buNone/>
            </a:pPr>
            <a:r>
              <a:rPr lang="en-US" dirty="0"/>
              <a:t>Based on existing system and natural architectural boundaries</a:t>
            </a:r>
          </a:p>
          <a:p>
            <a:r>
              <a:rPr lang="en-US" sz="2800" b="0" dirty="0"/>
              <a:t>Database can be exposed as a Microservice for example</a:t>
            </a:r>
          </a:p>
          <a:p>
            <a:r>
              <a:rPr lang="en-US" sz="2800" b="0" dirty="0"/>
              <a:t>Any slow process behind a queue can be considered a Microservice</a:t>
            </a:r>
          </a:p>
          <a:p>
            <a:r>
              <a:rPr lang="en-US" sz="2800" b="0" dirty="0"/>
              <a:t>Language boundaries are an opportunity for Microservice creation</a:t>
            </a:r>
          </a:p>
        </p:txBody>
      </p:sp>
      <p:cxnSp>
        <p:nvCxnSpPr>
          <p:cNvPr id="4" name="Straight Connector 3"/>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61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for legacy monoliths:</a:t>
            </a:r>
            <a:br>
              <a:rPr lang="en-US" dirty="0"/>
            </a:br>
            <a:r>
              <a:rPr lang="en-US" dirty="0"/>
              <a:t>The Strangler Pattern</a:t>
            </a:r>
          </a:p>
        </p:txBody>
      </p:sp>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57200" y="2103214"/>
            <a:ext cx="8229600" cy="3163377"/>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547696" y="6410690"/>
            <a:ext cx="2048608" cy="276999"/>
          </a:xfrm>
          <a:prstGeom prst="rect">
            <a:avLst/>
          </a:prstGeom>
          <a:noFill/>
        </p:spPr>
        <p:txBody>
          <a:bodyPr wrap="square" rtlCol="0">
            <a:spAutoFit/>
          </a:bodyPr>
          <a:lstStyle/>
          <a:p>
            <a:r>
              <a:rPr lang="en-US" sz="1200" dirty="0">
                <a:hlinkClick r:id="rId4"/>
              </a:rPr>
              <a:t>https://flic.kr/p/nMWBkR</a:t>
            </a:r>
            <a:endParaRPr lang="en-US" sz="1200" dirty="0"/>
          </a:p>
        </p:txBody>
      </p:sp>
      <p:cxnSp>
        <p:nvCxnSpPr>
          <p:cNvPr id="5" name="Straight Connector 4"/>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561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Strategy for legacy monoliths:</a:t>
            </a:r>
            <a:br>
              <a:rPr lang="en-US" dirty="0"/>
            </a:br>
            <a:r>
              <a:rPr lang="en-US" dirty="0"/>
              <a:t>The Strangler Pattern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58024" y="1371583"/>
            <a:ext cx="3804976" cy="2206887"/>
          </a:xfr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76364" y="3754316"/>
            <a:ext cx="3986636" cy="2084754"/>
          </a:xfrm>
          <a:prstGeom prst="rect">
            <a:avLst/>
          </a:prstGeom>
        </p:spPr>
      </p:pic>
      <p:sp>
        <p:nvSpPr>
          <p:cNvPr id="7" name="TextBox 6"/>
          <p:cNvSpPr txBox="1"/>
          <p:nvPr/>
        </p:nvSpPr>
        <p:spPr>
          <a:xfrm>
            <a:off x="304800" y="1371600"/>
            <a:ext cx="4440115" cy="4801314"/>
          </a:xfrm>
          <a:prstGeom prst="rect">
            <a:avLst/>
          </a:prstGeom>
          <a:noFill/>
        </p:spPr>
        <p:txBody>
          <a:bodyPr wrap="square" rtlCol="0">
            <a:spAutoFit/>
          </a:bodyPr>
          <a:lstStyle/>
          <a:p>
            <a:r>
              <a:rPr lang="en-US" dirty="0">
                <a:latin typeface="+mn-lt"/>
              </a:rPr>
              <a:t>Gradually replace a legacy system by implementing new features of an existing system with those in one or several new systems</a:t>
            </a:r>
          </a:p>
          <a:p>
            <a:pPr marL="285750" indent="-285750">
              <a:buFont typeface="Arial" charset="0"/>
              <a:buChar char="•"/>
            </a:pPr>
            <a:endParaRPr lang="en-US" dirty="0">
              <a:latin typeface="+mn-lt"/>
            </a:endParaRPr>
          </a:p>
          <a:p>
            <a:pPr marL="285750" indent="-285750">
              <a:buFont typeface="Arial" charset="0"/>
              <a:buChar char="•"/>
            </a:pPr>
            <a:r>
              <a:rPr lang="en-US" dirty="0">
                <a:latin typeface="+mn-lt"/>
              </a:rPr>
              <a:t>Rather than trying to replace a large, expensive legacy system all at once you can iterate and improve in small amounts. </a:t>
            </a:r>
          </a:p>
          <a:p>
            <a:pPr marL="285750" indent="-285750">
              <a:buFont typeface="Arial" charset="0"/>
              <a:buChar char="•"/>
            </a:pPr>
            <a:r>
              <a:rPr lang="en-US" dirty="0">
                <a:latin typeface="+mn-lt"/>
              </a:rPr>
              <a:t>This can be implemented for example by a load balancer in front the targeted functionality</a:t>
            </a:r>
          </a:p>
          <a:p>
            <a:pPr marL="285750" indent="-285750">
              <a:buFont typeface="Arial" charset="0"/>
              <a:buChar char="•"/>
            </a:pPr>
            <a:r>
              <a:rPr lang="en-US" dirty="0">
                <a:latin typeface="+mn-lt"/>
              </a:rPr>
              <a:t>Over time, the old application is ‘strangled’ like a tree that has hosted a Strangler Fig. </a:t>
            </a:r>
          </a:p>
          <a:p>
            <a:pPr marL="285750" indent="-285750">
              <a:buFont typeface="Arial" charset="0"/>
              <a:buChar char="•"/>
            </a:pPr>
            <a:r>
              <a:rPr lang="en-US" dirty="0">
                <a:latin typeface="+mn-lt"/>
              </a:rPr>
              <a:t>Focus on quick wins, needs that were not satisfied by existing software to deliver the most value quickly. </a:t>
            </a:r>
          </a:p>
        </p:txBody>
      </p:sp>
      <p:cxnSp>
        <p:nvCxnSpPr>
          <p:cNvPr id="9" name="Straight Connector 8"/>
          <p:cNvCxnSpPr/>
          <p:nvPr/>
        </p:nvCxnSpPr>
        <p:spPr>
          <a:xfrm>
            <a:off x="304800" y="12192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5392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5790" y="1506540"/>
            <a:ext cx="8157210" cy="1084260"/>
          </a:xfrm>
        </p:spPr>
        <p:txBody>
          <a:bodyPr/>
          <a:lstStyle/>
          <a:p>
            <a:r>
              <a:rPr lang="en-US" b="0" dirty="0"/>
              <a:t>A service that can be </a:t>
            </a:r>
            <a:r>
              <a:rPr lang="en-US" b="0" u="sng" dirty="0"/>
              <a:t>independently</a:t>
            </a:r>
            <a:r>
              <a:rPr lang="en-US" b="0" dirty="0"/>
              <a:t> deployed</a:t>
            </a:r>
          </a:p>
        </p:txBody>
      </p:sp>
      <p:sp>
        <p:nvSpPr>
          <p:cNvPr id="4" name="Title 3"/>
          <p:cNvSpPr>
            <a:spLocks noGrp="1"/>
          </p:cNvSpPr>
          <p:nvPr>
            <p:ph type="title"/>
          </p:nvPr>
        </p:nvSpPr>
        <p:spPr>
          <a:xfrm>
            <a:off x="628650" y="365129"/>
            <a:ext cx="7981950" cy="777872"/>
          </a:xfrm>
        </p:spPr>
        <p:txBody>
          <a:bodyPr/>
          <a:lstStyle/>
          <a:p>
            <a:r>
              <a:rPr lang="en-US" dirty="0"/>
              <a:t>What is a Microservice?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2954339"/>
            <a:ext cx="6369311" cy="2971800"/>
          </a:xfrm>
          <a:prstGeom prst="rect">
            <a:avLst/>
          </a:prstGeom>
        </p:spPr>
      </p:pic>
    </p:spTree>
    <p:extLst>
      <p:ext uri="{BB962C8B-B14F-4D97-AF65-F5344CB8AC3E}">
        <p14:creationId xmlns:p14="http://schemas.microsoft.com/office/powerpoint/2010/main" val="4195792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How big is a Microservice?</a:t>
            </a:r>
          </a:p>
        </p:txBody>
      </p:sp>
      <p:sp>
        <p:nvSpPr>
          <p:cNvPr id="6" name="Content Placeholder 1"/>
          <p:cNvSpPr>
            <a:spLocks noGrp="1"/>
          </p:cNvSpPr>
          <p:nvPr>
            <p:ph idx="1"/>
          </p:nvPr>
        </p:nvSpPr>
        <p:spPr>
          <a:xfrm>
            <a:off x="628650" y="1524000"/>
            <a:ext cx="5467350" cy="3810000"/>
          </a:xfrm>
        </p:spPr>
        <p:txBody>
          <a:bodyPr/>
          <a:lstStyle/>
          <a:p>
            <a:r>
              <a:rPr lang="en-US" b="0" dirty="0"/>
              <a:t>A </a:t>
            </a:r>
            <a:r>
              <a:rPr lang="en-US" dirty="0"/>
              <a:t>single programmer </a:t>
            </a:r>
            <a:r>
              <a:rPr lang="en-US" b="0" dirty="0"/>
              <a:t>can design, implement, deploy and maintain a Microservice </a:t>
            </a:r>
            <a:r>
              <a:rPr lang="mr-IN" b="0" dirty="0"/>
              <a:t>–</a:t>
            </a:r>
            <a:r>
              <a:rPr lang="en-US" b="0" dirty="0"/>
              <a:t> Fred George</a:t>
            </a:r>
          </a:p>
          <a:p>
            <a:r>
              <a:rPr lang="en-US" b="0" dirty="0"/>
              <a:t>Software that </a:t>
            </a:r>
            <a:r>
              <a:rPr lang="en-US" dirty="0"/>
              <a:t>fits in your head </a:t>
            </a:r>
            <a:r>
              <a:rPr lang="mr-IN" b="0" dirty="0"/>
              <a:t>–</a:t>
            </a:r>
            <a:r>
              <a:rPr lang="en-US" b="0" dirty="0"/>
              <a:t> Dan North</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97687" y="1503528"/>
            <a:ext cx="3146313" cy="2362200"/>
          </a:xfrm>
          <a:prstGeom prst="rect">
            <a:avLst/>
          </a:prstGeom>
        </p:spPr>
      </p:pic>
    </p:spTree>
    <p:extLst>
      <p:ext uri="{BB962C8B-B14F-4D97-AF65-F5344CB8AC3E}">
        <p14:creationId xmlns:p14="http://schemas.microsoft.com/office/powerpoint/2010/main" val="940567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Introductions</a:t>
            </a:r>
          </a:p>
        </p:txBody>
      </p:sp>
      <p:grpSp>
        <p:nvGrpSpPr>
          <p:cNvPr id="5" name="Shape 140"/>
          <p:cNvGrpSpPr/>
          <p:nvPr/>
        </p:nvGrpSpPr>
        <p:grpSpPr>
          <a:xfrm>
            <a:off x="1488988" y="1401765"/>
            <a:ext cx="6166020" cy="4389436"/>
            <a:chOff x="3088" y="0"/>
            <a:chExt cx="6166020" cy="4389436"/>
          </a:xfrm>
        </p:grpSpPr>
        <p:sp>
          <p:nvSpPr>
            <p:cNvPr id="6" name="Shape 141"/>
            <p:cNvSpPr/>
            <p:nvPr/>
          </p:nvSpPr>
          <p:spPr>
            <a:xfrm>
              <a:off x="462914" y="0"/>
              <a:ext cx="5246370" cy="4389436"/>
            </a:xfrm>
            <a:prstGeom prst="rightArrow">
              <a:avLst>
                <a:gd name="adj1" fmla="val 50000"/>
                <a:gd name="adj2" fmla="val 50000"/>
              </a:avLst>
            </a:prstGeom>
            <a:solidFill>
              <a:srgbClr val="CFD7E7"/>
            </a:solidFill>
            <a:ln>
              <a:noFill/>
            </a:ln>
          </p:spPr>
          <p:txBody>
            <a:bodyPr lIns="91425" tIns="91425" rIns="91425" bIns="91425" anchor="ctr" anchorCtr="0">
              <a:noAutofit/>
            </a:bodyPr>
            <a:lstStyle/>
            <a:p>
              <a:pPr lvl="0">
                <a:spcBef>
                  <a:spcPts val="0"/>
                </a:spcBef>
                <a:buNone/>
              </a:pPr>
              <a:endParaRPr/>
            </a:p>
          </p:txBody>
        </p:sp>
        <p:sp>
          <p:nvSpPr>
            <p:cNvPr id="7" name="Shape 142"/>
            <p:cNvSpPr/>
            <p:nvPr/>
          </p:nvSpPr>
          <p:spPr>
            <a:xfrm>
              <a:off x="3088" y="1316830"/>
              <a:ext cx="1485787" cy="1755774"/>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 name="Shape 143"/>
            <p:cNvSpPr txBox="1"/>
            <p:nvPr/>
          </p:nvSpPr>
          <p:spPr>
            <a:xfrm>
              <a:off x="75619" y="1389361"/>
              <a:ext cx="1340728" cy="1610714"/>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US" sz="1600">
                  <a:solidFill>
                    <a:schemeClr val="lt1"/>
                  </a:solidFill>
                  <a:latin typeface="Arial"/>
                  <a:ea typeface="Arial"/>
                  <a:cs typeface="Arial"/>
                  <a:sym typeface="Arial"/>
                </a:rPr>
                <a:t>What is your Name and Job Role?</a:t>
              </a:r>
            </a:p>
          </p:txBody>
        </p:sp>
        <p:sp>
          <p:nvSpPr>
            <p:cNvPr id="9" name="Shape 144"/>
            <p:cNvSpPr/>
            <p:nvPr/>
          </p:nvSpPr>
          <p:spPr>
            <a:xfrm>
              <a:off x="1563166" y="1316830"/>
              <a:ext cx="1485787" cy="1755774"/>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145"/>
            <p:cNvSpPr txBox="1"/>
            <p:nvPr/>
          </p:nvSpPr>
          <p:spPr>
            <a:xfrm>
              <a:off x="1635695" y="1389361"/>
              <a:ext cx="1340728" cy="1610714"/>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US" sz="1600">
                  <a:solidFill>
                    <a:schemeClr val="lt1"/>
                  </a:solidFill>
                  <a:latin typeface="Arial"/>
                  <a:ea typeface="Arial"/>
                  <a:cs typeface="Arial"/>
                  <a:sym typeface="Arial"/>
                </a:rPr>
                <a:t>Your company or team?</a:t>
              </a:r>
            </a:p>
          </p:txBody>
        </p:sp>
        <p:sp>
          <p:nvSpPr>
            <p:cNvPr id="11" name="Shape 146"/>
            <p:cNvSpPr/>
            <p:nvPr/>
          </p:nvSpPr>
          <p:spPr>
            <a:xfrm>
              <a:off x="3123243" y="1316830"/>
              <a:ext cx="1485787" cy="1755774"/>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147"/>
            <p:cNvSpPr txBox="1"/>
            <p:nvPr/>
          </p:nvSpPr>
          <p:spPr>
            <a:xfrm>
              <a:off x="3195774" y="1389361"/>
              <a:ext cx="1340728" cy="1610714"/>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US" sz="1600">
                  <a:solidFill>
                    <a:schemeClr val="lt1"/>
                  </a:solidFill>
                  <a:latin typeface="Arial"/>
                  <a:ea typeface="Arial"/>
                  <a:cs typeface="Arial"/>
                  <a:sym typeface="Arial"/>
                </a:rPr>
                <a:t>Expectations for the class</a:t>
              </a:r>
              <a:r>
                <a:rPr lang="en-US" sz="1600">
                  <a:solidFill>
                    <a:schemeClr val="lt1"/>
                  </a:solidFill>
                </a:rPr>
                <a:t>?</a:t>
              </a:r>
            </a:p>
          </p:txBody>
        </p:sp>
        <p:sp>
          <p:nvSpPr>
            <p:cNvPr id="13" name="Shape 148"/>
            <p:cNvSpPr/>
            <p:nvPr/>
          </p:nvSpPr>
          <p:spPr>
            <a:xfrm>
              <a:off x="4683321" y="1316830"/>
              <a:ext cx="1485787" cy="1755774"/>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149"/>
            <p:cNvSpPr txBox="1"/>
            <p:nvPr/>
          </p:nvSpPr>
          <p:spPr>
            <a:xfrm>
              <a:off x="4755851" y="1389361"/>
              <a:ext cx="1340728" cy="1610714"/>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US" sz="1600">
                  <a:solidFill>
                    <a:schemeClr val="lt1"/>
                  </a:solidFill>
                </a:rPr>
                <a:t>S</a:t>
              </a:r>
              <a:r>
                <a:rPr lang="en-US" sz="1600">
                  <a:solidFill>
                    <a:schemeClr val="lt1"/>
                  </a:solidFill>
                  <a:latin typeface="Arial"/>
                  <a:ea typeface="Arial"/>
                  <a:cs typeface="Arial"/>
                  <a:sym typeface="Arial"/>
                </a:rPr>
                <a:t>omething interesting about yourself</a:t>
              </a:r>
              <a:r>
                <a:rPr lang="en-US" sz="1600">
                  <a:solidFill>
                    <a:schemeClr val="lt1"/>
                  </a:solidFill>
                </a:rPr>
                <a:t>?</a:t>
              </a:r>
            </a:p>
          </p:txBody>
        </p:sp>
      </p:grpSp>
    </p:spTree>
    <p:extLst>
      <p:ext uri="{BB962C8B-B14F-4D97-AF65-F5344CB8AC3E}">
        <p14:creationId xmlns:p14="http://schemas.microsoft.com/office/powerpoint/2010/main" val="1046401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Where is the data for a Microservice?</a:t>
            </a:r>
          </a:p>
        </p:txBody>
      </p:sp>
      <p:sp>
        <p:nvSpPr>
          <p:cNvPr id="6" name="Content Placeholder 1"/>
          <p:cNvSpPr>
            <a:spLocks noGrp="1"/>
          </p:cNvSpPr>
          <p:nvPr>
            <p:ph idx="1"/>
          </p:nvPr>
        </p:nvSpPr>
        <p:spPr>
          <a:xfrm>
            <a:off x="628650" y="1524000"/>
            <a:ext cx="8134350" cy="1676400"/>
          </a:xfrm>
        </p:spPr>
        <p:txBody>
          <a:bodyPr>
            <a:normAutofit/>
          </a:bodyPr>
          <a:lstStyle/>
          <a:p>
            <a:r>
              <a:rPr lang="en-US" sz="2400" b="0" dirty="0"/>
              <a:t>A single logical </a:t>
            </a:r>
            <a:r>
              <a:rPr lang="en-US" sz="2400" dirty="0"/>
              <a:t>database per service </a:t>
            </a:r>
            <a:r>
              <a:rPr lang="mr-IN" sz="2400" b="0" dirty="0"/>
              <a:t>–</a:t>
            </a:r>
            <a:r>
              <a:rPr lang="en-US" sz="2400" b="0" dirty="0"/>
              <a:t> Chris Richardson</a:t>
            </a:r>
          </a:p>
          <a:p>
            <a:r>
              <a:rPr lang="en-US" sz="2400" b="0" dirty="0"/>
              <a:t>A Microservice implements a single </a:t>
            </a:r>
            <a:r>
              <a:rPr lang="en-US" sz="2400" dirty="0"/>
              <a:t>Bounded Context</a:t>
            </a:r>
            <a:r>
              <a:rPr lang="en-US" sz="2400" b="0" dirty="0"/>
              <a:t>; Data model is driven by the domain model (DDD)</a:t>
            </a:r>
          </a:p>
          <a:p>
            <a:r>
              <a:rPr lang="en-US" sz="2400" dirty="0"/>
              <a:t>Event driven</a:t>
            </a:r>
            <a:r>
              <a:rPr lang="en-US" sz="2400" b="0" dirty="0"/>
              <a:t> data Management</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8960" y="3200400"/>
            <a:ext cx="5081329" cy="3146211"/>
          </a:xfrm>
          <a:prstGeom prst="rect">
            <a:avLst/>
          </a:prstGeom>
        </p:spPr>
      </p:pic>
    </p:spTree>
    <p:extLst>
      <p:ext uri="{BB962C8B-B14F-4D97-AF65-F5344CB8AC3E}">
        <p14:creationId xmlns:p14="http://schemas.microsoft.com/office/powerpoint/2010/main" val="1588486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6" name="Content Placeholder 1"/>
          <p:cNvSpPr>
            <a:spLocks noGrp="1"/>
          </p:cNvSpPr>
          <p:nvPr>
            <p:ph idx="1"/>
          </p:nvPr>
        </p:nvSpPr>
        <p:spPr>
          <a:xfrm>
            <a:off x="381000" y="1524000"/>
            <a:ext cx="8534400" cy="914400"/>
          </a:xfrm>
        </p:spPr>
        <p:txBody>
          <a:bodyPr>
            <a:normAutofit/>
          </a:bodyPr>
          <a:lstStyle/>
          <a:p>
            <a:pPr>
              <a:lnSpc>
                <a:spcPct val="100000"/>
              </a:lnSpc>
            </a:pPr>
            <a:r>
              <a:rPr lang="en-US" sz="1800" b="0" dirty="0"/>
              <a:t>Implement business transactions that maintain consistency across multiple services</a:t>
            </a:r>
          </a:p>
          <a:p>
            <a:pPr>
              <a:lnSpc>
                <a:spcPct val="100000"/>
              </a:lnSpc>
            </a:pPr>
            <a:r>
              <a:rPr lang="en-US" sz="1800" b="0" dirty="0"/>
              <a:t>Implement queries that retrieve data from multiple services</a:t>
            </a:r>
          </a:p>
        </p:txBody>
      </p:sp>
      <p:pic>
        <p:nvPicPr>
          <p:cNvPr id="2" name="Picture 1"/>
          <p:cNvPicPr>
            <a:picLocks noChangeAspect="1"/>
          </p:cNvPicPr>
          <p:nvPr/>
        </p:nvPicPr>
        <p:blipFill>
          <a:blip r:embed="rId3"/>
          <a:stretch>
            <a:fillRect/>
          </a:stretch>
        </p:blipFill>
        <p:spPr>
          <a:xfrm>
            <a:off x="1371600" y="2286000"/>
            <a:ext cx="6096000" cy="3610805"/>
          </a:xfrm>
          <a:prstGeom prst="rect">
            <a:avLst/>
          </a:prstGeom>
        </p:spPr>
      </p:pic>
    </p:spTree>
    <p:extLst>
      <p:ext uri="{BB962C8B-B14F-4D97-AF65-F5344CB8AC3E}">
        <p14:creationId xmlns:p14="http://schemas.microsoft.com/office/powerpoint/2010/main" val="9007338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6" name="Content Placeholder 1"/>
          <p:cNvSpPr>
            <a:spLocks noGrp="1"/>
          </p:cNvSpPr>
          <p:nvPr>
            <p:ph idx="1"/>
          </p:nvPr>
        </p:nvSpPr>
        <p:spPr>
          <a:xfrm>
            <a:off x="381000" y="1524000"/>
            <a:ext cx="8534400" cy="3733800"/>
          </a:xfrm>
        </p:spPr>
        <p:txBody>
          <a:bodyPr>
            <a:normAutofit/>
          </a:bodyPr>
          <a:lstStyle/>
          <a:p>
            <a:pPr>
              <a:lnSpc>
                <a:spcPct val="160000"/>
              </a:lnSpc>
            </a:pPr>
            <a:r>
              <a:rPr lang="en-US" sz="2400" b="0" dirty="0"/>
              <a:t>Microservice publishes an </a:t>
            </a:r>
            <a:r>
              <a:rPr lang="en-US" sz="2400" dirty="0"/>
              <a:t>event</a:t>
            </a:r>
            <a:r>
              <a:rPr lang="en-US" sz="2400" b="0" dirty="0"/>
              <a:t> when something notable happens, such as when it updates a business entity. Other microservices subscribe to those events. When a microservice receives an event it can update its own business entities, which might lead to more events being published.</a:t>
            </a:r>
          </a:p>
          <a:p>
            <a:pPr lvl="1">
              <a:lnSpc>
                <a:spcPct val="160000"/>
              </a:lnSpc>
            </a:pPr>
            <a:r>
              <a:rPr lang="en-US" sz="1800" b="0" dirty="0"/>
              <a:t>use events to implement business transactions that span multiple services</a:t>
            </a:r>
          </a:p>
        </p:txBody>
      </p:sp>
    </p:spTree>
    <p:extLst>
      <p:ext uri="{BB962C8B-B14F-4D97-AF65-F5344CB8AC3E}">
        <p14:creationId xmlns:p14="http://schemas.microsoft.com/office/powerpoint/2010/main" val="1857856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64073" y="1600200"/>
            <a:ext cx="8843575" cy="338554"/>
          </a:xfrm>
          <a:prstGeom prst="rect">
            <a:avLst/>
          </a:prstGeom>
          <a:noFill/>
        </p:spPr>
        <p:txBody>
          <a:bodyPr wrap="none" rtlCol="0">
            <a:spAutoFit/>
          </a:bodyPr>
          <a:lstStyle/>
          <a:p>
            <a:r>
              <a:rPr lang="en-US" sz="1600" dirty="0"/>
              <a:t>1. The Order Service creates an Order with status NEW and publishes an Order Created event.</a:t>
            </a:r>
          </a:p>
        </p:txBody>
      </p:sp>
      <p:pic>
        <p:nvPicPr>
          <p:cNvPr id="5" name="Picture 4"/>
          <p:cNvPicPr>
            <a:picLocks noChangeAspect="1"/>
          </p:cNvPicPr>
          <p:nvPr/>
        </p:nvPicPr>
        <p:blipFill>
          <a:blip r:embed="rId3"/>
          <a:stretch>
            <a:fillRect/>
          </a:stretch>
        </p:blipFill>
        <p:spPr>
          <a:xfrm>
            <a:off x="2430648" y="2080699"/>
            <a:ext cx="6477000" cy="3983309"/>
          </a:xfrm>
          <a:prstGeom prst="rect">
            <a:avLst/>
          </a:prstGeom>
        </p:spPr>
      </p:pic>
    </p:spTree>
    <p:extLst>
      <p:ext uri="{BB962C8B-B14F-4D97-AF65-F5344CB8AC3E}">
        <p14:creationId xmlns:p14="http://schemas.microsoft.com/office/powerpoint/2010/main" val="332636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304800" y="1387228"/>
            <a:ext cx="8460329" cy="584775"/>
          </a:xfrm>
          <a:prstGeom prst="rect">
            <a:avLst/>
          </a:prstGeom>
          <a:noFill/>
        </p:spPr>
        <p:txBody>
          <a:bodyPr wrap="none" rtlCol="0">
            <a:spAutoFit/>
          </a:bodyPr>
          <a:lstStyle/>
          <a:p>
            <a:r>
              <a:rPr lang="en-US" sz="1600" dirty="0"/>
              <a:t>2. The Customer Service consumes the Order Created event, reserves credit for the order, </a:t>
            </a:r>
          </a:p>
          <a:p>
            <a:r>
              <a:rPr lang="en-US" sz="1600" dirty="0"/>
              <a:t>and publishes a Credit Reserved event.</a:t>
            </a:r>
          </a:p>
        </p:txBody>
      </p:sp>
      <p:pic>
        <p:nvPicPr>
          <p:cNvPr id="2" name="Picture 1"/>
          <p:cNvPicPr>
            <a:picLocks noChangeAspect="1"/>
          </p:cNvPicPr>
          <p:nvPr/>
        </p:nvPicPr>
        <p:blipFill>
          <a:blip r:embed="rId3"/>
          <a:stretch>
            <a:fillRect/>
          </a:stretch>
        </p:blipFill>
        <p:spPr>
          <a:xfrm>
            <a:off x="1907129" y="1991881"/>
            <a:ext cx="6858000" cy="4095065"/>
          </a:xfrm>
          <a:prstGeom prst="rect">
            <a:avLst/>
          </a:prstGeom>
        </p:spPr>
      </p:pic>
    </p:spTree>
    <p:extLst>
      <p:ext uri="{BB962C8B-B14F-4D97-AF65-F5344CB8AC3E}">
        <p14:creationId xmlns:p14="http://schemas.microsoft.com/office/powerpoint/2010/main" val="33905165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Event Driven Data Management</a:t>
            </a:r>
          </a:p>
        </p:txBody>
      </p:sp>
      <p:sp>
        <p:nvSpPr>
          <p:cNvPr id="3" name="TextBox 2"/>
          <p:cNvSpPr txBox="1"/>
          <p:nvPr/>
        </p:nvSpPr>
        <p:spPr>
          <a:xfrm>
            <a:off x="381000" y="1295400"/>
            <a:ext cx="6809365" cy="584775"/>
          </a:xfrm>
          <a:prstGeom prst="rect">
            <a:avLst/>
          </a:prstGeom>
          <a:noFill/>
        </p:spPr>
        <p:txBody>
          <a:bodyPr wrap="none" rtlCol="0">
            <a:spAutoFit/>
          </a:bodyPr>
          <a:lstStyle/>
          <a:p>
            <a:r>
              <a:rPr lang="en-US" sz="1600" dirty="0"/>
              <a:t>3. The Order Service consumes the Credit Reserved event, and changes</a:t>
            </a:r>
          </a:p>
          <a:p>
            <a:r>
              <a:rPr lang="en-US" sz="1600" dirty="0"/>
              <a:t> the status of the order to OPEN.</a:t>
            </a:r>
          </a:p>
        </p:txBody>
      </p:sp>
      <p:pic>
        <p:nvPicPr>
          <p:cNvPr id="2" name="Picture 1"/>
          <p:cNvPicPr>
            <a:picLocks noChangeAspect="1"/>
          </p:cNvPicPr>
          <p:nvPr/>
        </p:nvPicPr>
        <p:blipFill>
          <a:blip r:embed="rId3"/>
          <a:stretch>
            <a:fillRect/>
          </a:stretch>
        </p:blipFill>
        <p:spPr>
          <a:xfrm>
            <a:off x="2048469" y="1880175"/>
            <a:ext cx="6572070" cy="4148619"/>
          </a:xfrm>
          <a:prstGeom prst="rect">
            <a:avLst/>
          </a:prstGeom>
        </p:spPr>
      </p:pic>
    </p:spTree>
    <p:extLst>
      <p:ext uri="{BB962C8B-B14F-4D97-AF65-F5344CB8AC3E}">
        <p14:creationId xmlns:p14="http://schemas.microsoft.com/office/powerpoint/2010/main" val="348411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normAutofit fontScale="90000"/>
          </a:bodyPr>
          <a:lstStyle/>
          <a:p>
            <a:r>
              <a:rPr lang="en-US" dirty="0"/>
              <a:t>Event Driven Data Management</a:t>
            </a:r>
            <a:br>
              <a:rPr lang="en-US" dirty="0"/>
            </a:br>
            <a:r>
              <a:rPr lang="en-US" dirty="0"/>
              <a:t>- Preserve Atomicity</a:t>
            </a:r>
          </a:p>
        </p:txBody>
      </p:sp>
      <p:sp>
        <p:nvSpPr>
          <p:cNvPr id="3" name="TextBox 2"/>
          <p:cNvSpPr txBox="1"/>
          <p:nvPr/>
        </p:nvSpPr>
        <p:spPr>
          <a:xfrm>
            <a:off x="228600" y="1219200"/>
            <a:ext cx="2438400" cy="4856586"/>
          </a:xfrm>
          <a:prstGeom prst="rect">
            <a:avLst/>
          </a:prstGeom>
          <a:noFill/>
        </p:spPr>
        <p:txBody>
          <a:bodyPr wrap="square" rtlCol="0">
            <a:spAutoFit/>
          </a:bodyPr>
          <a:lstStyle/>
          <a:p>
            <a:pPr>
              <a:lnSpc>
                <a:spcPct val="150000"/>
              </a:lnSpc>
            </a:pPr>
            <a:r>
              <a:rPr lang="en-US" sz="1300" b="1" dirty="0"/>
              <a:t>EVENT table</a:t>
            </a:r>
            <a:r>
              <a:rPr lang="en-US" sz="1300" dirty="0"/>
              <a:t> -- functions as a message queue, in the database that stores the state of the business entities. The application begins a (local) database transaction, updates the state of the business entities, inserts an event into the EVENT table, and commits the transaction. A separate application thread or process queries the EVENT table, publishes the events to the Message Broker, and then uses a local transaction to mark the events as published. </a:t>
            </a:r>
          </a:p>
        </p:txBody>
      </p:sp>
      <p:pic>
        <p:nvPicPr>
          <p:cNvPr id="5" name="Picture 4"/>
          <p:cNvPicPr>
            <a:picLocks noChangeAspect="1"/>
          </p:cNvPicPr>
          <p:nvPr/>
        </p:nvPicPr>
        <p:blipFill>
          <a:blip r:embed="rId3"/>
          <a:stretch>
            <a:fillRect/>
          </a:stretch>
        </p:blipFill>
        <p:spPr>
          <a:xfrm>
            <a:off x="2895599" y="1675034"/>
            <a:ext cx="6230007" cy="3974827"/>
          </a:xfrm>
          <a:prstGeom prst="rect">
            <a:avLst/>
          </a:prstGeom>
        </p:spPr>
      </p:pic>
    </p:spTree>
    <p:extLst>
      <p:ext uri="{BB962C8B-B14F-4D97-AF65-F5344CB8AC3E}">
        <p14:creationId xmlns:p14="http://schemas.microsoft.com/office/powerpoint/2010/main" val="2375394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How to maintain </a:t>
            </a:r>
            <a:r>
              <a:rPr lang="en-US" dirty="0" err="1"/>
              <a:t>Microservices</a:t>
            </a:r>
            <a:r>
              <a:rPr lang="en-US" dirty="0"/>
              <a:t>?</a:t>
            </a:r>
          </a:p>
        </p:txBody>
      </p:sp>
      <p:sp>
        <p:nvSpPr>
          <p:cNvPr id="6" name="Content Placeholder 1"/>
          <p:cNvSpPr>
            <a:spLocks noGrp="1"/>
          </p:cNvSpPr>
          <p:nvPr>
            <p:ph idx="1"/>
          </p:nvPr>
        </p:nvSpPr>
        <p:spPr>
          <a:xfrm>
            <a:off x="628650" y="1524000"/>
            <a:ext cx="8134350" cy="3581400"/>
          </a:xfrm>
        </p:spPr>
        <p:txBody>
          <a:bodyPr>
            <a:normAutofit fontScale="77500" lnSpcReduction="20000"/>
          </a:bodyPr>
          <a:lstStyle/>
          <a:p>
            <a:pPr>
              <a:lnSpc>
                <a:spcPct val="150000"/>
              </a:lnSpc>
            </a:pPr>
            <a:r>
              <a:rPr lang="en-US" b="0" dirty="0"/>
              <a:t>Addressable through a </a:t>
            </a:r>
            <a:r>
              <a:rPr lang="en-US" dirty="0"/>
              <a:t>service discovery </a:t>
            </a:r>
            <a:r>
              <a:rPr lang="en-US" b="0" dirty="0"/>
              <a:t>system </a:t>
            </a:r>
            <a:r>
              <a:rPr lang="mr-IN" b="0" dirty="0"/>
              <a:t>–</a:t>
            </a:r>
            <a:r>
              <a:rPr lang="en-US" b="0" dirty="0"/>
              <a:t> Chris Richardson</a:t>
            </a:r>
          </a:p>
          <a:p>
            <a:pPr>
              <a:lnSpc>
                <a:spcPct val="150000"/>
              </a:lnSpc>
            </a:pPr>
            <a:r>
              <a:rPr lang="en-US" b="0" dirty="0"/>
              <a:t>Microservices </a:t>
            </a:r>
            <a:r>
              <a:rPr lang="en-US" dirty="0"/>
              <a:t>built &amp; deployed independently. Stateless</a:t>
            </a:r>
            <a:r>
              <a:rPr lang="en-US" b="0" dirty="0"/>
              <a:t>, with state as backing services </a:t>
            </a:r>
            <a:r>
              <a:rPr lang="mr-IN" b="0" dirty="0"/>
              <a:t>–</a:t>
            </a:r>
            <a:r>
              <a:rPr lang="en-US" b="0" dirty="0"/>
              <a:t> 12Factor.net</a:t>
            </a:r>
          </a:p>
          <a:p>
            <a:pPr>
              <a:lnSpc>
                <a:spcPct val="150000"/>
              </a:lnSpc>
            </a:pPr>
            <a:endParaRPr lang="en-US" b="0" dirty="0"/>
          </a:p>
          <a:p>
            <a:pPr marL="0" indent="0">
              <a:lnSpc>
                <a:spcPct val="150000"/>
              </a:lnSpc>
              <a:buNone/>
            </a:pPr>
            <a:r>
              <a:rPr lang="en-US" b="0" dirty="0"/>
              <a:t>** Service Discovery – Will discuss in “Patterns”</a:t>
            </a:r>
          </a:p>
        </p:txBody>
      </p:sp>
    </p:spTree>
    <p:extLst>
      <p:ext uri="{BB962C8B-B14F-4D97-AF65-F5344CB8AC3E}">
        <p14:creationId xmlns:p14="http://schemas.microsoft.com/office/powerpoint/2010/main" val="8878135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How to architect </a:t>
            </a:r>
            <a:r>
              <a:rPr lang="en-US" dirty="0" err="1"/>
              <a:t>Microservices</a:t>
            </a:r>
            <a:r>
              <a:rPr lang="en-US" dirty="0"/>
              <a:t>?</a:t>
            </a:r>
          </a:p>
        </p:txBody>
      </p:sp>
      <p:pic>
        <p:nvPicPr>
          <p:cNvPr id="2" name="Content Placeholder 1"/>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131900" y="3733800"/>
            <a:ext cx="6557700" cy="1581819"/>
          </a:xfrm>
        </p:spPr>
      </p:pic>
      <p:sp>
        <p:nvSpPr>
          <p:cNvPr id="3" name="TextBox 2"/>
          <p:cNvSpPr txBox="1"/>
          <p:nvPr/>
        </p:nvSpPr>
        <p:spPr>
          <a:xfrm>
            <a:off x="533400" y="1524000"/>
            <a:ext cx="7156200" cy="1754326"/>
          </a:xfrm>
          <a:prstGeom prst="rect">
            <a:avLst/>
          </a:prstGeom>
          <a:noFill/>
        </p:spPr>
        <p:txBody>
          <a:bodyPr wrap="square" rtlCol="0">
            <a:spAutoFit/>
          </a:bodyPr>
          <a:lstStyle/>
          <a:p>
            <a:r>
              <a:rPr lang="en-US" dirty="0"/>
              <a:t>Typically</a:t>
            </a:r>
          </a:p>
          <a:p>
            <a:endParaRPr lang="en-US" dirty="0"/>
          </a:p>
          <a:p>
            <a:pPr marL="285750" indent="-285750">
              <a:buFont typeface="Arial" charset="0"/>
              <a:buChar char="•"/>
            </a:pPr>
            <a:r>
              <a:rPr lang="en-US" dirty="0"/>
              <a:t>CRUD </a:t>
            </a:r>
            <a:r>
              <a:rPr lang="mr-IN" dirty="0"/>
              <a:t>–</a:t>
            </a:r>
            <a:r>
              <a:rPr lang="en-US" dirty="0"/>
              <a:t> Create, Read, Update and Delete API implementations</a:t>
            </a:r>
          </a:p>
          <a:p>
            <a:pPr marL="285750" indent="-285750">
              <a:buFont typeface="Arial" charset="0"/>
              <a:buChar char="•"/>
            </a:pPr>
            <a:r>
              <a:rPr lang="en-US" dirty="0"/>
              <a:t>Range between RPC, Message and Stream processing</a:t>
            </a:r>
          </a:p>
          <a:p>
            <a:pPr marL="285750" indent="-285750">
              <a:buFont typeface="Arial" charset="0"/>
              <a:buChar char="•"/>
            </a:pPr>
            <a:r>
              <a:rPr lang="en-US" dirty="0"/>
              <a:t>Evolve from a Monolith 1</a:t>
            </a:r>
            <a:r>
              <a:rPr lang="en-US" baseline="30000" dirty="0"/>
              <a:t>st</a:t>
            </a:r>
            <a:r>
              <a:rPr lang="en-US" dirty="0"/>
              <a:t> iteration</a:t>
            </a:r>
          </a:p>
          <a:p>
            <a:endParaRPr lang="en-US" dirty="0"/>
          </a:p>
        </p:txBody>
      </p:sp>
    </p:spTree>
    <p:extLst>
      <p:ext uri="{BB962C8B-B14F-4D97-AF65-F5344CB8AC3E}">
        <p14:creationId xmlns:p14="http://schemas.microsoft.com/office/powerpoint/2010/main" val="1338593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54140"/>
            <a:ext cx="8610599" cy="4741860"/>
          </a:xfrm>
        </p:spPr>
        <p:txBody>
          <a:bodyPr>
            <a:normAutofit fontScale="92500" lnSpcReduction="10000"/>
          </a:bodyPr>
          <a:lstStyle/>
          <a:p>
            <a:r>
              <a:rPr lang="en-US" dirty="0">
                <a:solidFill>
                  <a:schemeClr val="accent3"/>
                </a:solidFill>
              </a:rPr>
              <a:t>Simple</a:t>
            </a:r>
            <a:r>
              <a:rPr lang="en-US" dirty="0"/>
              <a:t> </a:t>
            </a:r>
            <a:r>
              <a:rPr lang="en-US" b="0" dirty="0"/>
              <a:t>services that are focused on doing one thing well</a:t>
            </a:r>
          </a:p>
          <a:p>
            <a:r>
              <a:rPr lang="en-US" b="0" dirty="0"/>
              <a:t>Each service can be built </a:t>
            </a:r>
            <a:r>
              <a:rPr lang="en-US" dirty="0">
                <a:solidFill>
                  <a:schemeClr val="accent3"/>
                </a:solidFill>
              </a:rPr>
              <a:t>using</a:t>
            </a:r>
            <a:r>
              <a:rPr lang="en-US" b="0" dirty="0"/>
              <a:t> the </a:t>
            </a:r>
            <a:r>
              <a:rPr lang="en-US" dirty="0">
                <a:solidFill>
                  <a:schemeClr val="accent3"/>
                </a:solidFill>
              </a:rPr>
              <a:t>best</a:t>
            </a:r>
            <a:r>
              <a:rPr lang="en-US" b="0" dirty="0"/>
              <a:t> tool for the job</a:t>
            </a:r>
          </a:p>
          <a:p>
            <a:r>
              <a:rPr lang="en-US" b="0" dirty="0"/>
              <a:t>Systems built this way are inherently </a:t>
            </a:r>
            <a:r>
              <a:rPr lang="en-US" dirty="0">
                <a:solidFill>
                  <a:schemeClr val="accent3"/>
                </a:solidFill>
              </a:rPr>
              <a:t>loosely coupled</a:t>
            </a:r>
          </a:p>
          <a:p>
            <a:r>
              <a:rPr lang="en-US" b="0" dirty="0"/>
              <a:t>Teams can deliver and </a:t>
            </a:r>
            <a:r>
              <a:rPr lang="en-US" dirty="0">
                <a:solidFill>
                  <a:schemeClr val="accent3"/>
                </a:solidFill>
              </a:rPr>
              <a:t>deploy independently</a:t>
            </a:r>
            <a:r>
              <a:rPr lang="en-US" b="0" dirty="0"/>
              <a:t> from each other</a:t>
            </a:r>
          </a:p>
          <a:p>
            <a:r>
              <a:rPr lang="en-US" b="0" dirty="0"/>
              <a:t>Enable </a:t>
            </a:r>
            <a:r>
              <a:rPr lang="en-US" dirty="0">
                <a:solidFill>
                  <a:schemeClr val="accent3"/>
                </a:solidFill>
              </a:rPr>
              <a:t>continuous delivery</a:t>
            </a:r>
            <a:r>
              <a:rPr lang="en-US" b="0" dirty="0"/>
              <a:t> but allowing frequent releases while the rest of the system continues to be stable</a:t>
            </a:r>
          </a:p>
          <a:p>
            <a:endParaRPr lang="en-US" b="0" dirty="0"/>
          </a:p>
          <a:p>
            <a:endParaRPr lang="en-US" dirty="0"/>
          </a:p>
        </p:txBody>
      </p:sp>
      <p:sp>
        <p:nvSpPr>
          <p:cNvPr id="4" name="Title 3"/>
          <p:cNvSpPr>
            <a:spLocks noGrp="1"/>
          </p:cNvSpPr>
          <p:nvPr>
            <p:ph type="title"/>
          </p:nvPr>
        </p:nvSpPr>
        <p:spPr>
          <a:xfrm>
            <a:off x="628650" y="365129"/>
            <a:ext cx="7981950" cy="777872"/>
          </a:xfrm>
        </p:spPr>
        <p:txBody>
          <a:bodyPr/>
          <a:lstStyle/>
          <a:p>
            <a:r>
              <a:rPr lang="en-US" dirty="0"/>
              <a:t>Microservice: Advantages</a:t>
            </a:r>
          </a:p>
        </p:txBody>
      </p:sp>
    </p:spTree>
    <p:extLst>
      <p:ext uri="{BB962C8B-B14F-4D97-AF65-F5344CB8AC3E}">
        <p14:creationId xmlns:p14="http://schemas.microsoft.com/office/powerpoint/2010/main" val="2077850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Core Objectives</a:t>
            </a:r>
          </a:p>
        </p:txBody>
      </p:sp>
      <p:sp>
        <p:nvSpPr>
          <p:cNvPr id="5" name="Content Placeholder 4"/>
          <p:cNvSpPr>
            <a:spLocks noGrp="1"/>
          </p:cNvSpPr>
          <p:nvPr>
            <p:ph idx="1"/>
          </p:nvPr>
        </p:nvSpPr>
        <p:spPr>
          <a:xfrm>
            <a:off x="628650" y="1371600"/>
            <a:ext cx="7886700" cy="4652963"/>
          </a:xfrm>
        </p:spPr>
        <p:txBody>
          <a:bodyPr>
            <a:normAutofit fontScale="85000" lnSpcReduction="20000"/>
          </a:bodyPr>
          <a:lstStyle/>
          <a:p>
            <a:pPr>
              <a:lnSpc>
                <a:spcPct val="150000"/>
              </a:lnSpc>
            </a:pPr>
            <a:r>
              <a:rPr lang="en-US" sz="2200" b="0" dirty="0"/>
              <a:t>Understand how to adopt, plan or improve your transition to Microservices</a:t>
            </a:r>
          </a:p>
          <a:p>
            <a:pPr>
              <a:lnSpc>
                <a:spcPct val="150000"/>
              </a:lnSpc>
            </a:pPr>
            <a:r>
              <a:rPr lang="en-US" sz="2200" b="0" dirty="0"/>
              <a:t>Navigate different tools for enabling Microservices and how to use them</a:t>
            </a:r>
          </a:p>
          <a:p>
            <a:pPr>
              <a:lnSpc>
                <a:spcPct val="150000"/>
              </a:lnSpc>
            </a:pPr>
            <a:r>
              <a:rPr lang="en-US" sz="2200" b="0" dirty="0"/>
              <a:t>Map technical practices to the business strategy behind Microservices</a:t>
            </a:r>
          </a:p>
          <a:p>
            <a:pPr>
              <a:lnSpc>
                <a:spcPct val="150000"/>
              </a:lnSpc>
            </a:pPr>
            <a:r>
              <a:rPr lang="en-US" sz="2200" b="0" dirty="0"/>
              <a:t>Get hands-on practice with tools which enable core Microservices architecture</a:t>
            </a:r>
          </a:p>
          <a:p>
            <a:pPr>
              <a:lnSpc>
                <a:spcPct val="150000"/>
              </a:lnSpc>
            </a:pPr>
            <a:r>
              <a:rPr lang="en-US" sz="2200" b="0" dirty="0"/>
              <a:t>Build more DevOps practices through Microservices adoption</a:t>
            </a:r>
          </a:p>
          <a:p>
            <a:pPr>
              <a:lnSpc>
                <a:spcPct val="150000"/>
              </a:lnSpc>
            </a:pPr>
            <a:r>
              <a:rPr lang="en-US" sz="2200" b="0" dirty="0"/>
              <a:t>Apply Microservices use cases to continuous integration, delivery and testing</a:t>
            </a:r>
          </a:p>
          <a:p>
            <a:pPr>
              <a:lnSpc>
                <a:spcPct val="150000"/>
              </a:lnSpc>
            </a:pPr>
            <a:r>
              <a:rPr lang="en-US" sz="2200" b="0" dirty="0"/>
              <a:t>Understand how to refactor monolithic systems into more modular, component-based systems</a:t>
            </a:r>
          </a:p>
          <a:p>
            <a:pPr>
              <a:lnSpc>
                <a:spcPct val="150000"/>
              </a:lnSpc>
            </a:pPr>
            <a:endParaRPr lang="en-US" sz="2200" dirty="0"/>
          </a:p>
        </p:txBody>
      </p:sp>
    </p:spTree>
    <p:extLst>
      <p:ext uri="{BB962C8B-B14F-4D97-AF65-F5344CB8AC3E}">
        <p14:creationId xmlns:p14="http://schemas.microsoft.com/office/powerpoint/2010/main" val="3793285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Solve organizational problems</a:t>
            </a:r>
          </a:p>
          <a:p>
            <a:r>
              <a:rPr lang="en-US" b="0" dirty="0">
                <a:solidFill>
                  <a:schemeClr val="accent3"/>
                </a:solidFill>
              </a:rPr>
              <a:t>Teams blocked by or waiting on other teams</a:t>
            </a:r>
          </a:p>
          <a:p>
            <a:r>
              <a:rPr lang="en-US" b="0" dirty="0">
                <a:solidFill>
                  <a:schemeClr val="accent3"/>
                </a:solidFill>
              </a:rPr>
              <a:t>Communication overhead</a:t>
            </a:r>
          </a:p>
          <a:p>
            <a:r>
              <a:rPr lang="en-US" b="0" dirty="0">
                <a:solidFill>
                  <a:schemeClr val="accent3"/>
                </a:solidFill>
              </a:rPr>
              <a:t>Slow velocity</a:t>
            </a:r>
            <a:endParaRPr lang="en-US" b="0" dirty="0"/>
          </a:p>
          <a:p>
            <a:pPr marL="0" indent="0">
              <a:buNone/>
            </a:pPr>
            <a:endParaRPr lang="en-US" dirty="0"/>
          </a:p>
        </p:txBody>
      </p:sp>
      <p:sp>
        <p:nvSpPr>
          <p:cNvPr id="3" name="Content Placeholder 2"/>
          <p:cNvSpPr>
            <a:spLocks noGrp="1"/>
          </p:cNvSpPr>
          <p:nvPr>
            <p:ph idx="13"/>
          </p:nvPr>
        </p:nvSpPr>
        <p:spPr/>
        <p:txBody>
          <a:bodyPr>
            <a:normAutofit fontScale="92500" lnSpcReduction="20000"/>
          </a:bodyPr>
          <a:lstStyle/>
          <a:p>
            <a:pPr marL="0" indent="0">
              <a:buNone/>
            </a:pPr>
            <a:r>
              <a:rPr lang="en-US" dirty="0"/>
              <a:t>Cause Technical Problems</a:t>
            </a:r>
          </a:p>
          <a:p>
            <a:r>
              <a:rPr lang="en-US" b="0" dirty="0"/>
              <a:t>Requires </a:t>
            </a:r>
            <a:r>
              <a:rPr lang="en-US" b="0" dirty="0" err="1"/>
              <a:t>Devops</a:t>
            </a:r>
            <a:r>
              <a:rPr lang="en-US" b="0" dirty="0"/>
              <a:t>, </a:t>
            </a:r>
            <a:r>
              <a:rPr lang="en-US" b="0" dirty="0" err="1"/>
              <a:t>devs</a:t>
            </a:r>
            <a:r>
              <a:rPr lang="en-US" b="0" dirty="0"/>
              <a:t> deploying and operating their services</a:t>
            </a:r>
          </a:p>
          <a:p>
            <a:r>
              <a:rPr lang="en-US" b="0" dirty="0"/>
              <a:t>Need well defined business domains</a:t>
            </a:r>
          </a:p>
          <a:p>
            <a:r>
              <a:rPr lang="en-US" b="0" dirty="0"/>
              <a:t>More distributed systems</a:t>
            </a:r>
          </a:p>
          <a:p>
            <a:r>
              <a:rPr lang="en-US" b="0" dirty="0"/>
              <a:t>Need an orchestration layer</a:t>
            </a:r>
          </a:p>
        </p:txBody>
      </p:sp>
      <p:sp>
        <p:nvSpPr>
          <p:cNvPr id="4" name="Title 3"/>
          <p:cNvSpPr>
            <a:spLocks noGrp="1"/>
          </p:cNvSpPr>
          <p:nvPr>
            <p:ph type="title"/>
          </p:nvPr>
        </p:nvSpPr>
        <p:spPr>
          <a:xfrm>
            <a:off x="628651" y="28577"/>
            <a:ext cx="7886700" cy="1325563"/>
          </a:xfrm>
        </p:spPr>
        <p:txBody>
          <a:bodyPr/>
          <a:lstStyle/>
          <a:p>
            <a:r>
              <a:rPr lang="en-US" dirty="0" err="1"/>
              <a:t>Microservices</a:t>
            </a:r>
            <a:endParaRPr lang="en-US" dirty="0"/>
          </a:p>
        </p:txBody>
      </p:sp>
    </p:spTree>
    <p:extLst>
      <p:ext uri="{BB962C8B-B14F-4D97-AF65-F5344CB8AC3E}">
        <p14:creationId xmlns:p14="http://schemas.microsoft.com/office/powerpoint/2010/main" val="19882556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156"/>
            <a:ext cx="7886700" cy="1158872"/>
          </a:xfrm>
        </p:spPr>
        <p:txBody>
          <a:bodyPr/>
          <a:lstStyle/>
          <a:p>
            <a:r>
              <a:rPr lang="en-US" dirty="0"/>
              <a:t>The Art of Scaling</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470025" y="1219200"/>
            <a:ext cx="6203950" cy="4652963"/>
          </a:xfrm>
        </p:spPr>
      </p:pic>
      <p:sp>
        <p:nvSpPr>
          <p:cNvPr id="3" name="TextBox 2"/>
          <p:cNvSpPr txBox="1"/>
          <p:nvPr/>
        </p:nvSpPr>
        <p:spPr>
          <a:xfrm>
            <a:off x="2057400" y="5602069"/>
            <a:ext cx="3181192" cy="646331"/>
          </a:xfrm>
          <a:prstGeom prst="rect">
            <a:avLst/>
          </a:prstGeom>
          <a:noFill/>
        </p:spPr>
        <p:txBody>
          <a:bodyPr wrap="none" rtlCol="0">
            <a:spAutoFit/>
          </a:bodyPr>
          <a:lstStyle/>
          <a:p>
            <a:r>
              <a:rPr lang="en-US" dirty="0"/>
              <a:t>Doesn’t decrease complexity,</a:t>
            </a:r>
          </a:p>
          <a:p>
            <a:r>
              <a:rPr lang="en-US" dirty="0"/>
              <a:t>but scales</a:t>
            </a:r>
          </a:p>
        </p:txBody>
      </p:sp>
      <p:sp>
        <p:nvSpPr>
          <p:cNvPr id="5" name="TextBox 4"/>
          <p:cNvSpPr txBox="1"/>
          <p:nvPr/>
        </p:nvSpPr>
        <p:spPr>
          <a:xfrm>
            <a:off x="30480" y="2483852"/>
            <a:ext cx="2527295" cy="646331"/>
          </a:xfrm>
          <a:prstGeom prst="rect">
            <a:avLst/>
          </a:prstGeom>
          <a:noFill/>
        </p:spPr>
        <p:txBody>
          <a:bodyPr wrap="none" rtlCol="0">
            <a:spAutoFit/>
          </a:bodyPr>
          <a:lstStyle/>
          <a:p>
            <a:r>
              <a:rPr lang="en-US" dirty="0"/>
              <a:t>Decrease complexity</a:t>
            </a:r>
          </a:p>
          <a:p>
            <a:r>
              <a:rPr lang="en-US" dirty="0"/>
              <a:t>More resource efficient</a:t>
            </a:r>
          </a:p>
        </p:txBody>
      </p:sp>
      <p:sp>
        <p:nvSpPr>
          <p:cNvPr id="6" name="TextBox 5"/>
          <p:cNvSpPr txBox="1"/>
          <p:nvPr/>
        </p:nvSpPr>
        <p:spPr>
          <a:xfrm>
            <a:off x="6453128" y="4343400"/>
            <a:ext cx="2441694" cy="646331"/>
          </a:xfrm>
          <a:prstGeom prst="rect">
            <a:avLst/>
          </a:prstGeom>
          <a:noFill/>
        </p:spPr>
        <p:txBody>
          <a:bodyPr wrap="none" rtlCol="0">
            <a:spAutoFit/>
          </a:bodyPr>
          <a:lstStyle/>
          <a:p>
            <a:r>
              <a:rPr lang="en-US" dirty="0"/>
              <a:t>Complex structure,</a:t>
            </a:r>
          </a:p>
          <a:p>
            <a:r>
              <a:rPr lang="en-US" dirty="0"/>
              <a:t>but enables scalability</a:t>
            </a:r>
          </a:p>
        </p:txBody>
      </p:sp>
    </p:spTree>
    <p:extLst>
      <p:ext uri="{BB962C8B-B14F-4D97-AF65-F5344CB8AC3E}">
        <p14:creationId xmlns:p14="http://schemas.microsoft.com/office/powerpoint/2010/main" val="4236452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325563"/>
          </a:xfrm>
        </p:spPr>
        <p:txBody>
          <a:bodyPr/>
          <a:lstStyle/>
          <a:p>
            <a:r>
              <a:rPr lang="en-US" dirty="0"/>
              <a:t>Self Service Mandate (Build a Platform)</a:t>
            </a:r>
          </a:p>
        </p:txBody>
      </p:sp>
      <p:sp>
        <p:nvSpPr>
          <p:cNvPr id="4" name="Text Placeholder 3"/>
          <p:cNvSpPr>
            <a:spLocks noGrp="1"/>
          </p:cNvSpPr>
          <p:nvPr>
            <p:ph type="body" sz="quarter" idx="11"/>
          </p:nvPr>
        </p:nvSpPr>
        <p:spPr>
          <a:xfrm>
            <a:off x="457200" y="1447800"/>
            <a:ext cx="8229600" cy="4019551"/>
          </a:xfrm>
        </p:spPr>
        <p:txBody>
          <a:bodyPr>
            <a:normAutofit/>
          </a:bodyPr>
          <a:lstStyle/>
          <a:p>
            <a:pPr>
              <a:buAutoNum type="arabicPeriod"/>
            </a:pPr>
            <a:r>
              <a:rPr lang="en-US" sz="2400" b="0" dirty="0"/>
              <a:t>All teams will expose their data and functionality through self service </a:t>
            </a:r>
            <a:r>
              <a:rPr lang="en-US" sz="2400" b="0" dirty="0" err="1"/>
              <a:t>Api</a:t>
            </a:r>
            <a:r>
              <a:rPr lang="en-US" sz="2400" b="0" dirty="0"/>
              <a:t> interfaces</a:t>
            </a:r>
          </a:p>
          <a:p>
            <a:pPr>
              <a:buAutoNum type="arabicPeriod"/>
            </a:pPr>
            <a:r>
              <a:rPr lang="en-US" sz="2400" b="0" dirty="0"/>
              <a:t>No other forms of communication allowed, no tickets, direct linking, reads of data stores, no back doors, only service interface calls over the network</a:t>
            </a:r>
          </a:p>
          <a:p>
            <a:pPr>
              <a:buAutoNum type="arabicPeriod"/>
            </a:pPr>
            <a:r>
              <a:rPr lang="en-US" sz="2400" b="0" dirty="0"/>
              <a:t>All services must be designed to be externalizable. The team must plan and design to be able to expose the </a:t>
            </a:r>
            <a:r>
              <a:rPr lang="en-US" sz="2400" b="0" dirty="0" err="1"/>
              <a:t>api’s</a:t>
            </a:r>
            <a:r>
              <a:rPr lang="en-US" sz="2400" b="0" dirty="0"/>
              <a:t> to developers in the outside world, creating a platform. </a:t>
            </a:r>
          </a:p>
        </p:txBody>
      </p:sp>
      <p:sp>
        <p:nvSpPr>
          <p:cNvPr id="5" name="Text Placeholder 3"/>
          <p:cNvSpPr txBox="1">
            <a:spLocks/>
          </p:cNvSpPr>
          <p:nvPr/>
        </p:nvSpPr>
        <p:spPr>
          <a:xfrm>
            <a:off x="1447800" y="5181600"/>
            <a:ext cx="6477000" cy="762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600" dirty="0">
                <a:solidFill>
                  <a:schemeClr val="tx1"/>
                </a:solidFill>
              </a:rPr>
              <a:t>The now-famous Jeff Bezos rant, leading to formation of Amazon Web Services </a:t>
            </a:r>
            <a:r>
              <a:rPr lang="en-US" sz="1600" dirty="0">
                <a:solidFill>
                  <a:schemeClr val="tx1"/>
                </a:solidFill>
                <a:hlinkClick r:id="rId3"/>
              </a:rPr>
              <a:t>https://gist.github.com/chitchcock/1281611</a:t>
            </a:r>
            <a:endParaRPr lang="en-US" sz="1600" dirty="0">
              <a:solidFill>
                <a:schemeClr val="tx1"/>
              </a:solidFill>
            </a:endParaRPr>
          </a:p>
        </p:txBody>
      </p:sp>
    </p:spTree>
    <p:extLst>
      <p:ext uri="{BB962C8B-B14F-4D97-AF65-F5344CB8AC3E}">
        <p14:creationId xmlns:p14="http://schemas.microsoft.com/office/powerpoint/2010/main" val="1660535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535"/>
            <a:ext cx="7886700" cy="1066800"/>
          </a:xfrm>
        </p:spPr>
        <p:txBody>
          <a:bodyPr/>
          <a:lstStyle/>
          <a:p>
            <a:r>
              <a:rPr lang="en-US" dirty="0" err="1"/>
              <a:t>Devops</a:t>
            </a:r>
            <a:r>
              <a:rPr lang="en-US" dirty="0"/>
              <a:t> = Optimize for Speed</a:t>
            </a:r>
          </a:p>
        </p:txBody>
      </p:sp>
      <p:sp>
        <p:nvSpPr>
          <p:cNvPr id="4" name="Text Placeholder 3"/>
          <p:cNvSpPr>
            <a:spLocks noGrp="1"/>
          </p:cNvSpPr>
          <p:nvPr>
            <p:ph type="body" sz="quarter" idx="11"/>
          </p:nvPr>
        </p:nvSpPr>
        <p:spPr/>
        <p:txBody>
          <a:bodyPr/>
          <a:lstStyle/>
          <a:p>
            <a:pPr marL="0" indent="0">
              <a:buNone/>
            </a:pPr>
            <a:r>
              <a:rPr lang="en-US" sz="2400" b="0" dirty="0"/>
              <a:t>“Therefore, broadly speaking, to achieve DevOps outcomes we need to reduce the effects of functional orientation (“optimizing for cost”) and enable market orientation (“optimizing for speed”).” </a:t>
            </a:r>
          </a:p>
          <a:p>
            <a:pPr marL="0" indent="0">
              <a:buNone/>
            </a:pPr>
            <a:r>
              <a:rPr lang="en-US" sz="2400" b="0" dirty="0"/>
              <a:t>-Gene Kim</a:t>
            </a:r>
          </a:p>
          <a:p>
            <a:pPr>
              <a:spcBef>
                <a:spcPts val="600"/>
              </a:spcBef>
            </a:pPr>
            <a:r>
              <a:rPr lang="en-US" sz="2000" b="0" dirty="0"/>
              <a:t>This consists of having many small teams work independently, rapidly delivering customer value</a:t>
            </a:r>
          </a:p>
          <a:p>
            <a:pPr>
              <a:spcBef>
                <a:spcPts val="600"/>
              </a:spcBef>
            </a:pPr>
            <a:r>
              <a:rPr lang="en-US" sz="2000" b="0" dirty="0"/>
              <a:t>Teams are cross-functional and independent. Each team, consisting of 8 or fewer resources, deploys independently.</a:t>
            </a:r>
          </a:p>
          <a:p>
            <a:pPr>
              <a:spcBef>
                <a:spcPts val="600"/>
              </a:spcBef>
            </a:pPr>
            <a:r>
              <a:rPr lang="en-US" sz="2000" b="0" dirty="0"/>
              <a:t>Market oriented teams are responsible for feature development, testing, securing, deploying, and supporting service in production</a:t>
            </a:r>
          </a:p>
        </p:txBody>
      </p:sp>
    </p:spTree>
    <p:extLst>
      <p:ext uri="{BB962C8B-B14F-4D97-AF65-F5344CB8AC3E}">
        <p14:creationId xmlns:p14="http://schemas.microsoft.com/office/powerpoint/2010/main" val="1918541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89010"/>
          </a:xfrm>
        </p:spPr>
        <p:txBody>
          <a:bodyPr/>
          <a:lstStyle/>
          <a:p>
            <a:r>
              <a:rPr lang="en-US" dirty="0" err="1"/>
              <a:t>Microservices</a:t>
            </a:r>
            <a:r>
              <a:rPr lang="en-US" dirty="0"/>
              <a:t> = Optimize for Speed</a:t>
            </a:r>
          </a:p>
        </p:txBody>
      </p:sp>
      <p:sp>
        <p:nvSpPr>
          <p:cNvPr id="4" name="Text Placeholder 3"/>
          <p:cNvSpPr>
            <a:spLocks noGrp="1"/>
          </p:cNvSpPr>
          <p:nvPr>
            <p:ph type="body" sz="quarter" idx="11"/>
          </p:nvPr>
        </p:nvSpPr>
        <p:spPr/>
        <p:txBody>
          <a:bodyPr/>
          <a:lstStyle/>
          <a:p>
            <a:pPr marL="0" indent="0">
              <a:buNone/>
            </a:pPr>
            <a:r>
              <a:rPr lang="en-US" sz="2400" b="0" dirty="0"/>
              <a:t>“Organizations with these types of service-oriented architectures, such as Google and Amazon, have incredible flexibility and scalability. These organizations have tens of thousands of developers where small teams can still be incredibly productive.”</a:t>
            </a:r>
          </a:p>
          <a:p>
            <a:pPr marL="0" indent="0">
              <a:buNone/>
            </a:pPr>
            <a:r>
              <a:rPr lang="en-US" sz="2400" b="0" dirty="0"/>
              <a:t> -Randy </a:t>
            </a:r>
            <a:r>
              <a:rPr lang="en-US" sz="2400" b="0" dirty="0" err="1"/>
              <a:t>Shoup</a:t>
            </a:r>
            <a:r>
              <a:rPr lang="en-US" sz="2400" b="0" dirty="0"/>
              <a:t>, former Engineering Director for Google App Engine</a:t>
            </a:r>
          </a:p>
          <a:p>
            <a:r>
              <a:rPr lang="en-US" sz="2000" b="0" dirty="0"/>
              <a:t>This consists of having many small teams work independently, rapidly delivering customer value</a:t>
            </a:r>
          </a:p>
        </p:txBody>
      </p:sp>
    </p:spTree>
    <p:extLst>
      <p:ext uri="{BB962C8B-B14F-4D97-AF65-F5344CB8AC3E}">
        <p14:creationId xmlns:p14="http://schemas.microsoft.com/office/powerpoint/2010/main" val="15617032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034" y="182541"/>
            <a:ext cx="7886700" cy="1325563"/>
          </a:xfrm>
        </p:spPr>
        <p:txBody>
          <a:bodyPr/>
          <a:lstStyle/>
          <a:p>
            <a:r>
              <a:rPr lang="en-US" dirty="0"/>
              <a:t>Small Team Size	</a:t>
            </a:r>
          </a:p>
        </p:txBody>
      </p:sp>
      <p:sp>
        <p:nvSpPr>
          <p:cNvPr id="4" name="Text Placeholder 3"/>
          <p:cNvSpPr>
            <a:spLocks noGrp="1"/>
          </p:cNvSpPr>
          <p:nvPr>
            <p:ph type="body" sz="quarter" idx="11"/>
          </p:nvPr>
        </p:nvSpPr>
        <p:spPr>
          <a:xfrm>
            <a:off x="457200" y="1295400"/>
            <a:ext cx="6213586" cy="4191000"/>
          </a:xfrm>
        </p:spPr>
        <p:txBody>
          <a:bodyPr/>
          <a:lstStyle/>
          <a:p>
            <a:r>
              <a:rPr lang="en-US" sz="2400" b="0" dirty="0"/>
              <a:t>Build platform with small teams of 6-8 engineer teams</a:t>
            </a:r>
          </a:p>
          <a:p>
            <a:r>
              <a:rPr lang="en-US" sz="2400" u="sng" dirty="0"/>
              <a:t>Self Sufficient</a:t>
            </a:r>
            <a:r>
              <a:rPr lang="en-US" sz="2400" b="0" dirty="0"/>
              <a:t>: Each team completely owns one or more services and has everybody they need to develop functionality</a:t>
            </a:r>
          </a:p>
          <a:p>
            <a:r>
              <a:rPr lang="en-US" sz="2400" u="sng" dirty="0"/>
              <a:t>Automate Interfaces: </a:t>
            </a:r>
            <a:r>
              <a:rPr lang="en-US" sz="2400" b="0" dirty="0"/>
              <a:t>Teams connect to each other through API’s. Teams don’t hire an army of program managers to manage dependencies. </a:t>
            </a:r>
          </a:p>
          <a:p>
            <a:r>
              <a:rPr lang="en-US" sz="2400" u="sng" dirty="0"/>
              <a:t>Decentralized</a:t>
            </a:r>
            <a:r>
              <a:rPr lang="en-US" sz="2400" dirty="0"/>
              <a:t>: </a:t>
            </a:r>
            <a:r>
              <a:rPr lang="en-US" sz="2400" b="0" dirty="0"/>
              <a:t>Teams plan, develop and deploy autonomously</a:t>
            </a:r>
          </a:p>
          <a:p>
            <a:endParaRPr lang="en-US" dirty="0"/>
          </a:p>
        </p:txBody>
      </p:sp>
      <p:pic>
        <p:nvPicPr>
          <p:cNvPr id="1026" name="Picture 2" descr="C:\Users\plamar\Desktop\team.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10400" y="4332919"/>
            <a:ext cx="1737681"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plamar\Desktop\pngbase6492a99d97fe100a17.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08537" y="2790328"/>
            <a:ext cx="2164240" cy="13678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plamar\Desktop\Capture.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028213" y="1269663"/>
            <a:ext cx="1844564" cy="1337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p:cNvSpPr txBox="1">
            <a:spLocks/>
          </p:cNvSpPr>
          <p:nvPr/>
        </p:nvSpPr>
        <p:spPr>
          <a:xfrm>
            <a:off x="1447800" y="5638800"/>
            <a:ext cx="6629400" cy="3048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t>Starting and Scaling DevOps in the Enterprise by Gary Gruver </a:t>
            </a:r>
            <a:r>
              <a:rPr lang="en-US" sz="1200" dirty="0">
                <a:hlinkClick r:id="rId6"/>
              </a:rPr>
              <a:t>https://www.amazon.com/dp/B01M332BN2/ref=dp-kindle-redirect?_encoding=UTF8&amp;btkr=1</a:t>
            </a:r>
            <a:endParaRPr lang="en-US" sz="1200" dirty="0"/>
          </a:p>
        </p:txBody>
      </p:sp>
    </p:spTree>
    <p:extLst>
      <p:ext uri="{BB962C8B-B14F-4D97-AF65-F5344CB8AC3E}">
        <p14:creationId xmlns:p14="http://schemas.microsoft.com/office/powerpoint/2010/main" val="19908994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Why Small Team Size? Scaling the Organization</a:t>
            </a:r>
          </a:p>
        </p:txBody>
      </p:sp>
      <p:sp>
        <p:nvSpPr>
          <p:cNvPr id="4" name="Text Placeholder 3"/>
          <p:cNvSpPr>
            <a:spLocks noGrp="1"/>
          </p:cNvSpPr>
          <p:nvPr>
            <p:ph type="body" sz="quarter" idx="11"/>
          </p:nvPr>
        </p:nvSpPr>
        <p:spPr>
          <a:xfrm>
            <a:off x="455221" y="1486105"/>
            <a:ext cx="5564579" cy="2400096"/>
          </a:xfrm>
        </p:spPr>
        <p:txBody>
          <a:bodyPr>
            <a:noAutofit/>
          </a:bodyPr>
          <a:lstStyle/>
          <a:p>
            <a:pPr marL="0" indent="0">
              <a:buNone/>
            </a:pPr>
            <a:r>
              <a:rPr lang="en-US" sz="2800" dirty="0"/>
              <a:t>Autonomy</a:t>
            </a:r>
          </a:p>
          <a:p>
            <a:pPr marL="514350" lvl="1" indent="-342900"/>
            <a:r>
              <a:rPr lang="en-US" sz="2300" b="0" dirty="0"/>
              <a:t>Decentralizes power and creates autonomy which is critical to scaling the organization </a:t>
            </a:r>
          </a:p>
          <a:p>
            <a:pPr marL="514350" lvl="1" indent="-342900"/>
            <a:r>
              <a:rPr lang="en-US" sz="2300" b="0" dirty="0"/>
              <a:t>Each team can focus on the business metric they are responsible for and act autonomously to maximize the metric.  </a:t>
            </a:r>
          </a:p>
        </p:txBody>
      </p:sp>
      <p:sp>
        <p:nvSpPr>
          <p:cNvPr id="7" name="Text Placeholder 3"/>
          <p:cNvSpPr txBox="1">
            <a:spLocks/>
          </p:cNvSpPr>
          <p:nvPr/>
        </p:nvSpPr>
        <p:spPr>
          <a:xfrm>
            <a:off x="1447800" y="5638800"/>
            <a:ext cx="5791200" cy="381000"/>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solidFill>
                  <a:schemeClr val="tx1"/>
                </a:solidFill>
              </a:rPr>
              <a:t>Science behind why two-pizza team works </a:t>
            </a:r>
            <a:r>
              <a:rPr lang="en-US" sz="1200" dirty="0">
                <a:solidFill>
                  <a:schemeClr val="tx1"/>
                </a:solidFill>
                <a:hlinkClick r:id="rId3"/>
              </a:rPr>
              <a:t>http://blog.idonethis.com/two-pizza-team/</a:t>
            </a:r>
            <a:r>
              <a:rPr lang="en-US" sz="1200" dirty="0">
                <a:solidFill>
                  <a:schemeClr val="tx1"/>
                </a:solidFill>
              </a:rPr>
              <a:t> </a:t>
            </a:r>
            <a:r>
              <a:rPr lang="en-US" sz="1200" dirty="0" err="1">
                <a:solidFill>
                  <a:schemeClr val="tx1"/>
                </a:solidFill>
              </a:rPr>
              <a:t>ITRevolution</a:t>
            </a:r>
            <a:r>
              <a:rPr lang="en-US" sz="1200" dirty="0">
                <a:solidFill>
                  <a:schemeClr val="tx1"/>
                </a:solidFill>
              </a:rPr>
              <a:t>, </a:t>
            </a:r>
            <a:r>
              <a:rPr lang="en-US" sz="1200" dirty="0" err="1">
                <a:solidFill>
                  <a:schemeClr val="tx1"/>
                </a:solidFill>
              </a:rPr>
              <a:t>Conways</a:t>
            </a:r>
            <a:r>
              <a:rPr lang="en-US" sz="1200" dirty="0">
                <a:solidFill>
                  <a:schemeClr val="tx1"/>
                </a:solidFill>
              </a:rPr>
              <a:t> Law by Gene Kim </a:t>
            </a:r>
            <a:r>
              <a:rPr lang="en-US" sz="1200" dirty="0">
                <a:solidFill>
                  <a:schemeClr val="tx1"/>
                </a:solidFill>
                <a:hlinkClick r:id="rId4"/>
              </a:rPr>
              <a:t>http://itrevolution.com/conways-law/</a:t>
            </a:r>
          </a:p>
        </p:txBody>
      </p:sp>
      <p:pic>
        <p:nvPicPr>
          <p:cNvPr id="8" name="Picture 2" descr="C:\Users\plamar\Desktop\team.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63701" y="1172046"/>
            <a:ext cx="3027532" cy="22569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plamar\Desktop\pngbase6492a99d97fe100a17.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943600" y="3733800"/>
            <a:ext cx="2947633" cy="18629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p:cNvSpPr txBox="1">
            <a:spLocks/>
          </p:cNvSpPr>
          <p:nvPr/>
        </p:nvSpPr>
        <p:spPr>
          <a:xfrm>
            <a:off x="533400" y="4191000"/>
            <a:ext cx="5562600" cy="1708547"/>
          </a:xfrm>
          <a:prstGeom prst="rect">
            <a:avLst/>
          </a:prstGeom>
        </p:spPr>
        <p:txBody>
          <a:bodyPr vert="horz" lIns="0" tIns="0" rIns="0" bIns="0" rtlCol="0">
            <a:noAutofit/>
          </a:bodyPr>
          <a:lst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450"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3225"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650"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600"/>
              </a:spcBef>
            </a:pPr>
            <a:r>
              <a:rPr lang="en-US" sz="2000" b="1" dirty="0">
                <a:solidFill>
                  <a:schemeClr val="tx1"/>
                </a:solidFill>
              </a:rPr>
              <a:t>Amazon CTO Werner </a:t>
            </a:r>
            <a:r>
              <a:rPr lang="en-US" sz="2000" b="1" dirty="0" err="1">
                <a:solidFill>
                  <a:schemeClr val="tx1"/>
                </a:solidFill>
              </a:rPr>
              <a:t>Vogels</a:t>
            </a:r>
            <a:r>
              <a:rPr lang="en-US" sz="2000" b="1" dirty="0">
                <a:solidFill>
                  <a:schemeClr val="tx1"/>
                </a:solidFill>
              </a:rPr>
              <a:t> explained the advantages of this structure to Larry </a:t>
            </a:r>
            <a:r>
              <a:rPr lang="en-US" sz="2000" b="1" dirty="0" err="1">
                <a:solidFill>
                  <a:schemeClr val="tx1"/>
                </a:solidFill>
              </a:rPr>
              <a:t>Dignan</a:t>
            </a:r>
            <a:r>
              <a:rPr lang="en-US" sz="2000" b="1" dirty="0">
                <a:solidFill>
                  <a:schemeClr val="tx1"/>
                </a:solidFill>
              </a:rPr>
              <a:t> of </a:t>
            </a:r>
            <a:r>
              <a:rPr lang="en-US" sz="2000" b="1" i="1" dirty="0">
                <a:solidFill>
                  <a:schemeClr val="tx1"/>
                </a:solidFill>
              </a:rPr>
              <a:t>Baseline </a:t>
            </a:r>
            <a:r>
              <a:rPr lang="en-US" sz="2000" b="1" dirty="0">
                <a:solidFill>
                  <a:schemeClr val="tx1"/>
                </a:solidFill>
              </a:rPr>
              <a:t>in 2005 (see notes accompanying this slide)</a:t>
            </a:r>
            <a:endParaRPr lang="en-US" sz="2000" b="1" dirty="0"/>
          </a:p>
        </p:txBody>
      </p:sp>
    </p:spTree>
    <p:extLst>
      <p:ext uri="{BB962C8B-B14F-4D97-AF65-F5344CB8AC3E}">
        <p14:creationId xmlns:p14="http://schemas.microsoft.com/office/powerpoint/2010/main" val="20459804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a:t>
            </a:r>
            <a:r>
              <a:rPr lang="en-US" dirty="0" err="1"/>
              <a:t>Microservices</a:t>
            </a:r>
            <a:r>
              <a:rPr lang="en-US" dirty="0"/>
              <a:t>?</a:t>
            </a:r>
          </a:p>
        </p:txBody>
      </p:sp>
      <p:sp>
        <p:nvSpPr>
          <p:cNvPr id="3" name="Content Placeholder 2"/>
          <p:cNvSpPr>
            <a:spLocks noGrp="1"/>
          </p:cNvSpPr>
          <p:nvPr>
            <p:ph idx="1"/>
          </p:nvPr>
        </p:nvSpPr>
        <p:spPr>
          <a:xfrm>
            <a:off x="457206" y="1524001"/>
            <a:ext cx="3685403" cy="4114799"/>
          </a:xfrm>
        </p:spPr>
        <p:txBody>
          <a:bodyPr>
            <a:normAutofit/>
          </a:bodyPr>
          <a:lstStyle/>
          <a:p>
            <a:pPr marL="0" indent="0">
              <a:spcBef>
                <a:spcPts val="600"/>
              </a:spcBef>
              <a:buNone/>
            </a:pPr>
            <a:r>
              <a:rPr lang="en-US" sz="2800" b="0" dirty="0"/>
              <a:t>Reduce complexity, increase success</a:t>
            </a:r>
          </a:p>
          <a:p>
            <a:pPr>
              <a:spcBef>
                <a:spcPts val="600"/>
              </a:spcBef>
            </a:pPr>
            <a:r>
              <a:rPr lang="en-US" sz="1800" b="0" dirty="0"/>
              <a:t>According to a Gartner survey of 150 participants in 2011, the failure of projects exceeding $1 million was found to be almost 50% higher than for projects with budgets below $350,000.</a:t>
            </a:r>
          </a:p>
          <a:p>
            <a:pPr>
              <a:spcBef>
                <a:spcPts val="600"/>
              </a:spcBef>
            </a:pPr>
            <a:r>
              <a:rPr lang="en-US" sz="1800" b="0" dirty="0"/>
              <a:t>This result was reinforced by prior Gartner IT projects which found small IT projects to experience a one-third lower failure rate than large projects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7200" y="2362200"/>
            <a:ext cx="4614863" cy="1794867"/>
          </a:xfrm>
          <a:prstGeom prst="rect">
            <a:avLst/>
          </a:prstGeom>
        </p:spPr>
      </p:pic>
      <p:sp>
        <p:nvSpPr>
          <p:cNvPr id="5" name="TextBox 4"/>
          <p:cNvSpPr txBox="1"/>
          <p:nvPr/>
        </p:nvSpPr>
        <p:spPr>
          <a:xfrm>
            <a:off x="457206" y="5832059"/>
            <a:ext cx="7302843" cy="254044"/>
          </a:xfrm>
          <a:prstGeom prst="rect">
            <a:avLst/>
          </a:prstGeom>
          <a:noFill/>
        </p:spPr>
        <p:txBody>
          <a:bodyPr wrap="square" rtlCol="0">
            <a:spAutoFit/>
          </a:bodyPr>
          <a:lstStyle/>
          <a:p>
            <a:r>
              <a:rPr lang="en-US" sz="1051" dirty="0">
                <a:hlinkClick r:id="rId4"/>
              </a:rPr>
              <a:t>https://thisiswhatgoodlookslike.com/2012/06/10/gartner-survey-shows-why-projects-fail/</a:t>
            </a:r>
            <a:endParaRPr lang="en-US" sz="1051"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237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388" y="1066800"/>
            <a:ext cx="8396863" cy="465269"/>
          </a:xfrm>
        </p:spPr>
        <p:txBody>
          <a:bodyPr>
            <a:normAutofit fontScale="90000"/>
          </a:bodyPr>
          <a:lstStyle/>
          <a:p>
            <a:r>
              <a:rPr lang="en-US" sz="3900" dirty="0"/>
              <a:t>Microservice building blocks</a:t>
            </a:r>
          </a:p>
        </p:txBody>
      </p:sp>
      <p:sp>
        <p:nvSpPr>
          <p:cNvPr id="9" name="Title 1"/>
          <p:cNvSpPr txBox="1">
            <a:spLocks/>
          </p:cNvSpPr>
          <p:nvPr/>
        </p:nvSpPr>
        <p:spPr>
          <a:xfrm>
            <a:off x="0" y="1826467"/>
            <a:ext cx="8801828" cy="309539"/>
          </a:xfrm>
          <a:prstGeom prst="rect">
            <a:avLst/>
          </a:prstGeom>
        </p:spPr>
        <p:txBody>
          <a:bodyPr vert="horz" lIns="0" tIns="0" rIns="0" bIns="0" rtlCol="0" anchor="b">
            <a:noAutofit/>
          </a:bodyPr>
          <a:lstStyle>
            <a:lvl1pPr algn="l" defTabSz="914400" rtl="0" eaLnBrk="1" latinLnBrk="0" hangingPunct="1">
              <a:spcBef>
                <a:spcPct val="0"/>
              </a:spcBef>
              <a:buNone/>
              <a:defRPr sz="3000" kern="1200">
                <a:solidFill>
                  <a:schemeClr val="tx1"/>
                </a:solidFill>
                <a:latin typeface="+mj-lt"/>
                <a:ea typeface="+mj-ea"/>
                <a:cs typeface="+mj-cs"/>
              </a:defRPr>
            </a:lvl1pPr>
          </a:lstStyle>
          <a:p>
            <a:endParaRPr lang="en-US" dirty="0">
              <a:solidFill>
                <a:schemeClr val="bg1">
                  <a:lumMod val="50000"/>
                </a:schemeClr>
              </a:solidFill>
            </a:endParaRPr>
          </a:p>
        </p:txBody>
      </p:sp>
      <p:pic>
        <p:nvPicPr>
          <p:cNvPr id="44" name="Picture 2"/>
          <p:cNvPicPr>
            <a:picLocks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t="10919" b="18940"/>
          <a:stretch/>
        </p:blipFill>
        <p:spPr bwMode="auto">
          <a:xfrm>
            <a:off x="2438400" y="2205619"/>
            <a:ext cx="4343400" cy="1669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TextBox 44"/>
          <p:cNvSpPr txBox="1"/>
          <p:nvPr/>
        </p:nvSpPr>
        <p:spPr>
          <a:xfrm>
            <a:off x="463168" y="4114801"/>
            <a:ext cx="8338661" cy="1200329"/>
          </a:xfrm>
          <a:prstGeom prst="rect">
            <a:avLst/>
          </a:prstGeom>
          <a:noFill/>
        </p:spPr>
        <p:txBody>
          <a:bodyPr wrap="square" rtlCol="0">
            <a:spAutoFit/>
          </a:bodyPr>
          <a:lstStyle/>
          <a:p>
            <a:r>
              <a:rPr lang="en-US" dirty="0"/>
              <a:t>APIs provide the flexibility for businesses to grow by adopting new business models and enable accelerated development of new applications. </a:t>
            </a:r>
          </a:p>
          <a:p>
            <a:endParaRPr lang="en-US" dirty="0"/>
          </a:p>
          <a:p>
            <a:r>
              <a:rPr lang="en-US" dirty="0"/>
              <a:t>It is like picking different LEGO blocks to build a toy house.</a:t>
            </a:r>
          </a:p>
        </p:txBody>
      </p:sp>
    </p:spTree>
    <p:extLst>
      <p:ext uri="{BB962C8B-B14F-4D97-AF65-F5344CB8AC3E}">
        <p14:creationId xmlns:p14="http://schemas.microsoft.com/office/powerpoint/2010/main" val="84866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Service Oriented Architecture</a:t>
            </a:r>
          </a:p>
        </p:txBody>
      </p:sp>
      <p:sp>
        <p:nvSpPr>
          <p:cNvPr id="3" name="Content Placeholder 2"/>
          <p:cNvSpPr>
            <a:spLocks noGrp="1"/>
          </p:cNvSpPr>
          <p:nvPr>
            <p:ph idx="1"/>
          </p:nvPr>
        </p:nvSpPr>
        <p:spPr>
          <a:xfrm>
            <a:off x="452920" y="1872855"/>
            <a:ext cx="4042879" cy="4070745"/>
          </a:xfrm>
        </p:spPr>
        <p:txBody>
          <a:bodyPr>
            <a:noAutofit/>
          </a:bodyPr>
          <a:lstStyle/>
          <a:p>
            <a:pPr marL="0" indent="0">
              <a:spcBef>
                <a:spcPts val="600"/>
              </a:spcBef>
              <a:buNone/>
            </a:pPr>
            <a:r>
              <a:rPr lang="en-US" sz="1800" b="0" dirty="0"/>
              <a:t>This concept aligns with General Stanley </a:t>
            </a:r>
            <a:r>
              <a:rPr lang="en-US" sz="1800" b="0" dirty="0" err="1"/>
              <a:t>McChrystal’s</a:t>
            </a:r>
            <a:r>
              <a:rPr lang="en-US" sz="1800" b="0" dirty="0"/>
              <a:t> recent work </a:t>
            </a:r>
            <a:r>
              <a:rPr lang="en-US" sz="1800" b="0" dirty="0">
                <a:hlinkClick r:id="rId3"/>
              </a:rPr>
              <a:t>Team of Teams</a:t>
            </a:r>
            <a:r>
              <a:rPr lang="en-US" sz="1800" b="0" dirty="0"/>
              <a:t>. </a:t>
            </a:r>
          </a:p>
          <a:p>
            <a:pPr>
              <a:spcBef>
                <a:spcPts val="600"/>
              </a:spcBef>
            </a:pPr>
            <a:r>
              <a:rPr lang="en-US" sz="1600" b="0" dirty="0"/>
              <a:t>As </a:t>
            </a:r>
            <a:r>
              <a:rPr lang="en-US" sz="1600" b="0" dirty="0" err="1"/>
              <a:t>McChrystal</a:t>
            </a:r>
            <a:r>
              <a:rPr lang="en-US" sz="1600" b="0" dirty="0"/>
              <a:t> writes: “To defeat a network, we had to become a network.“</a:t>
            </a:r>
          </a:p>
          <a:p>
            <a:pPr>
              <a:spcBef>
                <a:spcPts val="600"/>
              </a:spcBef>
            </a:pPr>
            <a:r>
              <a:rPr lang="en-US" sz="1600" b="0" dirty="0"/>
              <a:t>A network in this context is a collection of small cross-functional teams that have been empowered to self-organize, self-manage, and self-execute.</a:t>
            </a:r>
          </a:p>
          <a:p>
            <a:pPr>
              <a:spcBef>
                <a:spcPts val="600"/>
              </a:spcBef>
            </a:pPr>
            <a:r>
              <a:rPr lang="en-US" sz="1600" b="0" dirty="0"/>
              <a:t>Teams are enabled to become a ‘network’ by a Service Oriented Architecture (SOA) and have done so at various adopted of SOA such as AWS, Netflix et </a:t>
            </a:r>
            <a:r>
              <a:rPr lang="en-US" sz="1600" b="0" dirty="0" err="1"/>
              <a:t>tal</a:t>
            </a:r>
            <a:endParaRPr lang="en-US" sz="1600" b="0" dirty="0"/>
          </a:p>
          <a:p>
            <a:pPr>
              <a:spcBef>
                <a:spcPts val="600"/>
              </a:spcBef>
            </a:pPr>
            <a:r>
              <a:rPr lang="en-US" sz="1600" b="0" dirty="0"/>
              <a:t>Cost, time to market, and adaptiveness are vastly improved</a:t>
            </a:r>
          </a:p>
        </p:txBody>
      </p:sp>
      <p:pic>
        <p:nvPicPr>
          <p:cNvPr id="1026" name="Picture 2" descr="C:\Users\plamar\Desktop\ToT4.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19600" y="1916430"/>
            <a:ext cx="4585719" cy="356997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1676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157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What to expect from this class</a:t>
            </a:r>
          </a:p>
        </p:txBody>
      </p:sp>
      <p:sp>
        <p:nvSpPr>
          <p:cNvPr id="5" name="Content Placeholder 4"/>
          <p:cNvSpPr>
            <a:spLocks noGrp="1"/>
          </p:cNvSpPr>
          <p:nvPr>
            <p:ph idx="1"/>
          </p:nvPr>
        </p:nvSpPr>
        <p:spPr>
          <a:xfrm>
            <a:off x="602146" y="1371600"/>
            <a:ext cx="7886700" cy="4652963"/>
          </a:xfrm>
        </p:spPr>
        <p:txBody>
          <a:bodyPr>
            <a:normAutofit/>
          </a:bodyPr>
          <a:lstStyle/>
          <a:p>
            <a:pPr>
              <a:lnSpc>
                <a:spcPct val="150000"/>
              </a:lnSpc>
            </a:pPr>
            <a:r>
              <a:rPr lang="en-US" sz="2600" b="0" dirty="0"/>
              <a:t>Flexibility</a:t>
            </a:r>
          </a:p>
          <a:p>
            <a:pPr>
              <a:lnSpc>
                <a:spcPct val="150000"/>
              </a:lnSpc>
            </a:pPr>
            <a:r>
              <a:rPr lang="en-US" sz="2600" b="0" dirty="0"/>
              <a:t>Conversations</a:t>
            </a:r>
          </a:p>
          <a:p>
            <a:pPr>
              <a:lnSpc>
                <a:spcPct val="150000"/>
              </a:lnSpc>
            </a:pPr>
            <a:r>
              <a:rPr lang="en-US" sz="2600" b="0" dirty="0"/>
              <a:t>Literacy and awareness on many of the principles, tools, and practices</a:t>
            </a:r>
            <a:r>
              <a:rPr lang="en-US" sz="2600" dirty="0"/>
              <a:t> surrounding </a:t>
            </a:r>
            <a:r>
              <a:rPr lang="en-US" sz="2600" dirty="0" err="1"/>
              <a:t>Microservices</a:t>
            </a:r>
            <a:r>
              <a:rPr lang="en-US" sz="2600" dirty="0"/>
              <a:t> culture, architecture and implementation.</a:t>
            </a:r>
          </a:p>
          <a:p>
            <a:pPr>
              <a:lnSpc>
                <a:spcPct val="150000"/>
              </a:lnSpc>
            </a:pPr>
            <a:r>
              <a:rPr lang="en-US" sz="2600" b="0" dirty="0"/>
              <a:t>An effort to focus on your own situations and challenges so you can act on what you learn.</a:t>
            </a:r>
          </a:p>
        </p:txBody>
      </p:sp>
    </p:spTree>
    <p:extLst>
      <p:ext uri="{BB962C8B-B14F-4D97-AF65-F5344CB8AC3E}">
        <p14:creationId xmlns:p14="http://schemas.microsoft.com/office/powerpoint/2010/main" val="2728524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0" y="387696"/>
            <a:ext cx="8396863" cy="670322"/>
          </a:xfrm>
        </p:spPr>
        <p:txBody>
          <a:bodyPr/>
          <a:lstStyle/>
          <a:p>
            <a:r>
              <a:rPr lang="en-US" dirty="0"/>
              <a:t>External Benchmarks</a:t>
            </a:r>
          </a:p>
        </p:txBody>
      </p:sp>
      <p:pic>
        <p:nvPicPr>
          <p:cNvPr id="4" name="Picture 3" descr="C:\Users\plamar\Desktop\Puppet 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72826"/>
            <a:ext cx="7754588" cy="4049399"/>
          </a:xfrm>
          <a:prstGeom prst="rect">
            <a:avLst/>
          </a:prstGeom>
          <a:noFill/>
          <a:extLst/>
        </p:spPr>
      </p:pic>
      <p:sp>
        <p:nvSpPr>
          <p:cNvPr id="5" name="Rectangle 4"/>
          <p:cNvSpPr/>
          <p:nvPr/>
        </p:nvSpPr>
        <p:spPr>
          <a:xfrm>
            <a:off x="7310055" y="1584438"/>
            <a:ext cx="1798320" cy="421591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45700" rIns="91425" bIns="45700" anchor="t" anchorCtr="0">
            <a:noAutofit/>
          </a:bodyPr>
          <a:lstStyle/>
          <a:p>
            <a:pPr>
              <a:lnSpc>
                <a:spcPct val="115000"/>
              </a:lnSpc>
              <a:spcBef>
                <a:spcPts val="0"/>
              </a:spcBef>
              <a:spcAft>
                <a:spcPts val="0"/>
              </a:spcAft>
            </a:pPr>
            <a:r>
              <a:rPr lang="en-US" sz="1000" b="1" u="sng" dirty="0">
                <a:latin typeface="Arial"/>
                <a:ea typeface="Arial"/>
                <a:cs typeface="Times New Roman"/>
              </a:rPr>
              <a:t>Competitive Advantage</a:t>
            </a:r>
            <a:endParaRPr lang="en-US" sz="1100" dirty="0">
              <a:ea typeface="Times New Roman"/>
              <a:cs typeface="Times New Roman"/>
            </a:endParaRPr>
          </a:p>
          <a:p>
            <a:pPr>
              <a:lnSpc>
                <a:spcPct val="115000"/>
              </a:lnSpc>
              <a:spcBef>
                <a:spcPts val="0"/>
              </a:spcBef>
              <a:spcAft>
                <a:spcPts val="300"/>
              </a:spcAft>
            </a:pPr>
            <a:r>
              <a:rPr lang="en-US" sz="950" dirty="0">
                <a:ea typeface="Times New Roman"/>
                <a:cs typeface="Times New Roman"/>
              </a:rPr>
              <a:t>High performing teams are breaking away from the pack and the status quo of even three years ago is a dangerous assumption currently. </a:t>
            </a:r>
          </a:p>
          <a:p>
            <a:pPr>
              <a:lnSpc>
                <a:spcPct val="115000"/>
              </a:lnSpc>
              <a:spcBef>
                <a:spcPts val="0"/>
              </a:spcBef>
              <a:spcAft>
                <a:spcPts val="300"/>
              </a:spcAft>
            </a:pPr>
            <a:r>
              <a:rPr lang="en-US" sz="950" dirty="0">
                <a:ea typeface="Times New Roman"/>
                <a:cs typeface="Times New Roman"/>
              </a:rPr>
              <a:t> </a:t>
            </a:r>
          </a:p>
          <a:p>
            <a:pPr>
              <a:lnSpc>
                <a:spcPct val="115000"/>
              </a:lnSpc>
              <a:spcBef>
                <a:spcPts val="0"/>
              </a:spcBef>
              <a:spcAft>
                <a:spcPts val="300"/>
              </a:spcAft>
            </a:pPr>
            <a:r>
              <a:rPr lang="en-US" sz="950" i="1" dirty="0">
                <a:ea typeface="Times New Roman"/>
                <a:cs typeface="Times New Roman"/>
              </a:rPr>
              <a:t>A team which had state of the art development practices as recently as 3 years ago can find themselves outpaced by competition today.</a:t>
            </a:r>
            <a:endParaRPr lang="en-US" sz="950" dirty="0">
              <a:ea typeface="Times New Roman"/>
              <a:cs typeface="Times New Roman"/>
            </a:endParaRPr>
          </a:p>
          <a:p>
            <a:pPr>
              <a:lnSpc>
                <a:spcPct val="115000"/>
              </a:lnSpc>
              <a:spcBef>
                <a:spcPts val="0"/>
              </a:spcBef>
              <a:spcAft>
                <a:spcPts val="300"/>
              </a:spcAft>
            </a:pPr>
            <a:r>
              <a:rPr lang="en-US" sz="900" i="1" dirty="0">
                <a:ea typeface="Times New Roman"/>
                <a:cs typeface="Times New Roman"/>
              </a:rPr>
              <a:t> </a:t>
            </a:r>
            <a:endParaRPr lang="en-US" sz="1100" dirty="0">
              <a:ea typeface="Times New Roman"/>
              <a:cs typeface="Times New Roman"/>
            </a:endParaRPr>
          </a:p>
        </p:txBody>
      </p:sp>
      <p:pic>
        <p:nvPicPr>
          <p:cNvPr id="6" name="Picture 5" descr="C:\Users\plamar\Desktop\Capture.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3806" y="3061052"/>
            <a:ext cx="1762695" cy="2374137"/>
          </a:xfrm>
          <a:prstGeom prst="rect">
            <a:avLst/>
          </a:prstGeom>
          <a:noFill/>
          <a:extLst/>
        </p:spPr>
      </p:pic>
      <p:sp>
        <p:nvSpPr>
          <p:cNvPr id="3" name="TextBox 2"/>
          <p:cNvSpPr txBox="1"/>
          <p:nvPr/>
        </p:nvSpPr>
        <p:spPr>
          <a:xfrm>
            <a:off x="69391" y="5578895"/>
            <a:ext cx="2121359" cy="215444"/>
          </a:xfrm>
          <a:prstGeom prst="rect">
            <a:avLst/>
          </a:prstGeom>
          <a:noFill/>
        </p:spPr>
        <p:txBody>
          <a:bodyPr wrap="square" rtlCol="0">
            <a:spAutoFit/>
          </a:bodyPr>
          <a:lstStyle/>
          <a:p>
            <a:r>
              <a:rPr lang="en-US" sz="800" b="1" dirty="0">
                <a:solidFill>
                  <a:schemeClr val="tx1">
                    <a:lumMod val="65000"/>
                    <a:lumOff val="35000"/>
                  </a:schemeClr>
                </a:solidFill>
              </a:rPr>
              <a:t>* Source: Puppet Labs Report</a:t>
            </a:r>
          </a:p>
        </p:txBody>
      </p:sp>
    </p:spTree>
    <p:extLst>
      <p:ext uri="{BB962C8B-B14F-4D97-AF65-F5344CB8AC3E}">
        <p14:creationId xmlns:p14="http://schemas.microsoft.com/office/powerpoint/2010/main" val="6419562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81000"/>
            <a:ext cx="8396863" cy="1371600"/>
          </a:xfrm>
        </p:spPr>
        <p:txBody>
          <a:bodyPr>
            <a:normAutofit/>
          </a:bodyPr>
          <a:lstStyle/>
          <a:p>
            <a:r>
              <a:rPr lang="en-US" dirty="0"/>
              <a:t>Microservices Patterns</a:t>
            </a:r>
            <a:endParaRPr lang="en-US" sz="2400" dirty="0"/>
          </a:p>
        </p:txBody>
      </p:sp>
      <p:sp>
        <p:nvSpPr>
          <p:cNvPr id="7" name="Title 1">
            <a:extLst>
              <a:ext uri="{FF2B5EF4-FFF2-40B4-BE49-F238E27FC236}">
                <a16:creationId xmlns:a16="http://schemas.microsoft.com/office/drawing/2014/main" id="{15F94176-2F7F-46B2-B6D7-C6B891540838}"/>
              </a:ext>
            </a:extLst>
          </p:cNvPr>
          <p:cNvSpPr txBox="1">
            <a:spLocks/>
          </p:cNvSpPr>
          <p:nvPr/>
        </p:nvSpPr>
        <p:spPr>
          <a:xfrm>
            <a:off x="228601" y="2057400"/>
            <a:ext cx="8396863" cy="2438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pPr fontAlgn="auto">
              <a:spcAft>
                <a:spcPts val="0"/>
              </a:spcAft>
            </a:pPr>
            <a:r>
              <a:rPr lang="en-US" sz="2400" b="0" dirty="0"/>
              <a:t>Before diving into Microservices Patterns, let’s walk through a Sample Monolithic Application.</a:t>
            </a:r>
          </a:p>
          <a:p>
            <a:pPr fontAlgn="auto">
              <a:spcAft>
                <a:spcPts val="0"/>
              </a:spcAft>
            </a:pPr>
            <a:endParaRPr lang="en-US" sz="2400" dirty="0"/>
          </a:p>
          <a:p>
            <a:pPr fontAlgn="auto">
              <a:spcAft>
                <a:spcPts val="0"/>
              </a:spcAft>
            </a:pPr>
            <a:r>
              <a:rPr lang="en-US" sz="2400" dirty="0"/>
              <a:t>Later we will convert the same application to Microservices and deploy in Kubernetes</a:t>
            </a:r>
          </a:p>
        </p:txBody>
      </p:sp>
    </p:spTree>
    <p:extLst>
      <p:ext uri="{BB962C8B-B14F-4D97-AF65-F5344CB8AC3E}">
        <p14:creationId xmlns:p14="http://schemas.microsoft.com/office/powerpoint/2010/main" val="2988039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587370"/>
          </a:xfrm>
        </p:spPr>
        <p:txBody>
          <a:bodyPr>
            <a:normAutofit/>
          </a:bodyPr>
          <a:lstStyle/>
          <a:p>
            <a:pPr algn="ctr"/>
            <a:r>
              <a:rPr lang="en-US" dirty="0"/>
              <a:t>Writing Monolithic - Java</a:t>
            </a:r>
          </a:p>
        </p:txBody>
      </p:sp>
      <p:sp>
        <p:nvSpPr>
          <p:cNvPr id="3" name="Content Placeholder 2"/>
          <p:cNvSpPr>
            <a:spLocks noGrp="1"/>
          </p:cNvSpPr>
          <p:nvPr>
            <p:ph idx="1"/>
          </p:nvPr>
        </p:nvSpPr>
        <p:spPr>
          <a:xfrm>
            <a:off x="628650" y="2128837"/>
            <a:ext cx="7886700" cy="3509963"/>
          </a:xfrm>
        </p:spPr>
        <p:txBody>
          <a:bodyPr>
            <a:normAutofit lnSpcReduction="10000"/>
          </a:bodyPr>
          <a:lstStyle/>
          <a:p>
            <a:pPr marL="0" indent="0">
              <a:buNone/>
            </a:pPr>
            <a:endParaRPr lang="en-US" dirty="0"/>
          </a:p>
          <a:p>
            <a:pPr marL="514350" indent="-514350">
              <a:buFont typeface="+mj-lt"/>
              <a:buAutoNum type="arabicPeriod"/>
            </a:pPr>
            <a:r>
              <a:rPr lang="en-US" dirty="0"/>
              <a:t>Maven Build and Run application</a:t>
            </a:r>
          </a:p>
          <a:p>
            <a:pPr marL="514350" indent="-514350">
              <a:buFont typeface="+mj-lt"/>
              <a:buAutoNum type="arabicPeriod"/>
            </a:pPr>
            <a:r>
              <a:rPr lang="en-US" dirty="0" err="1"/>
              <a:t>Redis</a:t>
            </a:r>
            <a:r>
              <a:rPr lang="en-US" dirty="0"/>
              <a:t> data store</a:t>
            </a:r>
          </a:p>
          <a:p>
            <a:pPr marL="514350" indent="-514350">
              <a:buFont typeface="+mj-lt"/>
              <a:buAutoNum type="arabicPeriod"/>
            </a:pPr>
            <a:r>
              <a:rPr lang="en-US" dirty="0"/>
              <a:t>Jersey Rest API</a:t>
            </a:r>
          </a:p>
          <a:p>
            <a:pPr marL="514350" indent="-514350">
              <a:buFont typeface="+mj-lt"/>
              <a:buAutoNum type="arabicPeriod"/>
            </a:pPr>
            <a:r>
              <a:rPr lang="en-US" dirty="0"/>
              <a:t>Docker compose</a:t>
            </a:r>
          </a:p>
          <a:p>
            <a:pPr marL="0" indent="0">
              <a:buNone/>
            </a:pPr>
            <a:endParaRPr lang="en-US" dirty="0"/>
          </a:p>
          <a:p>
            <a:pPr marL="0" indent="0">
              <a:buNone/>
            </a:pPr>
            <a:r>
              <a:rPr lang="en-US" sz="2000" dirty="0">
                <a:solidFill>
                  <a:srgbClr val="0070C0"/>
                </a:solidFill>
                <a:hlinkClick r:id="rId3"/>
              </a:rPr>
              <a:t>https://github.com/shekhar2010us/microservices_monolithic_docker</a:t>
            </a:r>
            <a:endParaRPr lang="en-US" sz="2000" dirty="0">
              <a:solidFill>
                <a:srgbClr val="0070C0"/>
              </a:solidFill>
            </a:endParaRPr>
          </a:p>
          <a:p>
            <a:pPr marL="0" indent="0">
              <a:buNone/>
            </a:pPr>
            <a:endParaRPr lang="en-US" sz="2000" dirty="0">
              <a:solidFill>
                <a:srgbClr val="0070C0"/>
              </a:solidFill>
            </a:endParaRPr>
          </a:p>
        </p:txBody>
      </p:sp>
      <p:grpSp>
        <p:nvGrpSpPr>
          <p:cNvPr id="4" name="Shape 397"/>
          <p:cNvGrpSpPr/>
          <p:nvPr/>
        </p:nvGrpSpPr>
        <p:grpSpPr>
          <a:xfrm>
            <a:off x="152400" y="1366837"/>
            <a:ext cx="8305800" cy="1066800"/>
            <a:chOff x="457200" y="2971800"/>
            <a:chExt cx="4572000" cy="1066800"/>
          </a:xfrm>
        </p:grpSpPr>
        <p:pic>
          <p:nvPicPr>
            <p:cNvPr id="5"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6"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WORK 101   (45 minutes)</a:t>
              </a:r>
            </a:p>
          </p:txBody>
        </p:sp>
        <p:cxnSp>
          <p:nvCxnSpPr>
            <p:cNvPr id="7"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323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10A3D1-49EA-4763-8512-49CCC755F2DC}"/>
              </a:ext>
            </a:extLst>
          </p:cNvPr>
          <p:cNvSpPr/>
          <p:nvPr/>
        </p:nvSpPr>
        <p:spPr>
          <a:xfrm>
            <a:off x="990600" y="2133600"/>
            <a:ext cx="6477000" cy="2971800"/>
          </a:xfrm>
          <a:prstGeom prst="rect">
            <a:avLst/>
          </a:prstGeom>
          <a:solidFill>
            <a:schemeClr val="bg2">
              <a:lumMod val="20000"/>
              <a:lumOff val="80000"/>
            </a:schemeClr>
          </a:solidFill>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800" y="-76200"/>
            <a:ext cx="8686800" cy="1325563"/>
          </a:xfrm>
        </p:spPr>
        <p:txBody>
          <a:bodyPr/>
          <a:lstStyle/>
          <a:p>
            <a:r>
              <a:rPr lang="en-US" dirty="0"/>
              <a:t>Sample Monolithic App in Java</a:t>
            </a:r>
          </a:p>
        </p:txBody>
      </p:sp>
      <p:sp>
        <p:nvSpPr>
          <p:cNvPr id="5" name="Rectangle 4">
            <a:extLst>
              <a:ext uri="{FF2B5EF4-FFF2-40B4-BE49-F238E27FC236}">
                <a16:creationId xmlns:a16="http://schemas.microsoft.com/office/drawing/2014/main" id="{A5C45234-A0A0-466A-9EC1-FE268BF735B6}"/>
              </a:ext>
            </a:extLst>
          </p:cNvPr>
          <p:cNvSpPr/>
          <p:nvPr/>
        </p:nvSpPr>
        <p:spPr>
          <a:xfrm>
            <a:off x="2316186"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User id</a:t>
            </a:r>
          </a:p>
          <a:p>
            <a:pPr marL="285750" indent="-285750">
              <a:buFont typeface="Arial" panose="020B0604020202020204" pitchFamily="34" charset="0"/>
              <a:buChar char="•"/>
            </a:pPr>
            <a:r>
              <a:rPr lang="en-US" sz="1600" dirty="0"/>
              <a:t>User name</a:t>
            </a:r>
          </a:p>
          <a:p>
            <a:pPr marL="285750" indent="-285750">
              <a:buFont typeface="Arial" panose="020B0604020202020204" pitchFamily="34" charset="0"/>
              <a:buChar char="•"/>
            </a:pPr>
            <a:r>
              <a:rPr lang="en-US" sz="1600" dirty="0"/>
              <a:t>User credit</a:t>
            </a:r>
          </a:p>
        </p:txBody>
      </p:sp>
      <p:sp>
        <p:nvSpPr>
          <p:cNvPr id="6" name="Rectangle 5">
            <a:extLst>
              <a:ext uri="{FF2B5EF4-FFF2-40B4-BE49-F238E27FC236}">
                <a16:creationId xmlns:a16="http://schemas.microsoft.com/office/drawing/2014/main" id="{C729B00D-CD3E-44CE-B8C7-9C17214E4B9D}"/>
              </a:ext>
            </a:extLst>
          </p:cNvPr>
          <p:cNvSpPr/>
          <p:nvPr/>
        </p:nvSpPr>
        <p:spPr>
          <a:xfrm>
            <a:off x="4724400" y="2862311"/>
            <a:ext cx="1905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Product id</a:t>
            </a:r>
          </a:p>
          <a:p>
            <a:pPr marL="285750" indent="-285750">
              <a:buFont typeface="Arial" panose="020B0604020202020204" pitchFamily="34" charset="0"/>
              <a:buChar char="•"/>
            </a:pPr>
            <a:r>
              <a:rPr lang="en-US" sz="1600" dirty="0"/>
              <a:t>Product name</a:t>
            </a:r>
          </a:p>
          <a:p>
            <a:pPr marL="285750" indent="-285750">
              <a:buFont typeface="Arial" panose="020B0604020202020204" pitchFamily="34" charset="0"/>
              <a:buChar char="•"/>
            </a:pPr>
            <a:r>
              <a:rPr lang="en-US" sz="1600" dirty="0"/>
              <a:t>Product price</a:t>
            </a:r>
          </a:p>
        </p:txBody>
      </p:sp>
      <p:sp>
        <p:nvSpPr>
          <p:cNvPr id="7" name="TextBox 6">
            <a:extLst>
              <a:ext uri="{FF2B5EF4-FFF2-40B4-BE49-F238E27FC236}">
                <a16:creationId xmlns:a16="http://schemas.microsoft.com/office/drawing/2014/main" id="{659D29A1-A243-411B-A841-AE7A5ED376F8}"/>
              </a:ext>
            </a:extLst>
          </p:cNvPr>
          <p:cNvSpPr txBox="1"/>
          <p:nvPr/>
        </p:nvSpPr>
        <p:spPr>
          <a:xfrm>
            <a:off x="2932696" y="2449046"/>
            <a:ext cx="617477" cy="369332"/>
          </a:xfrm>
          <a:prstGeom prst="rect">
            <a:avLst/>
          </a:prstGeom>
          <a:noFill/>
        </p:spPr>
        <p:txBody>
          <a:bodyPr wrap="none" rtlCol="0">
            <a:spAutoFit/>
          </a:bodyPr>
          <a:lstStyle/>
          <a:p>
            <a:r>
              <a:rPr lang="en-US" dirty="0">
                <a:solidFill>
                  <a:schemeClr val="accent3">
                    <a:lumMod val="75000"/>
                  </a:schemeClr>
                </a:solidFill>
                <a:latin typeface="+mn-lt"/>
              </a:rPr>
              <a:t>User</a:t>
            </a:r>
          </a:p>
        </p:txBody>
      </p:sp>
      <p:sp>
        <p:nvSpPr>
          <p:cNvPr id="8" name="TextBox 7">
            <a:extLst>
              <a:ext uri="{FF2B5EF4-FFF2-40B4-BE49-F238E27FC236}">
                <a16:creationId xmlns:a16="http://schemas.microsoft.com/office/drawing/2014/main" id="{F5291732-4F50-491C-A108-98B2098B0991}"/>
              </a:ext>
            </a:extLst>
          </p:cNvPr>
          <p:cNvSpPr txBox="1"/>
          <p:nvPr/>
        </p:nvSpPr>
        <p:spPr>
          <a:xfrm>
            <a:off x="5187022" y="2449046"/>
            <a:ext cx="919932" cy="369332"/>
          </a:xfrm>
          <a:prstGeom prst="rect">
            <a:avLst/>
          </a:prstGeom>
          <a:noFill/>
        </p:spPr>
        <p:txBody>
          <a:bodyPr wrap="none" rtlCol="0">
            <a:spAutoFit/>
          </a:bodyPr>
          <a:lstStyle/>
          <a:p>
            <a:r>
              <a:rPr lang="en-US" dirty="0">
                <a:solidFill>
                  <a:srgbClr val="0070C0"/>
                </a:solidFill>
                <a:latin typeface="+mn-lt"/>
              </a:rPr>
              <a:t>Product</a:t>
            </a:r>
          </a:p>
        </p:txBody>
      </p:sp>
      <p:cxnSp>
        <p:nvCxnSpPr>
          <p:cNvPr id="13" name="Straight Arrow Connector 12">
            <a:extLst>
              <a:ext uri="{FF2B5EF4-FFF2-40B4-BE49-F238E27FC236}">
                <a16:creationId xmlns:a16="http://schemas.microsoft.com/office/drawing/2014/main" id="{E0101EE4-2CEC-4487-8D8F-8CA369D94025}"/>
              </a:ext>
            </a:extLst>
          </p:cNvPr>
          <p:cNvCxnSpPr>
            <a:cxnSpLocks/>
            <a:stCxn id="14" idx="2"/>
          </p:cNvCxnSpPr>
          <p:nvPr/>
        </p:nvCxnSpPr>
        <p:spPr>
          <a:xfrm>
            <a:off x="1435083" y="2013466"/>
            <a:ext cx="1384317" cy="62024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7A0591E3-63BA-47E4-AA1A-1E3F3C1DFD27}"/>
              </a:ext>
            </a:extLst>
          </p:cNvPr>
          <p:cNvSpPr txBox="1"/>
          <p:nvPr/>
        </p:nvSpPr>
        <p:spPr>
          <a:xfrm>
            <a:off x="609600" y="1644134"/>
            <a:ext cx="1650965" cy="369332"/>
          </a:xfrm>
          <a:prstGeom prst="rect">
            <a:avLst/>
          </a:prstGeom>
          <a:noFill/>
        </p:spPr>
        <p:txBody>
          <a:bodyPr wrap="none" rtlCol="0">
            <a:spAutoFit/>
          </a:bodyPr>
          <a:lstStyle/>
          <a:p>
            <a:r>
              <a:rPr lang="en-US" dirty="0">
                <a:solidFill>
                  <a:schemeClr val="accent3">
                    <a:lumMod val="75000"/>
                  </a:schemeClr>
                </a:solidFill>
                <a:latin typeface="+mn-lt"/>
              </a:rPr>
              <a:t>Get user details</a:t>
            </a:r>
          </a:p>
        </p:txBody>
      </p:sp>
      <p:sp>
        <p:nvSpPr>
          <p:cNvPr id="15" name="TextBox 14">
            <a:extLst>
              <a:ext uri="{FF2B5EF4-FFF2-40B4-BE49-F238E27FC236}">
                <a16:creationId xmlns:a16="http://schemas.microsoft.com/office/drawing/2014/main" id="{EED31579-CCCF-4A4D-84DE-46445FBC784B}"/>
              </a:ext>
            </a:extLst>
          </p:cNvPr>
          <p:cNvSpPr txBox="1"/>
          <p:nvPr/>
        </p:nvSpPr>
        <p:spPr>
          <a:xfrm>
            <a:off x="6172639" y="1621491"/>
            <a:ext cx="1982274" cy="369332"/>
          </a:xfrm>
          <a:prstGeom prst="rect">
            <a:avLst/>
          </a:prstGeom>
          <a:noFill/>
        </p:spPr>
        <p:txBody>
          <a:bodyPr wrap="none" rtlCol="0">
            <a:spAutoFit/>
          </a:bodyPr>
          <a:lstStyle/>
          <a:p>
            <a:r>
              <a:rPr lang="en-US" dirty="0">
                <a:solidFill>
                  <a:srgbClr val="0070C0"/>
                </a:solidFill>
                <a:latin typeface="+mn-lt"/>
              </a:rPr>
              <a:t>Get product details</a:t>
            </a:r>
          </a:p>
        </p:txBody>
      </p:sp>
      <p:cxnSp>
        <p:nvCxnSpPr>
          <p:cNvPr id="18" name="Straight Arrow Connector 17">
            <a:extLst>
              <a:ext uri="{FF2B5EF4-FFF2-40B4-BE49-F238E27FC236}">
                <a16:creationId xmlns:a16="http://schemas.microsoft.com/office/drawing/2014/main" id="{6FB485E4-0186-483A-AAE9-2819E4E8E1D1}"/>
              </a:ext>
            </a:extLst>
          </p:cNvPr>
          <p:cNvCxnSpPr>
            <a:cxnSpLocks/>
            <a:stCxn id="15" idx="2"/>
          </p:cNvCxnSpPr>
          <p:nvPr/>
        </p:nvCxnSpPr>
        <p:spPr>
          <a:xfrm flipH="1">
            <a:off x="6166778" y="1990823"/>
            <a:ext cx="996998" cy="630140"/>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FAA44E5-9E4B-47C8-B6EE-6728751653E4}"/>
              </a:ext>
            </a:extLst>
          </p:cNvPr>
          <p:cNvSpPr txBox="1"/>
          <p:nvPr/>
        </p:nvSpPr>
        <p:spPr>
          <a:xfrm>
            <a:off x="1886438" y="5420065"/>
            <a:ext cx="3455818" cy="646331"/>
          </a:xfrm>
          <a:prstGeom prst="rect">
            <a:avLst/>
          </a:prstGeom>
          <a:noFill/>
        </p:spPr>
        <p:txBody>
          <a:bodyPr wrap="none" rtlCol="0">
            <a:spAutoFit/>
          </a:bodyPr>
          <a:lstStyle/>
          <a:p>
            <a:r>
              <a:rPr lang="en-US" dirty="0">
                <a:solidFill>
                  <a:srgbClr val="7030A0"/>
                </a:solidFill>
                <a:latin typeface="+mn-lt"/>
              </a:rPr>
              <a:t>User buys a product</a:t>
            </a:r>
          </a:p>
          <a:p>
            <a:r>
              <a:rPr lang="en-US" b="1" dirty="0">
                <a:solidFill>
                  <a:srgbClr val="7030A0"/>
                </a:solidFill>
                <a:latin typeface="+mn-lt"/>
              </a:rPr>
              <a:t>Only if his credit  &gt;=  product price</a:t>
            </a:r>
          </a:p>
        </p:txBody>
      </p:sp>
      <p:cxnSp>
        <p:nvCxnSpPr>
          <p:cNvPr id="23" name="Straight Arrow Connector 22">
            <a:extLst>
              <a:ext uri="{FF2B5EF4-FFF2-40B4-BE49-F238E27FC236}">
                <a16:creationId xmlns:a16="http://schemas.microsoft.com/office/drawing/2014/main" id="{943635E7-2AA3-4914-B955-2821F434064B}"/>
              </a:ext>
            </a:extLst>
          </p:cNvPr>
          <p:cNvCxnSpPr>
            <a:cxnSpLocks/>
            <a:endCxn id="5" idx="2"/>
          </p:cNvCxnSpPr>
          <p:nvPr/>
        </p:nvCxnSpPr>
        <p:spPr>
          <a:xfrm flipV="1">
            <a:off x="2260565" y="4462511"/>
            <a:ext cx="1008121" cy="101856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114ECD-4F16-4DE9-A04D-95E310CE7E4F}"/>
              </a:ext>
            </a:extLst>
          </p:cNvPr>
          <p:cNvCxnSpPr>
            <a:cxnSpLocks/>
          </p:cNvCxnSpPr>
          <p:nvPr/>
        </p:nvCxnSpPr>
        <p:spPr>
          <a:xfrm>
            <a:off x="3886200" y="4648200"/>
            <a:ext cx="990600"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2E0D418-AC87-4464-837E-8D3991787064}"/>
              </a:ext>
            </a:extLst>
          </p:cNvPr>
          <p:cNvCxnSpPr>
            <a:cxnSpLocks/>
          </p:cNvCxnSpPr>
          <p:nvPr/>
        </p:nvCxnSpPr>
        <p:spPr>
          <a:xfrm flipH="1">
            <a:off x="4373586" y="4462511"/>
            <a:ext cx="1265214" cy="12807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8976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Project Structure</a:t>
            </a:r>
          </a:p>
        </p:txBody>
      </p:sp>
      <p:pic>
        <p:nvPicPr>
          <p:cNvPr id="19" name="Picture 18">
            <a:extLst>
              <a:ext uri="{FF2B5EF4-FFF2-40B4-BE49-F238E27FC236}">
                <a16:creationId xmlns:a16="http://schemas.microsoft.com/office/drawing/2014/main" id="{38EF64B3-A244-41E1-9222-9103A65717C7}"/>
              </a:ext>
            </a:extLst>
          </p:cNvPr>
          <p:cNvPicPr>
            <a:picLocks noChangeAspect="1"/>
          </p:cNvPicPr>
          <p:nvPr/>
        </p:nvPicPr>
        <p:blipFill>
          <a:blip r:embed="rId3"/>
          <a:stretch>
            <a:fillRect/>
          </a:stretch>
        </p:blipFill>
        <p:spPr>
          <a:xfrm>
            <a:off x="184638" y="1143000"/>
            <a:ext cx="3733302" cy="4932484"/>
          </a:xfrm>
          <a:prstGeom prst="rect">
            <a:avLst/>
          </a:prstGeom>
        </p:spPr>
      </p:pic>
      <p:pic>
        <p:nvPicPr>
          <p:cNvPr id="20" name="Picture 19">
            <a:extLst>
              <a:ext uri="{FF2B5EF4-FFF2-40B4-BE49-F238E27FC236}">
                <a16:creationId xmlns:a16="http://schemas.microsoft.com/office/drawing/2014/main" id="{BFDCE6BD-612D-449C-A947-2CC7D29FEC5F}"/>
              </a:ext>
            </a:extLst>
          </p:cNvPr>
          <p:cNvPicPr>
            <a:picLocks noChangeAspect="1"/>
          </p:cNvPicPr>
          <p:nvPr/>
        </p:nvPicPr>
        <p:blipFill>
          <a:blip r:embed="rId4"/>
          <a:stretch>
            <a:fillRect/>
          </a:stretch>
        </p:blipFill>
        <p:spPr>
          <a:xfrm>
            <a:off x="5562600" y="1567869"/>
            <a:ext cx="3429000" cy="3011365"/>
          </a:xfrm>
          <a:prstGeom prst="rect">
            <a:avLst/>
          </a:prstGeom>
        </p:spPr>
      </p:pic>
      <p:cxnSp>
        <p:nvCxnSpPr>
          <p:cNvPr id="12" name="Straight Arrow Connector 11">
            <a:extLst>
              <a:ext uri="{FF2B5EF4-FFF2-40B4-BE49-F238E27FC236}">
                <a16:creationId xmlns:a16="http://schemas.microsoft.com/office/drawing/2014/main" id="{7DACE01E-F6EF-4392-B516-10806DF696DB}"/>
              </a:ext>
            </a:extLst>
          </p:cNvPr>
          <p:cNvCxnSpPr>
            <a:cxnSpLocks/>
            <a:endCxn id="39" idx="1"/>
          </p:cNvCxnSpPr>
          <p:nvPr/>
        </p:nvCxnSpPr>
        <p:spPr>
          <a:xfrm flipV="1">
            <a:off x="2309237" y="1861551"/>
            <a:ext cx="1838797" cy="229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42EF87-5B1D-4A55-86DA-5A1ADB07123A}"/>
              </a:ext>
            </a:extLst>
          </p:cNvPr>
          <p:cNvCxnSpPr>
            <a:cxnSpLocks/>
            <a:endCxn id="41" idx="1"/>
          </p:cNvCxnSpPr>
          <p:nvPr/>
        </p:nvCxnSpPr>
        <p:spPr>
          <a:xfrm flipV="1">
            <a:off x="2457402" y="3239738"/>
            <a:ext cx="1493585" cy="326817"/>
          </a:xfrm>
          <a:prstGeom prst="straightConnector1">
            <a:avLst/>
          </a:prstGeom>
          <a:ln>
            <a:solidFill>
              <a:srgbClr val="08779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FBF318-EB8B-43A1-AD21-C625C971EF54}"/>
              </a:ext>
            </a:extLst>
          </p:cNvPr>
          <p:cNvCxnSpPr>
            <a:cxnSpLocks/>
            <a:endCxn id="43" idx="1"/>
          </p:cNvCxnSpPr>
          <p:nvPr/>
        </p:nvCxnSpPr>
        <p:spPr>
          <a:xfrm flipV="1">
            <a:off x="3439549" y="5188938"/>
            <a:ext cx="985445" cy="215958"/>
          </a:xfrm>
          <a:prstGeom prst="straightConnector1">
            <a:avLst/>
          </a:prstGeom>
          <a:ln>
            <a:solidFill>
              <a:schemeClr val="accent3">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3068402E-CBC7-4974-AA94-8276C143DCEE}"/>
              </a:ext>
            </a:extLst>
          </p:cNvPr>
          <p:cNvCxnSpPr>
            <a:cxnSpLocks/>
            <a:endCxn id="40" idx="3"/>
          </p:cNvCxnSpPr>
          <p:nvPr/>
        </p:nvCxnSpPr>
        <p:spPr>
          <a:xfrm flipH="1">
            <a:off x="5390903" y="2412071"/>
            <a:ext cx="882660" cy="183485"/>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DB46F72-6AE4-4956-906F-FB4113784678}"/>
              </a:ext>
            </a:extLst>
          </p:cNvPr>
          <p:cNvCxnSpPr>
            <a:cxnSpLocks/>
            <a:endCxn id="42" idx="3"/>
          </p:cNvCxnSpPr>
          <p:nvPr/>
        </p:nvCxnSpPr>
        <p:spPr>
          <a:xfrm flipH="1">
            <a:off x="5143833" y="3649492"/>
            <a:ext cx="734409" cy="238009"/>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96CDAD6-2523-4857-BD65-00EE7188B57C}"/>
              </a:ext>
            </a:extLst>
          </p:cNvPr>
          <p:cNvSpPr txBox="1"/>
          <p:nvPr/>
        </p:nvSpPr>
        <p:spPr>
          <a:xfrm>
            <a:off x="4148034" y="1599941"/>
            <a:ext cx="1146661" cy="523220"/>
          </a:xfrm>
          <a:prstGeom prst="rect">
            <a:avLst/>
          </a:prstGeom>
          <a:noFill/>
        </p:spPr>
        <p:txBody>
          <a:bodyPr wrap="none" rtlCol="0">
            <a:spAutoFit/>
          </a:bodyPr>
          <a:lstStyle/>
          <a:p>
            <a:r>
              <a:rPr lang="en-US" sz="1400" dirty="0">
                <a:solidFill>
                  <a:schemeClr val="bg2">
                    <a:lumMod val="50000"/>
                  </a:schemeClr>
                </a:solidFill>
                <a:latin typeface="+mn-lt"/>
              </a:rPr>
              <a:t>Static data to</a:t>
            </a:r>
          </a:p>
          <a:p>
            <a:r>
              <a:rPr lang="en-US" sz="1400" dirty="0">
                <a:solidFill>
                  <a:schemeClr val="bg2">
                    <a:lumMod val="50000"/>
                  </a:schemeClr>
                </a:solidFill>
                <a:latin typeface="+mn-lt"/>
              </a:rPr>
              <a:t>load to </a:t>
            </a:r>
            <a:r>
              <a:rPr lang="en-US" sz="1400" dirty="0" err="1">
                <a:solidFill>
                  <a:schemeClr val="bg2">
                    <a:lumMod val="50000"/>
                  </a:schemeClr>
                </a:solidFill>
                <a:latin typeface="+mn-lt"/>
              </a:rPr>
              <a:t>redis</a:t>
            </a:r>
            <a:endParaRPr lang="en-US" sz="1400" dirty="0">
              <a:solidFill>
                <a:schemeClr val="bg2">
                  <a:lumMod val="50000"/>
                </a:schemeClr>
              </a:solidFill>
              <a:latin typeface="+mn-lt"/>
            </a:endParaRPr>
          </a:p>
        </p:txBody>
      </p:sp>
      <p:sp>
        <p:nvSpPr>
          <p:cNvPr id="40" name="TextBox 39">
            <a:extLst>
              <a:ext uri="{FF2B5EF4-FFF2-40B4-BE49-F238E27FC236}">
                <a16:creationId xmlns:a16="http://schemas.microsoft.com/office/drawing/2014/main" id="{213391C6-9733-4CC5-9895-BAB1119CF654}"/>
              </a:ext>
            </a:extLst>
          </p:cNvPr>
          <p:cNvSpPr txBox="1"/>
          <p:nvPr/>
        </p:nvSpPr>
        <p:spPr>
          <a:xfrm>
            <a:off x="4587478" y="2441667"/>
            <a:ext cx="803425" cy="307777"/>
          </a:xfrm>
          <a:prstGeom prst="rect">
            <a:avLst/>
          </a:prstGeom>
          <a:noFill/>
        </p:spPr>
        <p:txBody>
          <a:bodyPr wrap="none" rtlCol="0">
            <a:spAutoFit/>
          </a:bodyPr>
          <a:lstStyle/>
          <a:p>
            <a:r>
              <a:rPr lang="en-US" sz="1400" dirty="0">
                <a:solidFill>
                  <a:schemeClr val="accent6">
                    <a:lumMod val="50000"/>
                  </a:schemeClr>
                </a:solidFill>
                <a:latin typeface="+mn-lt"/>
              </a:rPr>
              <a:t>web.xml</a:t>
            </a:r>
          </a:p>
        </p:txBody>
      </p:sp>
      <p:sp>
        <p:nvSpPr>
          <p:cNvPr id="41" name="TextBox 40">
            <a:extLst>
              <a:ext uri="{FF2B5EF4-FFF2-40B4-BE49-F238E27FC236}">
                <a16:creationId xmlns:a16="http://schemas.microsoft.com/office/drawing/2014/main" id="{4A881F29-79A1-4D34-817B-D78F620BFE61}"/>
              </a:ext>
            </a:extLst>
          </p:cNvPr>
          <p:cNvSpPr txBox="1"/>
          <p:nvPr/>
        </p:nvSpPr>
        <p:spPr>
          <a:xfrm>
            <a:off x="3950987" y="2978128"/>
            <a:ext cx="926216" cy="523220"/>
          </a:xfrm>
          <a:prstGeom prst="rect">
            <a:avLst/>
          </a:prstGeom>
          <a:noFill/>
        </p:spPr>
        <p:txBody>
          <a:bodyPr wrap="none" rtlCol="0">
            <a:spAutoFit/>
          </a:bodyPr>
          <a:lstStyle/>
          <a:p>
            <a:r>
              <a:rPr lang="en-US" sz="1400" dirty="0">
                <a:solidFill>
                  <a:srgbClr val="08779A"/>
                </a:solidFill>
                <a:latin typeface="+mn-lt"/>
              </a:rPr>
              <a:t>controller,</a:t>
            </a:r>
          </a:p>
          <a:p>
            <a:r>
              <a:rPr lang="en-US" sz="1400" dirty="0">
                <a:solidFill>
                  <a:srgbClr val="08779A"/>
                </a:solidFill>
                <a:latin typeface="+mn-lt"/>
              </a:rPr>
              <a:t>POJO</a:t>
            </a:r>
          </a:p>
        </p:txBody>
      </p:sp>
      <p:sp>
        <p:nvSpPr>
          <p:cNvPr id="42" name="TextBox 41">
            <a:extLst>
              <a:ext uri="{FF2B5EF4-FFF2-40B4-BE49-F238E27FC236}">
                <a16:creationId xmlns:a16="http://schemas.microsoft.com/office/drawing/2014/main" id="{CD96C4C5-B57F-4D2A-B1AC-B113052AC8EB}"/>
              </a:ext>
            </a:extLst>
          </p:cNvPr>
          <p:cNvSpPr txBox="1"/>
          <p:nvPr/>
        </p:nvSpPr>
        <p:spPr>
          <a:xfrm>
            <a:off x="4112140" y="3733612"/>
            <a:ext cx="1031693" cy="307777"/>
          </a:xfrm>
          <a:prstGeom prst="rect">
            <a:avLst/>
          </a:prstGeom>
          <a:noFill/>
        </p:spPr>
        <p:txBody>
          <a:bodyPr wrap="none" rtlCol="0">
            <a:spAutoFit/>
          </a:bodyPr>
          <a:lstStyle/>
          <a:p>
            <a:r>
              <a:rPr lang="en-US" sz="1400" dirty="0">
                <a:solidFill>
                  <a:schemeClr val="accent1">
                    <a:lumMod val="50000"/>
                  </a:schemeClr>
                </a:solidFill>
                <a:latin typeface="+mn-lt"/>
              </a:rPr>
              <a:t>Docker files</a:t>
            </a:r>
          </a:p>
        </p:txBody>
      </p:sp>
      <p:sp>
        <p:nvSpPr>
          <p:cNvPr id="43" name="TextBox 42">
            <a:extLst>
              <a:ext uri="{FF2B5EF4-FFF2-40B4-BE49-F238E27FC236}">
                <a16:creationId xmlns:a16="http://schemas.microsoft.com/office/drawing/2014/main" id="{9EBA3320-9657-4F8A-9479-51CC5E79F7D3}"/>
              </a:ext>
            </a:extLst>
          </p:cNvPr>
          <p:cNvSpPr txBox="1"/>
          <p:nvPr/>
        </p:nvSpPr>
        <p:spPr>
          <a:xfrm>
            <a:off x="4424994" y="5035049"/>
            <a:ext cx="986424" cy="307777"/>
          </a:xfrm>
          <a:prstGeom prst="rect">
            <a:avLst/>
          </a:prstGeom>
          <a:noFill/>
        </p:spPr>
        <p:txBody>
          <a:bodyPr wrap="none" rtlCol="0">
            <a:spAutoFit/>
          </a:bodyPr>
          <a:lstStyle/>
          <a:p>
            <a:r>
              <a:rPr lang="en-US" sz="1400" dirty="0">
                <a:solidFill>
                  <a:schemeClr val="accent3">
                    <a:lumMod val="75000"/>
                  </a:schemeClr>
                </a:solidFill>
                <a:latin typeface="+mn-lt"/>
              </a:rPr>
              <a:t>Jersey Rest</a:t>
            </a:r>
          </a:p>
        </p:txBody>
      </p:sp>
      <p:sp>
        <p:nvSpPr>
          <p:cNvPr id="53" name="TextBox 52">
            <a:extLst>
              <a:ext uri="{FF2B5EF4-FFF2-40B4-BE49-F238E27FC236}">
                <a16:creationId xmlns:a16="http://schemas.microsoft.com/office/drawing/2014/main" id="{CB0ED743-87AC-4A56-ADF6-2509D078E0FB}"/>
              </a:ext>
            </a:extLst>
          </p:cNvPr>
          <p:cNvSpPr txBox="1"/>
          <p:nvPr/>
        </p:nvSpPr>
        <p:spPr>
          <a:xfrm>
            <a:off x="1834986" y="6279286"/>
            <a:ext cx="7232814" cy="492443"/>
          </a:xfrm>
          <a:prstGeom prst="rect">
            <a:avLst/>
          </a:prstGeom>
          <a:noFill/>
        </p:spPr>
        <p:txBody>
          <a:bodyPr wrap="none" rtlCol="0">
            <a:spAutoFit/>
          </a:bodyPr>
          <a:lstStyle/>
          <a:p>
            <a:r>
              <a:rPr lang="en-US" sz="1400" dirty="0">
                <a:latin typeface="+mn-lt"/>
                <a:hlinkClick r:id="rId5"/>
              </a:rPr>
              <a:t>https://github.com/shekhar2010us/microservices_monolithic_docker/blob/master/README.md</a:t>
            </a:r>
            <a:endParaRPr lang="en-US" sz="1400" dirty="0">
              <a:latin typeface="+mn-lt"/>
            </a:endParaRPr>
          </a:p>
          <a:p>
            <a:endParaRPr lang="en-US" sz="1200" dirty="0">
              <a:latin typeface="+mn-lt"/>
            </a:endParaRPr>
          </a:p>
        </p:txBody>
      </p:sp>
    </p:spTree>
    <p:extLst>
      <p:ext uri="{BB962C8B-B14F-4D97-AF65-F5344CB8AC3E}">
        <p14:creationId xmlns:p14="http://schemas.microsoft.com/office/powerpoint/2010/main" val="38127545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325563"/>
          </a:xfrm>
        </p:spPr>
        <p:txBody>
          <a:bodyPr/>
          <a:lstStyle/>
          <a:p>
            <a:r>
              <a:rPr lang="en-US" dirty="0"/>
              <a:t>Setup – Running Java Monolithic</a:t>
            </a:r>
          </a:p>
        </p:txBody>
      </p:sp>
      <p:sp>
        <p:nvSpPr>
          <p:cNvPr id="4" name="TextBox 3">
            <a:extLst>
              <a:ext uri="{FF2B5EF4-FFF2-40B4-BE49-F238E27FC236}">
                <a16:creationId xmlns:a16="http://schemas.microsoft.com/office/drawing/2014/main" id="{BE7BA9FD-9EDA-4F74-93CB-D2DF2988CCFA}"/>
              </a:ext>
            </a:extLst>
          </p:cNvPr>
          <p:cNvSpPr txBox="1"/>
          <p:nvPr/>
        </p:nvSpPr>
        <p:spPr>
          <a:xfrm>
            <a:off x="388572" y="4114800"/>
            <a:ext cx="7688628" cy="1015663"/>
          </a:xfrm>
          <a:prstGeom prst="rect">
            <a:avLst/>
          </a:prstGeom>
          <a:noFill/>
        </p:spPr>
        <p:txBody>
          <a:bodyPr wrap="square" rtlCol="0">
            <a:spAutoFit/>
          </a:bodyPr>
          <a:lstStyle/>
          <a:p>
            <a:r>
              <a:rPr lang="en-US" sz="2400" dirty="0">
                <a:latin typeface="+mn-lt"/>
                <a:hlinkClick r:id="rId3"/>
              </a:rPr>
              <a:t>https://github.com/shekhar2010us/microservices_monolithic_docker/blob/master/setup_notes.md</a:t>
            </a:r>
            <a:endParaRPr lang="en-US" sz="2400" dirty="0">
              <a:latin typeface="+mn-lt"/>
            </a:endParaRPr>
          </a:p>
          <a:p>
            <a:endParaRPr lang="en-US" sz="1200" dirty="0">
              <a:latin typeface="+mn-lt"/>
            </a:endParaRPr>
          </a:p>
        </p:txBody>
      </p:sp>
      <p:sp>
        <p:nvSpPr>
          <p:cNvPr id="9" name="TextBox 8">
            <a:extLst>
              <a:ext uri="{FF2B5EF4-FFF2-40B4-BE49-F238E27FC236}">
                <a16:creationId xmlns:a16="http://schemas.microsoft.com/office/drawing/2014/main" id="{C6B2AD71-2381-43DA-A473-391E8AB73909}"/>
              </a:ext>
            </a:extLst>
          </p:cNvPr>
          <p:cNvSpPr txBox="1"/>
          <p:nvPr/>
        </p:nvSpPr>
        <p:spPr>
          <a:xfrm>
            <a:off x="1295400" y="1905000"/>
            <a:ext cx="5105400"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mn-lt"/>
              </a:rPr>
              <a:t>Login to virtual machine</a:t>
            </a:r>
          </a:p>
          <a:p>
            <a:pPr marL="342900" indent="-342900">
              <a:buFont typeface="Arial" panose="020B0604020202020204" pitchFamily="34" charset="0"/>
              <a:buChar char="•"/>
            </a:pPr>
            <a:r>
              <a:rPr lang="en-US" sz="2000" dirty="0">
                <a:latin typeface="+mn-lt"/>
              </a:rPr>
              <a:t>Install docker, maven and git</a:t>
            </a:r>
          </a:p>
          <a:p>
            <a:pPr marL="342900" indent="-342900">
              <a:buFont typeface="Arial" panose="020B0604020202020204" pitchFamily="34" charset="0"/>
              <a:buChar char="•"/>
            </a:pPr>
            <a:r>
              <a:rPr lang="en-US" sz="2000" dirty="0">
                <a:latin typeface="+mn-lt"/>
              </a:rPr>
              <a:t>Pull code</a:t>
            </a:r>
          </a:p>
          <a:p>
            <a:pPr marL="342900" indent="-342900">
              <a:buFont typeface="Arial" panose="020B0604020202020204" pitchFamily="34" charset="0"/>
              <a:buChar char="•"/>
            </a:pPr>
            <a:r>
              <a:rPr lang="en-US" sz="2000" dirty="0">
                <a:latin typeface="+mn-lt"/>
              </a:rPr>
              <a:t>Build code</a:t>
            </a:r>
          </a:p>
          <a:p>
            <a:pPr marL="342900" indent="-342900">
              <a:buFont typeface="Arial" panose="020B0604020202020204" pitchFamily="34" charset="0"/>
              <a:buChar char="•"/>
            </a:pPr>
            <a:r>
              <a:rPr lang="en-US" sz="2000" dirty="0">
                <a:latin typeface="+mn-lt"/>
              </a:rPr>
              <a:t>Build docker image</a:t>
            </a:r>
          </a:p>
          <a:p>
            <a:pPr marL="342900" indent="-342900">
              <a:buFont typeface="Arial" panose="020B0604020202020204" pitchFamily="34" charset="0"/>
              <a:buChar char="•"/>
            </a:pPr>
            <a:r>
              <a:rPr lang="en-US" sz="2000" dirty="0">
                <a:latin typeface="+mn-lt"/>
              </a:rPr>
              <a:t>Run docker-compose</a:t>
            </a:r>
          </a:p>
        </p:txBody>
      </p:sp>
    </p:spTree>
    <p:extLst>
      <p:ext uri="{BB962C8B-B14F-4D97-AF65-F5344CB8AC3E}">
        <p14:creationId xmlns:p14="http://schemas.microsoft.com/office/powerpoint/2010/main" val="3785531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42042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pattern?</a:t>
            </a:r>
          </a:p>
        </p:txBody>
      </p:sp>
      <p:sp>
        <p:nvSpPr>
          <p:cNvPr id="3" name="Content Placeholder 2"/>
          <p:cNvSpPr>
            <a:spLocks noGrp="1"/>
          </p:cNvSpPr>
          <p:nvPr>
            <p:ph idx="1"/>
          </p:nvPr>
        </p:nvSpPr>
        <p:spPr>
          <a:xfrm>
            <a:off x="628650" y="3124200"/>
            <a:ext cx="7886700" cy="3052763"/>
          </a:xfrm>
        </p:spPr>
        <p:txBody>
          <a:bodyPr/>
          <a:lstStyle/>
          <a:p>
            <a:pPr marL="0" indent="0" algn="ctr">
              <a:buNone/>
            </a:pPr>
            <a:r>
              <a:rPr lang="en-US" b="0" dirty="0"/>
              <a:t>Reusable </a:t>
            </a:r>
            <a:r>
              <a:rPr lang="en-US" dirty="0"/>
              <a:t>solution</a:t>
            </a:r>
            <a:r>
              <a:rPr lang="en-US" b="0" dirty="0"/>
              <a:t> to a </a:t>
            </a:r>
            <a:r>
              <a:rPr lang="en-US" dirty="0"/>
              <a:t>problem</a:t>
            </a:r>
            <a:r>
              <a:rPr lang="en-US" b="0" dirty="0"/>
              <a:t> occurring in a particular </a:t>
            </a:r>
            <a:r>
              <a:rPr lang="en-US" dirty="0"/>
              <a:t>context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64350" y="365129"/>
            <a:ext cx="1651000" cy="2057400"/>
          </a:xfrm>
          <a:prstGeom prst="rect">
            <a:avLst/>
          </a:prstGeom>
        </p:spPr>
      </p:pic>
    </p:spTree>
    <p:extLst>
      <p:ext uri="{BB962C8B-B14F-4D97-AF65-F5344CB8AC3E}">
        <p14:creationId xmlns:p14="http://schemas.microsoft.com/office/powerpoint/2010/main" val="1192431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Microservice Architectures</a:t>
            </a:r>
          </a:p>
        </p:txBody>
      </p:sp>
      <p:cxnSp>
        <p:nvCxnSpPr>
          <p:cNvPr id="5" name="Straight Connector 4"/>
          <p:cNvCxnSpPr/>
          <p:nvPr/>
        </p:nvCxnSpPr>
        <p:spPr>
          <a:xfrm>
            <a:off x="304800" y="930271"/>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18393" y="1082672"/>
            <a:ext cx="9019813" cy="5622928"/>
          </a:xfrm>
          <a:prstGeom prst="rect">
            <a:avLst/>
          </a:prstGeom>
        </p:spPr>
      </p:pic>
    </p:spTree>
    <p:extLst>
      <p:ext uri="{BB962C8B-B14F-4D97-AF65-F5344CB8AC3E}">
        <p14:creationId xmlns:p14="http://schemas.microsoft.com/office/powerpoint/2010/main" val="538048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b="0"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spTree>
    <p:extLst>
      <p:ext uri="{BB962C8B-B14F-4D97-AF65-F5344CB8AC3E}">
        <p14:creationId xmlns:p14="http://schemas.microsoft.com/office/powerpoint/2010/main" val="165102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76907"/>
            <a:ext cx="8229600" cy="1523293"/>
          </a:xfrm>
        </p:spPr>
        <p:txBody>
          <a:bodyPr>
            <a:normAutofit/>
          </a:bodyPr>
          <a:lstStyle/>
          <a:p>
            <a:r>
              <a:rPr lang="en-US" sz="4800" dirty="0">
                <a:solidFill>
                  <a:schemeClr val="bg1">
                    <a:lumMod val="65000"/>
                  </a:schemeClr>
                </a:solidFill>
              </a:rPr>
              <a:t>Part 1:</a:t>
            </a:r>
            <a:br>
              <a:rPr lang="en-US" sz="4800" dirty="0"/>
            </a:br>
            <a:r>
              <a:rPr lang="en-US" sz="4800" dirty="0"/>
              <a:t>Introduction to </a:t>
            </a:r>
            <a:r>
              <a:rPr lang="en-US" sz="4800" dirty="0" err="1"/>
              <a:t>Microservices</a:t>
            </a:r>
            <a:endParaRPr lang="en-US" sz="4800" dirty="0"/>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41510" y="1600200"/>
            <a:ext cx="6400800" cy="4594122"/>
          </a:xfrm>
          <a:prstGeom prst="rect">
            <a:avLst/>
          </a:prstGeom>
          <a:ln>
            <a:noFill/>
          </a:ln>
          <a:effectLst>
            <a:outerShdw blurRad="292100" dist="139700" dir="2700000" algn="tl" rotWithShape="0">
              <a:srgbClr val="333333">
                <a:alpha val="65000"/>
              </a:srgbClr>
            </a:outerShdw>
          </a:effectLst>
        </p:spPr>
      </p:pic>
      <p:cxnSp>
        <p:nvCxnSpPr>
          <p:cNvPr id="7" name="Straight Connector 6"/>
          <p:cNvCxnSpPr/>
          <p:nvPr/>
        </p:nvCxnSpPr>
        <p:spPr>
          <a:xfrm>
            <a:off x="228600" y="1524000"/>
            <a:ext cx="86106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28600" y="2362200"/>
            <a:ext cx="1987420" cy="1754326"/>
          </a:xfrm>
          <a:prstGeom prst="rect">
            <a:avLst/>
          </a:prstGeom>
          <a:noFill/>
        </p:spPr>
        <p:txBody>
          <a:bodyPr wrap="square" rtlCol="0">
            <a:spAutoFit/>
          </a:bodyPr>
          <a:lstStyle/>
          <a:p>
            <a:r>
              <a:rPr lang="en-US" dirty="0"/>
              <a:t>Microservices is defined as a loosely-coupled, service-oriented architecture with bounded context. </a:t>
            </a:r>
          </a:p>
        </p:txBody>
      </p:sp>
    </p:spTree>
    <p:extLst>
      <p:ext uri="{BB962C8B-B14F-4D97-AF65-F5344CB8AC3E}">
        <p14:creationId xmlns:p14="http://schemas.microsoft.com/office/powerpoint/2010/main" val="9058476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 Management Patterns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28650" y="1524001"/>
            <a:ext cx="7886700" cy="3657600"/>
          </a:xfrm>
        </p:spPr>
        <p:txBody>
          <a:bodyPr>
            <a:normAutofit/>
          </a:bodyPr>
          <a:lstStyle/>
          <a:p>
            <a:r>
              <a:rPr lang="en-US" b="0" dirty="0"/>
              <a:t>Shared database</a:t>
            </a:r>
          </a:p>
          <a:p>
            <a:r>
              <a:rPr lang="en-US" b="0" dirty="0"/>
              <a:t>Database per Service</a:t>
            </a:r>
          </a:p>
          <a:p>
            <a:r>
              <a:rPr lang="en-US" b="0" dirty="0"/>
              <a:t>Saga</a:t>
            </a:r>
          </a:p>
          <a:p>
            <a:r>
              <a:rPr lang="en-US" b="0" dirty="0"/>
              <a:t>Event Sourcing</a:t>
            </a:r>
          </a:p>
          <a:p>
            <a:r>
              <a:rPr lang="en-US" b="0" dirty="0"/>
              <a:t>CQRS (Command Query Responsibility Segregation)</a:t>
            </a:r>
          </a:p>
          <a:p>
            <a:r>
              <a:rPr lang="en-US" b="0" dirty="0"/>
              <a:t>API Composition</a:t>
            </a:r>
          </a:p>
        </p:txBody>
      </p:sp>
    </p:spTree>
    <p:extLst>
      <p:ext uri="{BB962C8B-B14F-4D97-AF65-F5344CB8AC3E}">
        <p14:creationId xmlns:p14="http://schemas.microsoft.com/office/powerpoint/2010/main" val="290677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Shared Database</a:t>
            </a:r>
          </a:p>
        </p:txBody>
      </p:sp>
      <p:sp>
        <p:nvSpPr>
          <p:cNvPr id="8" name="TextBox 7"/>
          <p:cNvSpPr txBox="1"/>
          <p:nvPr/>
        </p:nvSpPr>
        <p:spPr>
          <a:xfrm>
            <a:off x="396920" y="1295401"/>
            <a:ext cx="8213680" cy="2246769"/>
          </a:xfrm>
          <a:prstGeom prst="rect">
            <a:avLst/>
          </a:prstGeom>
          <a:noFill/>
        </p:spPr>
        <p:txBody>
          <a:bodyPr wrap="square" rtlCol="0">
            <a:spAutoFit/>
          </a:bodyPr>
          <a:lstStyle/>
          <a:p>
            <a:r>
              <a:rPr lang="en-US" sz="1400" b="1" dirty="0"/>
              <a:t>Shared Database</a:t>
            </a:r>
          </a:p>
          <a:p>
            <a:r>
              <a:rPr lang="en-US" sz="1400" dirty="0"/>
              <a:t>Use a (single) database shared by multiple services. Local ACID transactions.</a:t>
            </a:r>
          </a:p>
          <a:p>
            <a:endParaRPr lang="en-US" sz="1400" dirty="0"/>
          </a:p>
          <a:p>
            <a:r>
              <a:rPr lang="en-US" sz="1400" b="1" dirty="0"/>
              <a:t>Benefits:</a:t>
            </a:r>
            <a:endParaRPr lang="en-US" sz="1400" dirty="0"/>
          </a:p>
          <a:p>
            <a:pPr marL="285750" indent="-285750">
              <a:buFont typeface="Arial" panose="020B0604020202020204" pitchFamily="34" charset="0"/>
              <a:buChar char="•"/>
            </a:pPr>
            <a:r>
              <a:rPr lang="en-US" sz="1400" dirty="0"/>
              <a:t>Straightforward ACID transactions to enforce data consistency</a:t>
            </a:r>
          </a:p>
          <a:p>
            <a:pPr marL="285750" indent="-285750">
              <a:buFont typeface="Arial" panose="020B0604020202020204" pitchFamily="34" charset="0"/>
              <a:buChar char="•"/>
            </a:pPr>
            <a:r>
              <a:rPr lang="en-US" sz="1400" dirty="0"/>
              <a:t>Single database is simpler to operate</a:t>
            </a:r>
          </a:p>
          <a:p>
            <a:endParaRPr lang="en-US" sz="1400" dirty="0"/>
          </a:p>
          <a:p>
            <a:r>
              <a:rPr lang="en-US" sz="1400" b="1" dirty="0"/>
              <a:t>Drawbacks:</a:t>
            </a:r>
            <a:endParaRPr lang="en-US" sz="1400" dirty="0"/>
          </a:p>
          <a:p>
            <a:pPr marL="285750" indent="-285750">
              <a:buFont typeface="Arial" panose="020B0604020202020204" pitchFamily="34" charset="0"/>
              <a:buChar char="•"/>
            </a:pPr>
            <a:r>
              <a:rPr lang="en-US" sz="1400" dirty="0"/>
              <a:t>Since all services access the same database, interference and transaction locks on the table.</a:t>
            </a:r>
          </a:p>
          <a:p>
            <a:pPr marL="285750" indent="-285750">
              <a:buFont typeface="Arial" panose="020B0604020202020204" pitchFamily="34" charset="0"/>
              <a:buChar char="•"/>
            </a:pPr>
            <a:r>
              <a:rPr lang="en-US" sz="1400" dirty="0"/>
              <a:t>Single database might not satisfy the data storage and requirements of all services.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286000" y="3810000"/>
            <a:ext cx="5156496" cy="2686050"/>
            <a:chOff x="2286000" y="3714750"/>
            <a:chExt cx="5156496" cy="268605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86000" y="3714750"/>
              <a:ext cx="5156496" cy="2686050"/>
            </a:xfrm>
            <a:prstGeom prst="rect">
              <a:avLst/>
            </a:prstGeom>
          </p:spPr>
        </p:pic>
        <p:cxnSp>
          <p:nvCxnSpPr>
            <p:cNvPr id="10" name="Straight Arrow Connector 9"/>
            <p:cNvCxnSpPr/>
            <p:nvPr/>
          </p:nvCxnSpPr>
          <p:spPr>
            <a:xfrm>
              <a:off x="4514850" y="4419600"/>
              <a:ext cx="83820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19650" y="4419600"/>
              <a:ext cx="97055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72804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Database Per Service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999346" y="3992107"/>
            <a:ext cx="3916054" cy="2242860"/>
          </a:xfrm>
        </p:spPr>
      </p:pic>
      <p:sp>
        <p:nvSpPr>
          <p:cNvPr id="7" name="TextBox 6"/>
          <p:cNvSpPr txBox="1"/>
          <p:nvPr/>
        </p:nvSpPr>
        <p:spPr>
          <a:xfrm>
            <a:off x="600075" y="4572000"/>
            <a:ext cx="4022680" cy="95410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t>For consistency; may need to implement capability to roll back (</a:t>
            </a:r>
            <a:r>
              <a:rPr lang="en-US" sz="1400" b="1" dirty="0"/>
              <a:t>Saga</a:t>
            </a:r>
            <a:r>
              <a:rPr lang="en-US" sz="1400" dirty="0"/>
              <a:t> pattern)</a:t>
            </a:r>
          </a:p>
          <a:p>
            <a:pPr marL="285750" indent="-285750">
              <a:buFont typeface="Wingdings" panose="05000000000000000000" pitchFamily="2" charset="2"/>
              <a:buChar char="q"/>
            </a:pPr>
            <a:r>
              <a:rPr lang="en-US" sz="1400" dirty="0"/>
              <a:t>Interaction is achieved by message/event brokers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6920" y="1295401"/>
            <a:ext cx="7527880" cy="2677656"/>
          </a:xfrm>
          <a:prstGeom prst="rect">
            <a:avLst/>
          </a:prstGeom>
          <a:noFill/>
        </p:spPr>
        <p:txBody>
          <a:bodyPr wrap="square" rtlCol="0">
            <a:spAutoFit/>
          </a:bodyPr>
          <a:lstStyle/>
          <a:p>
            <a:r>
              <a:rPr lang="en-US" sz="1400" b="1" dirty="0"/>
              <a:t>Database Per Service</a:t>
            </a:r>
          </a:p>
          <a:p>
            <a:r>
              <a:rPr lang="en-US" sz="1400" dirty="0"/>
              <a:t>Every Microservice has its own persistent data and accessible only via its API</a:t>
            </a:r>
          </a:p>
          <a:p>
            <a:r>
              <a:rPr lang="en-US" sz="1400" dirty="0"/>
              <a:t>E.g. Private-tables-per-service; Schema-per-service; Database-server-per-service</a:t>
            </a:r>
          </a:p>
          <a:p>
            <a:endParaRPr lang="en-US" sz="1400" dirty="0"/>
          </a:p>
          <a:p>
            <a:endParaRPr lang="en-US" sz="1400" dirty="0"/>
          </a:p>
          <a:p>
            <a:r>
              <a:rPr lang="en-US" sz="1400" b="1" dirty="0"/>
              <a:t>Benefits:</a:t>
            </a:r>
            <a:endParaRPr lang="en-US" sz="1400" dirty="0"/>
          </a:p>
          <a:p>
            <a:pPr marL="285750" indent="-285750">
              <a:buFont typeface="Arial" panose="020B0604020202020204" pitchFamily="34" charset="0"/>
              <a:buChar char="•"/>
            </a:pPr>
            <a:r>
              <a:rPr lang="en-US" sz="1400" dirty="0"/>
              <a:t>Ensures loose coupling</a:t>
            </a:r>
          </a:p>
          <a:p>
            <a:pPr marL="285750" indent="-285750">
              <a:buFont typeface="Arial" panose="020B0604020202020204" pitchFamily="34" charset="0"/>
              <a:buChar char="•"/>
            </a:pPr>
            <a:r>
              <a:rPr lang="en-US" sz="1400" dirty="0"/>
              <a:t>Each service can use the type of database that is best suited to its needs. E.g., text searches could use </a:t>
            </a:r>
            <a:r>
              <a:rPr lang="en-US" sz="1400" dirty="0" err="1"/>
              <a:t>ElasticSearch</a:t>
            </a:r>
            <a:r>
              <a:rPr lang="en-US" sz="1400" dirty="0"/>
              <a:t>; social graph could use Neo4j.</a:t>
            </a:r>
          </a:p>
          <a:p>
            <a:endParaRPr lang="en-US" sz="1400" dirty="0"/>
          </a:p>
          <a:p>
            <a:r>
              <a:rPr lang="en-US" sz="1400" b="1" dirty="0"/>
              <a:t>Drawbacks:</a:t>
            </a:r>
            <a:endParaRPr lang="en-US" sz="1400" dirty="0"/>
          </a:p>
          <a:p>
            <a:pPr marL="285750" indent="-285750">
              <a:buFont typeface="Arial" panose="020B0604020202020204" pitchFamily="34" charset="0"/>
              <a:buChar char="•"/>
            </a:pPr>
            <a:r>
              <a:rPr lang="en-US" sz="1400" dirty="0"/>
              <a:t>Transactions involving multiple services not straight forward</a:t>
            </a:r>
          </a:p>
        </p:txBody>
      </p:sp>
    </p:spTree>
    <p:extLst>
      <p:ext uri="{BB962C8B-B14F-4D97-AF65-F5344CB8AC3E}">
        <p14:creationId xmlns:p14="http://schemas.microsoft.com/office/powerpoint/2010/main" val="37339293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Saga Pattern – For Data Consistency</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40350" y="1324240"/>
            <a:ext cx="3175000" cy="1758950"/>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8200" y="3276600"/>
            <a:ext cx="4385028" cy="2743200"/>
          </a:xfrm>
          <a:prstGeom prst="rect">
            <a:avLst/>
          </a:prstGeom>
        </p:spPr>
      </p:pic>
      <p:sp>
        <p:nvSpPr>
          <p:cNvPr id="13" name="TextBox 12"/>
          <p:cNvSpPr txBox="1"/>
          <p:nvPr/>
        </p:nvSpPr>
        <p:spPr>
          <a:xfrm>
            <a:off x="380998" y="1374656"/>
            <a:ext cx="4495802" cy="1708160"/>
          </a:xfrm>
          <a:prstGeom prst="rect">
            <a:avLst/>
          </a:prstGeom>
          <a:noFill/>
        </p:spPr>
        <p:txBody>
          <a:bodyPr wrap="square" rtlCol="0">
            <a:spAutoFit/>
          </a:bodyPr>
          <a:lstStyle/>
          <a:p>
            <a:pPr>
              <a:lnSpc>
                <a:spcPct val="150000"/>
              </a:lnSpc>
            </a:pPr>
            <a:r>
              <a:rPr lang="en-US" sz="1400" dirty="0"/>
              <a:t>Saga Pattern</a:t>
            </a:r>
          </a:p>
          <a:p>
            <a:pPr marL="285750" indent="-285750">
              <a:lnSpc>
                <a:spcPct val="150000"/>
              </a:lnSpc>
              <a:buFont typeface="Arial" charset="0"/>
              <a:buChar char="•"/>
            </a:pPr>
            <a:r>
              <a:rPr lang="en-US" sz="1400" dirty="0"/>
              <a:t>Grouping transactions with the capability to undo changes if the transaction fails</a:t>
            </a:r>
          </a:p>
          <a:p>
            <a:pPr marL="285750" indent="-285750">
              <a:lnSpc>
                <a:spcPct val="150000"/>
              </a:lnSpc>
              <a:buFont typeface="Arial" charset="0"/>
              <a:buChar char="•"/>
            </a:pPr>
            <a:r>
              <a:rPr lang="en-US" sz="1400" dirty="0"/>
              <a:t>enables an application to maintain data consistency across multiple services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516245" y="4124980"/>
            <a:ext cx="2823209" cy="738664"/>
          </a:xfrm>
          <a:prstGeom prst="rect">
            <a:avLst/>
          </a:prstGeom>
          <a:noFill/>
        </p:spPr>
        <p:txBody>
          <a:bodyPr wrap="none" rtlCol="0">
            <a:spAutoFit/>
          </a:bodyPr>
          <a:lstStyle/>
          <a:p>
            <a:r>
              <a:rPr lang="en-US" sz="1400" dirty="0"/>
              <a:t>How to reliably/atomically publish</a:t>
            </a:r>
          </a:p>
          <a:p>
            <a:r>
              <a:rPr lang="en-US" sz="1400" dirty="0"/>
              <a:t>events whenever state changes?</a:t>
            </a:r>
          </a:p>
          <a:p>
            <a:r>
              <a:rPr lang="en-US" sz="1400" dirty="0"/>
              <a:t>Solution can be </a:t>
            </a:r>
            <a:r>
              <a:rPr lang="en-US" sz="1400" b="1" dirty="0"/>
              <a:t>Event Sourcing</a:t>
            </a:r>
          </a:p>
        </p:txBody>
      </p:sp>
    </p:spTree>
    <p:extLst>
      <p:ext uri="{BB962C8B-B14F-4D97-AF65-F5344CB8AC3E}">
        <p14:creationId xmlns:p14="http://schemas.microsoft.com/office/powerpoint/2010/main" val="1671870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Event Sourcing</a:t>
            </a:r>
          </a:p>
        </p:txBody>
      </p:sp>
      <p:sp>
        <p:nvSpPr>
          <p:cNvPr id="13" name="TextBox 12"/>
          <p:cNvSpPr txBox="1"/>
          <p:nvPr/>
        </p:nvSpPr>
        <p:spPr>
          <a:xfrm>
            <a:off x="380997" y="1374656"/>
            <a:ext cx="8162927"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Persists the state of a business entity as a sequence of state-changing events – in Event Store</a:t>
            </a:r>
          </a:p>
          <a:p>
            <a:pPr marL="285750" indent="-285750">
              <a:buFont typeface="Arial" panose="020B0604020202020204" pitchFamily="34" charset="0"/>
              <a:buChar char="•"/>
            </a:pPr>
            <a:r>
              <a:rPr lang="en-US" sz="1400" dirty="0"/>
              <a:t>The store has APIs for adding, retrieving an entity’s events and subscribe to events.</a:t>
            </a:r>
          </a:p>
          <a:p>
            <a:pPr marL="285750" indent="-285750">
              <a:buFont typeface="Arial" panose="020B0604020202020204" pitchFamily="34" charset="0"/>
              <a:buChar char="•"/>
            </a:pPr>
            <a:r>
              <a:rPr lang="en-US" sz="1400" dirty="0"/>
              <a:t>The store is like a message broker; A new event is delivered to all interested subscribers.</a:t>
            </a:r>
          </a:p>
          <a:p>
            <a:pPr marL="285750" indent="-285750">
              <a:buFont typeface="Arial" panose="020B0604020202020204" pitchFamily="34" charset="0"/>
              <a:buChar char="•"/>
            </a:pPr>
            <a:r>
              <a:rPr lang="en-US" sz="1400" dirty="0"/>
              <a:t>E.g. the Order is saved as sequence of events, and </a:t>
            </a:r>
            <a:r>
              <a:rPr lang="en-US" sz="1400" dirty="0" err="1"/>
              <a:t>customerService</a:t>
            </a:r>
            <a:r>
              <a:rPr lang="en-US" sz="1400" dirty="0"/>
              <a:t> subscribe to those events</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3505200" y="2843615"/>
            <a:ext cx="5486400" cy="2655538"/>
          </a:xfrm>
          <a:prstGeom prst="rect">
            <a:avLst/>
          </a:prstGeom>
        </p:spPr>
      </p:pic>
      <p:sp>
        <p:nvSpPr>
          <p:cNvPr id="6" name="TextBox 5"/>
          <p:cNvSpPr txBox="1"/>
          <p:nvPr/>
        </p:nvSpPr>
        <p:spPr>
          <a:xfrm>
            <a:off x="228601" y="3048000"/>
            <a:ext cx="3276599" cy="2246769"/>
          </a:xfrm>
          <a:prstGeom prst="rect">
            <a:avLst/>
          </a:prstGeom>
          <a:noFill/>
        </p:spPr>
        <p:txBody>
          <a:bodyPr wrap="square" rtlCol="0">
            <a:spAutoFit/>
          </a:bodyPr>
          <a:lstStyle/>
          <a:p>
            <a:r>
              <a:rPr lang="en-US" sz="1400" b="1" dirty="0"/>
              <a:t>Benefits:</a:t>
            </a:r>
          </a:p>
          <a:p>
            <a:pPr marL="285750" indent="-285750">
              <a:buFont typeface="Arial" panose="020B0604020202020204" pitchFamily="34" charset="0"/>
              <a:buChar char="•"/>
            </a:pPr>
            <a:r>
              <a:rPr lang="en-US" sz="1400" dirty="0"/>
              <a:t>reliably publish events whenever state changes</a:t>
            </a:r>
          </a:p>
          <a:p>
            <a:r>
              <a:rPr lang="en-US" sz="1400" b="1" dirty="0"/>
              <a:t>Drawbacks:</a:t>
            </a:r>
          </a:p>
          <a:p>
            <a:pPr marL="285750" indent="-285750">
              <a:buFont typeface="Arial" panose="020B0604020202020204" pitchFamily="34" charset="0"/>
              <a:buChar char="•"/>
            </a:pPr>
            <a:r>
              <a:rPr lang="en-US" sz="1400" dirty="0"/>
              <a:t>Difficult to design (unconventional)</a:t>
            </a:r>
          </a:p>
          <a:p>
            <a:pPr marL="285750" indent="-285750">
              <a:buFont typeface="Arial" panose="020B0604020202020204" pitchFamily="34" charset="0"/>
              <a:buChar char="•"/>
            </a:pPr>
            <a:r>
              <a:rPr lang="en-US" sz="1400" dirty="0"/>
              <a:t>The event store is difficult to query since it requires typical queries to reconstruct the state of the business entities - complex and inefficient --- </a:t>
            </a:r>
            <a:r>
              <a:rPr lang="en-US" sz="1400" b="1" dirty="0">
                <a:solidFill>
                  <a:srgbClr val="FF0000"/>
                </a:solidFill>
              </a:rPr>
              <a:t>use CQRS to query</a:t>
            </a:r>
          </a:p>
        </p:txBody>
      </p:sp>
    </p:spTree>
    <p:extLst>
      <p:ext uri="{BB962C8B-B14F-4D97-AF65-F5344CB8AC3E}">
        <p14:creationId xmlns:p14="http://schemas.microsoft.com/office/powerpoint/2010/main" val="10421101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625471"/>
          </a:xfrm>
        </p:spPr>
        <p:txBody>
          <a:bodyPr>
            <a:normAutofit fontScale="90000"/>
          </a:bodyPr>
          <a:lstStyle/>
          <a:p>
            <a:r>
              <a:rPr lang="en-US" dirty="0"/>
              <a:t>CQRS – Command Query Responsibility Segregation</a:t>
            </a:r>
          </a:p>
        </p:txBody>
      </p:sp>
      <p:sp>
        <p:nvSpPr>
          <p:cNvPr id="13" name="TextBox 12"/>
          <p:cNvSpPr txBox="1"/>
          <p:nvPr/>
        </p:nvSpPr>
        <p:spPr>
          <a:xfrm>
            <a:off x="380998" y="1374656"/>
            <a:ext cx="8382002" cy="1815882"/>
          </a:xfrm>
          <a:prstGeom prst="rect">
            <a:avLst/>
          </a:prstGeom>
          <a:noFill/>
        </p:spPr>
        <p:txBody>
          <a:bodyPr wrap="square" rtlCol="0">
            <a:spAutoFit/>
          </a:bodyPr>
          <a:lstStyle/>
          <a:p>
            <a:r>
              <a:rPr lang="en-US" sz="1400" dirty="0"/>
              <a:t>Split the application into two parts:</a:t>
            </a:r>
          </a:p>
          <a:p>
            <a:pPr marL="285750" indent="-285750">
              <a:buFont typeface="Arial" panose="020B0604020202020204" pitchFamily="34" charset="0"/>
              <a:buChar char="•"/>
            </a:pPr>
            <a:r>
              <a:rPr lang="en-US" sz="1400" b="1" dirty="0"/>
              <a:t>Command-side</a:t>
            </a:r>
            <a:r>
              <a:rPr lang="en-US" sz="1400" dirty="0"/>
              <a:t>: handles create, update, and delete requests and emits events when data changes.</a:t>
            </a:r>
          </a:p>
          <a:p>
            <a:pPr marL="285750" indent="-285750">
              <a:buFont typeface="Arial" panose="020B0604020202020204" pitchFamily="34" charset="0"/>
              <a:buChar char="•"/>
            </a:pPr>
            <a:r>
              <a:rPr lang="en-US" sz="1400" b="1" dirty="0"/>
              <a:t>Query-side:</a:t>
            </a:r>
            <a:r>
              <a:rPr lang="en-US" sz="1400" dirty="0"/>
              <a:t> handles queries by executing them against one or more materialized views that are kept up to date by subscribing to the stream of events emitted when data changes.</a:t>
            </a:r>
          </a:p>
          <a:p>
            <a:endParaRPr lang="en-US" sz="1400" dirty="0"/>
          </a:p>
          <a:p>
            <a:r>
              <a:rPr lang="en-US" sz="1400" dirty="0"/>
              <a:t>A Command cannot return data and</a:t>
            </a:r>
          </a:p>
          <a:p>
            <a:r>
              <a:rPr lang="en-US" sz="1400" dirty="0"/>
              <a:t>a Query cannot change the data.</a:t>
            </a:r>
            <a:br>
              <a:rPr lang="en-US" sz="1400" dirty="0"/>
            </a:b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4114800" y="2362200"/>
            <a:ext cx="4876800" cy="3616271"/>
          </a:xfrm>
          <a:prstGeom prst="rect">
            <a:avLst/>
          </a:prstGeom>
        </p:spPr>
      </p:pic>
      <p:sp>
        <p:nvSpPr>
          <p:cNvPr id="5" name="TextBox 4"/>
          <p:cNvSpPr txBox="1"/>
          <p:nvPr/>
        </p:nvSpPr>
        <p:spPr>
          <a:xfrm>
            <a:off x="133350" y="3412621"/>
            <a:ext cx="3962400" cy="2462213"/>
          </a:xfrm>
          <a:prstGeom prst="rect">
            <a:avLst/>
          </a:prstGeom>
          <a:noFill/>
        </p:spPr>
        <p:txBody>
          <a:bodyPr wrap="square" rtlCol="0">
            <a:spAutoFit/>
          </a:bodyPr>
          <a:lstStyle/>
          <a:p>
            <a:r>
              <a:rPr lang="en-US" sz="1400" b="1" dirty="0"/>
              <a:t>Use Case</a:t>
            </a:r>
          </a:p>
          <a:p>
            <a:pPr marL="285750" indent="-285750">
              <a:buFont typeface="Arial" panose="020B0604020202020204" pitchFamily="34" charset="0"/>
              <a:buChar char="•"/>
            </a:pPr>
            <a:r>
              <a:rPr lang="en-US" sz="1400" dirty="0"/>
              <a:t>Get data from multiple different Aggregates</a:t>
            </a:r>
          </a:p>
          <a:p>
            <a:pPr marL="285750" indent="-285750">
              <a:buFont typeface="Arial" panose="020B0604020202020204" pitchFamily="34" charset="0"/>
              <a:buChar char="•"/>
            </a:pPr>
            <a:r>
              <a:rPr lang="en-US" sz="1400" dirty="0"/>
              <a:t>Application has an imbalance in responsibility (read/writes)</a:t>
            </a:r>
          </a:p>
          <a:p>
            <a:endParaRPr lang="en-US" sz="1400" dirty="0"/>
          </a:p>
          <a:p>
            <a:r>
              <a:rPr lang="en-US" sz="1400" b="1" dirty="0"/>
              <a:t>How to</a:t>
            </a:r>
          </a:p>
          <a:p>
            <a:pPr marL="285750" indent="-285750">
              <a:buFont typeface="Arial" panose="020B0604020202020204" pitchFamily="34" charset="0"/>
              <a:buChar char="•"/>
            </a:pPr>
            <a:r>
              <a:rPr lang="en-US" sz="1400" dirty="0"/>
              <a:t>Two models talking to same date store (applications that require synchronous processing and immediate results.)</a:t>
            </a:r>
          </a:p>
          <a:p>
            <a:pPr marL="285750" indent="-285750">
              <a:buFont typeface="Arial" panose="020B0604020202020204" pitchFamily="34" charset="0"/>
              <a:buChar char="•"/>
            </a:pPr>
            <a:r>
              <a:rPr lang="en-US" sz="1400" dirty="0"/>
              <a:t>Two models talking to different data store (Eventual Consistency)</a:t>
            </a:r>
          </a:p>
        </p:txBody>
      </p:sp>
    </p:spTree>
    <p:extLst>
      <p:ext uri="{BB962C8B-B14F-4D97-AF65-F5344CB8AC3E}">
        <p14:creationId xmlns:p14="http://schemas.microsoft.com/office/powerpoint/2010/main" val="59937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625471"/>
          </a:xfrm>
        </p:spPr>
        <p:txBody>
          <a:bodyPr/>
          <a:lstStyle/>
          <a:p>
            <a:r>
              <a:rPr lang="en-US" dirty="0"/>
              <a:t>API Composition</a:t>
            </a:r>
          </a:p>
        </p:txBody>
      </p:sp>
      <p:sp>
        <p:nvSpPr>
          <p:cNvPr id="13" name="TextBox 12"/>
          <p:cNvSpPr txBox="1"/>
          <p:nvPr/>
        </p:nvSpPr>
        <p:spPr>
          <a:xfrm>
            <a:off x="380998" y="1374656"/>
            <a:ext cx="4495802" cy="3539430"/>
          </a:xfrm>
          <a:prstGeom prst="rect">
            <a:avLst/>
          </a:prstGeom>
          <a:noFill/>
        </p:spPr>
        <p:txBody>
          <a:bodyPr wrap="square" rtlCol="0">
            <a:spAutoFit/>
          </a:bodyPr>
          <a:lstStyle/>
          <a:p>
            <a:pPr>
              <a:lnSpc>
                <a:spcPct val="150000"/>
              </a:lnSpc>
            </a:pPr>
            <a:r>
              <a:rPr lang="en-US" sz="1400" b="1" dirty="0"/>
              <a:t>Perform queries in Microservices architecture</a:t>
            </a:r>
          </a:p>
          <a:p>
            <a:pPr marL="285750" indent="-285750">
              <a:lnSpc>
                <a:spcPct val="150000"/>
              </a:lnSpc>
              <a:buFont typeface="Arial" charset="0"/>
              <a:buChar char="•"/>
            </a:pPr>
            <a:r>
              <a:rPr lang="en-US" sz="1400" dirty="0"/>
              <a:t>Implement a query by defining an </a:t>
            </a:r>
            <a:r>
              <a:rPr lang="en-US" sz="1400" i="1" dirty="0"/>
              <a:t>API Composer</a:t>
            </a:r>
            <a:r>
              <a:rPr lang="en-US" sz="1400" dirty="0"/>
              <a:t>, which invoking the services that own the data and performs an in-memory join of the results.</a:t>
            </a:r>
          </a:p>
          <a:p>
            <a:pPr marL="285750" indent="-285750">
              <a:lnSpc>
                <a:spcPct val="150000"/>
              </a:lnSpc>
              <a:buFont typeface="Arial" charset="0"/>
              <a:buChar char="•"/>
            </a:pPr>
            <a:endParaRPr lang="en-US" sz="1400" dirty="0"/>
          </a:p>
          <a:p>
            <a:r>
              <a:rPr lang="en-US" sz="1400" b="1" dirty="0"/>
              <a:t>Benefits:</a:t>
            </a:r>
          </a:p>
          <a:p>
            <a:pPr marL="285750" indent="-285750">
              <a:buFont typeface="Arial" panose="020B0604020202020204" pitchFamily="34" charset="0"/>
              <a:buChar char="•"/>
            </a:pPr>
            <a:r>
              <a:rPr lang="en-US" sz="1400" dirty="0"/>
              <a:t>It a simple way to query data in a Microservice architecture</a:t>
            </a:r>
          </a:p>
          <a:p>
            <a:endParaRPr lang="en-US" sz="1400" dirty="0"/>
          </a:p>
          <a:p>
            <a:r>
              <a:rPr lang="en-US" sz="1400" b="1" dirty="0"/>
              <a:t>Drawbacks:</a:t>
            </a:r>
          </a:p>
          <a:p>
            <a:pPr marL="285750" indent="-285750">
              <a:buFont typeface="Arial" panose="020B0604020202020204" pitchFamily="34" charset="0"/>
              <a:buChar char="•"/>
            </a:pPr>
            <a:r>
              <a:rPr lang="en-US" sz="1400" dirty="0"/>
              <a:t>Some queries would result in inefficient, in-memory joins of large datasets.</a:t>
            </a:r>
          </a:p>
          <a:p>
            <a:pPr marL="285750" indent="-285750">
              <a:lnSpc>
                <a:spcPct val="150000"/>
              </a:lnSpc>
              <a:buFont typeface="Arial" charset="0"/>
              <a:buChar char="•"/>
            </a:pPr>
            <a:endParaRPr lang="en-US" sz="1400" dirty="0"/>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029200" y="2971800"/>
            <a:ext cx="4015560" cy="2633662"/>
          </a:xfrm>
          <a:prstGeom prst="rect">
            <a:avLst/>
          </a:prstGeom>
        </p:spPr>
      </p:pic>
    </p:spTree>
    <p:extLst>
      <p:ext uri="{BB962C8B-B14F-4D97-AF65-F5344CB8AC3E}">
        <p14:creationId xmlns:p14="http://schemas.microsoft.com/office/powerpoint/2010/main" val="623089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b="0" dirty="0"/>
              <a:t>Deployment</a:t>
            </a:r>
          </a:p>
          <a:p>
            <a:r>
              <a:rPr lang="en-US" b="0" dirty="0"/>
              <a:t>Discovery</a:t>
            </a:r>
          </a:p>
          <a:p>
            <a:r>
              <a:rPr lang="en-US" b="0" dirty="0"/>
              <a:t>Reliability</a:t>
            </a:r>
          </a:p>
          <a:p>
            <a:r>
              <a:rPr lang="en-US" b="0" dirty="0"/>
              <a:t>Observability</a:t>
            </a:r>
          </a:p>
          <a:p>
            <a:r>
              <a:rPr lang="en-US" b="0" dirty="0"/>
              <a:t>Testing</a:t>
            </a:r>
          </a:p>
        </p:txBody>
      </p:sp>
    </p:spTree>
    <p:extLst>
      <p:ext uri="{BB962C8B-B14F-4D97-AF65-F5344CB8AC3E}">
        <p14:creationId xmlns:p14="http://schemas.microsoft.com/office/powerpoint/2010/main" val="221981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2729"/>
            <a:ext cx="7886700" cy="625471"/>
          </a:xfrm>
        </p:spPr>
        <p:txBody>
          <a:bodyPr/>
          <a:lstStyle/>
          <a:p>
            <a:r>
              <a:rPr lang="en-US" dirty="0"/>
              <a:t>Communication Style</a:t>
            </a:r>
          </a:p>
        </p:txBody>
      </p:sp>
      <p:sp>
        <p:nvSpPr>
          <p:cNvPr id="10" name="TextBox 9"/>
          <p:cNvSpPr txBox="1"/>
          <p:nvPr/>
        </p:nvSpPr>
        <p:spPr>
          <a:xfrm>
            <a:off x="6477000" y="1295401"/>
            <a:ext cx="2514599" cy="2462213"/>
          </a:xfrm>
          <a:prstGeom prst="rect">
            <a:avLst/>
          </a:prstGeom>
          <a:noFill/>
        </p:spPr>
        <p:txBody>
          <a:bodyPr wrap="square" rtlCol="0">
            <a:spAutoFit/>
          </a:bodyPr>
          <a:lstStyle/>
          <a:p>
            <a:r>
              <a:rPr lang="en-US" sz="1400" b="1" dirty="0"/>
              <a:t>Remote Procedure Invocation</a:t>
            </a:r>
          </a:p>
          <a:p>
            <a:pPr marL="285750" indent="-285750">
              <a:buFont typeface="Arial" charset="0"/>
              <a:buChar char="•"/>
            </a:pPr>
            <a:r>
              <a:rPr lang="en-US" sz="1400" dirty="0"/>
              <a:t>Simple and familiar</a:t>
            </a:r>
          </a:p>
          <a:p>
            <a:pPr marL="285750" indent="-285750">
              <a:buFont typeface="Arial" charset="0"/>
              <a:buChar char="•"/>
            </a:pPr>
            <a:r>
              <a:rPr lang="en-US" sz="1400" dirty="0"/>
              <a:t>Both client and service must be available</a:t>
            </a:r>
          </a:p>
          <a:p>
            <a:pPr marL="285750" indent="-285750">
              <a:buFont typeface="Arial" charset="0"/>
              <a:buChar char="•"/>
            </a:pPr>
            <a:r>
              <a:rPr lang="en-US" sz="1400" dirty="0"/>
              <a:t>Only simple request and reply. Notifications, publish/subscribe, </a:t>
            </a:r>
            <a:r>
              <a:rPr lang="en-US" sz="1400" dirty="0" err="1"/>
              <a:t>async</a:t>
            </a:r>
            <a:r>
              <a:rPr lang="en-US" sz="1400" dirty="0"/>
              <a:t> communication not supported</a:t>
            </a:r>
          </a:p>
          <a:p>
            <a:pPr marL="285750" indent="-285750">
              <a:buFont typeface="Arial" charset="0"/>
              <a:buChar char="•"/>
            </a:pPr>
            <a:r>
              <a:rPr lang="en-US" sz="1400" dirty="0"/>
              <a:t>E.g. Rest, Thrift</a:t>
            </a:r>
          </a:p>
        </p:txBody>
      </p:sp>
      <p:sp>
        <p:nvSpPr>
          <p:cNvPr id="13" name="TextBox 12"/>
          <p:cNvSpPr txBox="1"/>
          <p:nvPr/>
        </p:nvSpPr>
        <p:spPr>
          <a:xfrm>
            <a:off x="0" y="1370112"/>
            <a:ext cx="2362200" cy="2677656"/>
          </a:xfrm>
          <a:prstGeom prst="rect">
            <a:avLst/>
          </a:prstGeom>
          <a:noFill/>
        </p:spPr>
        <p:txBody>
          <a:bodyPr wrap="square" rtlCol="0">
            <a:spAutoFit/>
          </a:bodyPr>
          <a:lstStyle/>
          <a:p>
            <a:r>
              <a:rPr lang="en-US" sz="1400" b="1" dirty="0"/>
              <a:t>Messaging</a:t>
            </a:r>
          </a:p>
          <a:p>
            <a:pPr marL="285750" indent="-285750">
              <a:buFont typeface="Arial" charset="0"/>
              <a:buChar char="•"/>
            </a:pPr>
            <a:r>
              <a:rPr lang="en-US" sz="1400" dirty="0"/>
              <a:t>Services communicate by sending asynchronous messages</a:t>
            </a:r>
          </a:p>
          <a:p>
            <a:pPr marL="285750" indent="-285750">
              <a:buFont typeface="Arial" charset="0"/>
              <a:buChar char="•"/>
            </a:pPr>
            <a:r>
              <a:rPr lang="en-US" sz="1400" dirty="0"/>
              <a:t>Decouples client &amp; service</a:t>
            </a:r>
          </a:p>
          <a:p>
            <a:pPr marL="285750" indent="-285750">
              <a:buFont typeface="Arial" charset="0"/>
              <a:buChar char="•"/>
            </a:pPr>
            <a:r>
              <a:rPr lang="en-US" sz="1400" dirty="0"/>
              <a:t>Must also install and maintain a broker (Kafka, </a:t>
            </a:r>
            <a:r>
              <a:rPr lang="en-US" sz="1400" dirty="0" err="1"/>
              <a:t>RabbitMQ</a:t>
            </a:r>
            <a:r>
              <a:rPr lang="en-US" sz="1400" dirty="0"/>
              <a:t>, </a:t>
            </a:r>
            <a:r>
              <a:rPr lang="en-US" sz="1400" dirty="0" err="1"/>
              <a:t>etc</a:t>
            </a:r>
            <a:r>
              <a:rPr lang="en-US" sz="1400" dirty="0"/>
              <a:t>)</a:t>
            </a:r>
          </a:p>
          <a:p>
            <a:pPr marL="285750" indent="-285750">
              <a:buFont typeface="Arial" charset="0"/>
              <a:buChar char="•"/>
            </a:pPr>
            <a:r>
              <a:rPr lang="en-US" sz="1400" dirty="0"/>
              <a:t>Complex and should be highly available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24001"/>
            <a:ext cx="3990974" cy="171370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3810001"/>
            <a:ext cx="4343400" cy="1832372"/>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42462" y="4114801"/>
            <a:ext cx="4201538" cy="1629882"/>
          </a:xfrm>
          <a:prstGeom prst="rect">
            <a:avLst/>
          </a:prstGeom>
        </p:spPr>
      </p:pic>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40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b="0" dirty="0"/>
              <a:t>Discovery</a:t>
            </a:r>
          </a:p>
          <a:p>
            <a:r>
              <a:rPr lang="en-US" b="0" dirty="0"/>
              <a:t>Reliability</a:t>
            </a:r>
          </a:p>
          <a:p>
            <a:r>
              <a:rPr lang="en-US" b="0" dirty="0"/>
              <a:t>Observability</a:t>
            </a:r>
          </a:p>
          <a:p>
            <a:r>
              <a:rPr lang="en-US" b="0" dirty="0"/>
              <a:t>Testing</a:t>
            </a:r>
          </a:p>
        </p:txBody>
      </p:sp>
    </p:spTree>
    <p:extLst>
      <p:ext uri="{BB962C8B-B14F-4D97-AF65-F5344CB8AC3E}">
        <p14:creationId xmlns:p14="http://schemas.microsoft.com/office/powerpoint/2010/main" val="212922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7700" y="198437"/>
            <a:ext cx="7886700" cy="1325563"/>
          </a:xfrm>
        </p:spPr>
        <p:txBody>
          <a:bodyPr/>
          <a:lstStyle/>
          <a:p>
            <a:r>
              <a:rPr lang="en-US" dirty="0"/>
              <a:t>The Journey is a “Team of Teams”</a:t>
            </a:r>
          </a:p>
        </p:txBody>
      </p:sp>
      <p:sp>
        <p:nvSpPr>
          <p:cNvPr id="6" name="Content Placeholder 5"/>
          <p:cNvSpPr txBox="1">
            <a:spLocks/>
          </p:cNvSpPr>
          <p:nvPr/>
        </p:nvSpPr>
        <p:spPr>
          <a:xfrm>
            <a:off x="762000" y="2628047"/>
            <a:ext cx="7467600" cy="1143000"/>
          </a:xfrm>
          <a:prstGeom prst="rect">
            <a:avLst/>
          </a:prstGeom>
        </p:spPr>
        <p:txBody>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00000"/>
              </a:lnSpc>
              <a:spcBef>
                <a:spcPts val="800"/>
              </a:spcBef>
              <a:spcAft>
                <a:spcPts val="400"/>
              </a:spcAft>
              <a:buNone/>
            </a:pPr>
            <a:r>
              <a:rPr lang="en-US" sz="2400" i="1" dirty="0">
                <a:solidFill>
                  <a:srgbClr val="E87722"/>
                </a:solidFill>
                <a:latin typeface="+mn-lt"/>
              </a:rPr>
              <a:t>“First I needed to shift my focus from moving pieces on the board to shaping the ecosystem.” </a:t>
            </a:r>
            <a:br>
              <a:rPr lang="en-US" sz="2400" i="1" dirty="0">
                <a:solidFill>
                  <a:srgbClr val="E87722"/>
                </a:solidFill>
                <a:latin typeface="+mn-lt"/>
              </a:rPr>
            </a:br>
            <a:endParaRPr lang="en-US" sz="2400" dirty="0">
              <a:solidFill>
                <a:srgbClr val="E87722"/>
              </a:solidFill>
              <a:latin typeface="+mn-lt"/>
            </a:endParaRPr>
          </a:p>
          <a:p>
            <a:pPr marL="0" indent="0" algn="r" defTabSz="1219170">
              <a:lnSpc>
                <a:spcPct val="100000"/>
              </a:lnSpc>
              <a:spcBef>
                <a:spcPts val="0"/>
              </a:spcBef>
              <a:spcAft>
                <a:spcPts val="0"/>
              </a:spcAft>
              <a:buNone/>
            </a:pPr>
            <a:r>
              <a:rPr lang="en-US" sz="1200" dirty="0">
                <a:solidFill>
                  <a:schemeClr val="accent4"/>
                </a:solidFill>
                <a:latin typeface="+mn-lt"/>
              </a:rPr>
              <a:t> – General S. </a:t>
            </a:r>
            <a:r>
              <a:rPr lang="en-US" sz="1200" dirty="0" err="1">
                <a:solidFill>
                  <a:schemeClr val="accent4"/>
                </a:solidFill>
                <a:latin typeface="+mn-lt"/>
              </a:rPr>
              <a:t>McChrystal</a:t>
            </a:r>
            <a:r>
              <a:rPr lang="en-US" sz="1200" dirty="0">
                <a:solidFill>
                  <a:schemeClr val="accent4"/>
                </a:solidFill>
                <a:latin typeface="+mn-lt"/>
              </a:rPr>
              <a:t>, </a:t>
            </a:r>
            <a:r>
              <a:rPr lang="en-US" sz="1200" i="1" dirty="0">
                <a:solidFill>
                  <a:schemeClr val="accent4"/>
                </a:solidFill>
                <a:latin typeface="+mn-lt"/>
              </a:rPr>
              <a:t>Team of Teams: New Rules of Engagement for a Complex World</a:t>
            </a:r>
          </a:p>
        </p:txBody>
      </p:sp>
      <p:pic>
        <p:nvPicPr>
          <p:cNvPr id="5" name="Picture 4"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rot="10800000">
            <a:off x="2084470" y="1921619"/>
            <a:ext cx="4975062" cy="674681"/>
          </a:xfrm>
          <a:prstGeom prst="rect">
            <a:avLst/>
          </a:prstGeom>
        </p:spPr>
      </p:pic>
      <p:pic>
        <p:nvPicPr>
          <p:cNvPr id="7" name="Picture 6" descr="spike_for_PPT.png"/>
          <p:cNvPicPr>
            <a:picLocks noChangeAspect="1"/>
          </p:cNvPicPr>
          <p:nvPr/>
        </p:nvPicPr>
        <p:blipFill>
          <a:blip r:embed="rId3" cstate="email">
            <a:alphaModFix amt="30000"/>
            <a:extLst>
              <a:ext uri="{28A0092B-C50C-407E-A947-70E740481C1C}">
                <a14:useLocalDpi xmlns:a14="http://schemas.microsoft.com/office/drawing/2010/main" val="0"/>
              </a:ext>
            </a:extLst>
          </a:blip>
          <a:stretch>
            <a:fillRect/>
          </a:stretch>
        </p:blipFill>
        <p:spPr>
          <a:xfrm>
            <a:off x="2084470" y="3837888"/>
            <a:ext cx="4975062" cy="674681"/>
          </a:xfrm>
          <a:prstGeom prst="rect">
            <a:avLst/>
          </a:prstGeom>
        </p:spPr>
      </p:pic>
      <p:sp>
        <p:nvSpPr>
          <p:cNvPr id="2" name="TextBox 1"/>
          <p:cNvSpPr txBox="1"/>
          <p:nvPr/>
        </p:nvSpPr>
        <p:spPr>
          <a:xfrm>
            <a:off x="647700" y="4579410"/>
            <a:ext cx="8039099" cy="1169551"/>
          </a:xfrm>
          <a:prstGeom prst="rect">
            <a:avLst/>
          </a:prstGeom>
          <a:noFill/>
        </p:spPr>
        <p:txBody>
          <a:bodyPr wrap="square" rtlCol="0">
            <a:spAutoFit/>
          </a:bodyPr>
          <a:lstStyle/>
          <a:p>
            <a:r>
              <a:rPr lang="en-US" sz="1400" dirty="0" err="1"/>
              <a:t>McChrystal</a:t>
            </a:r>
            <a:r>
              <a:rPr lang="en-US" sz="1400" dirty="0"/>
              <a:t> (US Army General)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p>
        </p:txBody>
      </p:sp>
    </p:spTree>
    <p:extLst>
      <p:ext uri="{BB962C8B-B14F-4D97-AF65-F5344CB8AC3E}">
        <p14:creationId xmlns:p14="http://schemas.microsoft.com/office/powerpoint/2010/main" val="6466351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Deployment Patterns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28650" y="1524001"/>
            <a:ext cx="7886700" cy="3657600"/>
          </a:xfrm>
        </p:spPr>
        <p:txBody>
          <a:bodyPr>
            <a:normAutofit/>
          </a:bodyPr>
          <a:lstStyle/>
          <a:p>
            <a:r>
              <a:rPr lang="en-US" b="0" dirty="0"/>
              <a:t>Service instance per host</a:t>
            </a:r>
          </a:p>
          <a:p>
            <a:r>
              <a:rPr lang="en-US" b="0" dirty="0"/>
              <a:t>Multiple Service instance per host</a:t>
            </a:r>
          </a:p>
          <a:p>
            <a:r>
              <a:rPr lang="en-US" b="0" dirty="0"/>
              <a:t>Service instance per VM</a:t>
            </a:r>
          </a:p>
          <a:p>
            <a:r>
              <a:rPr lang="en-US" b="0" dirty="0"/>
              <a:t>Service instance per container</a:t>
            </a:r>
          </a:p>
          <a:p>
            <a:r>
              <a:rPr lang="en-US" b="0" dirty="0"/>
              <a:t>Server-less</a:t>
            </a:r>
          </a:p>
        </p:txBody>
      </p:sp>
    </p:spTree>
    <p:extLst>
      <p:ext uri="{BB962C8B-B14F-4D97-AF65-F5344CB8AC3E}">
        <p14:creationId xmlns:p14="http://schemas.microsoft.com/office/powerpoint/2010/main" val="7749429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105" y="22228"/>
            <a:ext cx="7886700" cy="1158872"/>
          </a:xfrm>
        </p:spPr>
        <p:txBody>
          <a:bodyPr/>
          <a:lstStyle/>
          <a:p>
            <a:r>
              <a:rPr lang="en-US" dirty="0"/>
              <a:t>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19100" y="1179681"/>
            <a:ext cx="8382000" cy="4611519"/>
          </a:xfrm>
          <a:prstGeom prst="rect">
            <a:avLst/>
          </a:prstGeom>
          <a:noFill/>
        </p:spPr>
        <p:txBody>
          <a:bodyPr wrap="square" rtlCol="0">
            <a:spAutoFit/>
          </a:bodyPr>
          <a:lstStyle/>
          <a:p>
            <a:pPr>
              <a:lnSpc>
                <a:spcPct val="150000"/>
              </a:lnSpc>
            </a:pPr>
            <a:r>
              <a:rPr lang="en-US" dirty="0"/>
              <a:t>Deploy each single service instance on its own host</a:t>
            </a:r>
          </a:p>
          <a:p>
            <a:pPr>
              <a:lnSpc>
                <a:spcPct val="150000"/>
              </a:lnSpc>
            </a:pPr>
            <a:endParaRPr lang="en-US" dirty="0"/>
          </a:p>
          <a:p>
            <a:pPr>
              <a:lnSpc>
                <a:spcPct val="150000"/>
              </a:lnSpc>
            </a:pPr>
            <a:r>
              <a:rPr lang="en-US" b="1" dirty="0"/>
              <a:t>Benefits:</a:t>
            </a:r>
          </a:p>
          <a:p>
            <a:pPr>
              <a:lnSpc>
                <a:spcPct val="150000"/>
              </a:lnSpc>
            </a:pPr>
            <a:r>
              <a:rPr lang="en-US" dirty="0"/>
              <a:t>Services instances are isolated from one another</a:t>
            </a:r>
          </a:p>
          <a:p>
            <a:pPr>
              <a:lnSpc>
                <a:spcPct val="150000"/>
              </a:lnSpc>
            </a:pPr>
            <a:r>
              <a:rPr lang="en-US" dirty="0"/>
              <a:t>There is no possibility of conflicting resource requirements or dependency versions</a:t>
            </a:r>
          </a:p>
          <a:p>
            <a:pPr>
              <a:lnSpc>
                <a:spcPct val="150000"/>
              </a:lnSpc>
            </a:pPr>
            <a:r>
              <a:rPr lang="en-US" dirty="0"/>
              <a:t>A service instance can only consume at most the resources of a single host</a:t>
            </a:r>
          </a:p>
          <a:p>
            <a:pPr>
              <a:lnSpc>
                <a:spcPct val="150000"/>
              </a:lnSpc>
            </a:pPr>
            <a:r>
              <a:rPr lang="en-US" dirty="0"/>
              <a:t>It is straightforward to monitor, manage, and redeploy each service instance</a:t>
            </a:r>
          </a:p>
          <a:p>
            <a:pPr>
              <a:lnSpc>
                <a:spcPct val="150000"/>
              </a:lnSpc>
            </a:pPr>
            <a:endParaRPr lang="en-US" dirty="0"/>
          </a:p>
          <a:p>
            <a:pPr>
              <a:lnSpc>
                <a:spcPct val="150000"/>
              </a:lnSpc>
            </a:pPr>
            <a:r>
              <a:rPr lang="en-US" b="1" dirty="0"/>
              <a:t>Drawbacks:</a:t>
            </a:r>
          </a:p>
          <a:p>
            <a:pPr>
              <a:lnSpc>
                <a:spcPct val="150000"/>
              </a:lnSpc>
            </a:pPr>
            <a:r>
              <a:rPr lang="en-US" dirty="0"/>
              <a:t>Potentially less efficient resource utilization</a:t>
            </a:r>
          </a:p>
        </p:txBody>
      </p:sp>
    </p:spTree>
    <p:extLst>
      <p:ext uri="{BB962C8B-B14F-4D97-AF65-F5344CB8AC3E}">
        <p14:creationId xmlns:p14="http://schemas.microsoft.com/office/powerpoint/2010/main" val="190286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Multiple Service instance per host</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3255" y="990600"/>
            <a:ext cx="8382000" cy="5586145"/>
          </a:xfrm>
          <a:prstGeom prst="rect">
            <a:avLst/>
          </a:prstGeom>
          <a:noFill/>
        </p:spPr>
        <p:txBody>
          <a:bodyPr wrap="square" rtlCol="0">
            <a:spAutoFit/>
          </a:bodyPr>
          <a:lstStyle/>
          <a:p>
            <a:pPr>
              <a:lnSpc>
                <a:spcPct val="150000"/>
              </a:lnSpc>
            </a:pPr>
            <a:r>
              <a:rPr lang="en-US" sz="1400" dirty="0"/>
              <a:t>Run multiple instances of different services on a host (Physical or Virtual machine).</a:t>
            </a:r>
          </a:p>
          <a:p>
            <a:pPr>
              <a:lnSpc>
                <a:spcPct val="150000"/>
              </a:lnSpc>
            </a:pPr>
            <a:endParaRPr lang="en-US" sz="1400" dirty="0"/>
          </a:p>
          <a:p>
            <a:pPr marL="285750" indent="-285750">
              <a:lnSpc>
                <a:spcPct val="150000"/>
              </a:lnSpc>
              <a:buFont typeface="Arial" panose="020B0604020202020204" pitchFamily="34" charset="0"/>
              <a:buChar char="•"/>
            </a:pPr>
            <a:r>
              <a:rPr lang="en-US" sz="1400" dirty="0"/>
              <a:t>Deploy each service instance as a JVM process. For example, a Tomcat or Jetty instances per service instance.</a:t>
            </a:r>
          </a:p>
          <a:p>
            <a:pPr marL="285750" indent="-285750">
              <a:lnSpc>
                <a:spcPct val="150000"/>
              </a:lnSpc>
              <a:buFont typeface="Arial" panose="020B0604020202020204" pitchFamily="34" charset="0"/>
              <a:buChar char="•"/>
            </a:pPr>
            <a:r>
              <a:rPr lang="en-US" sz="1400" dirty="0"/>
              <a:t>Deploy multiple service instances in the same JVM. For example, as web applications or OSGI bundles.</a:t>
            </a:r>
          </a:p>
          <a:p>
            <a:pPr>
              <a:lnSpc>
                <a:spcPct val="150000"/>
              </a:lnSpc>
            </a:pPr>
            <a:endParaRPr lang="en-US" sz="1400" dirty="0"/>
          </a:p>
          <a:p>
            <a:pPr>
              <a:lnSpc>
                <a:spcPct val="150000"/>
              </a:lnSpc>
            </a:pPr>
            <a:r>
              <a:rPr lang="en-US" sz="1400" b="1" dirty="0"/>
              <a:t>Benefits:</a:t>
            </a:r>
          </a:p>
          <a:p>
            <a:pPr marL="285750" indent="-285750">
              <a:lnSpc>
                <a:spcPct val="150000"/>
              </a:lnSpc>
              <a:buFont typeface="Arial" panose="020B0604020202020204" pitchFamily="34" charset="0"/>
              <a:buChar char="•"/>
            </a:pPr>
            <a:r>
              <a:rPr lang="en-US" sz="1400" dirty="0"/>
              <a:t>More efficient resource utilization</a:t>
            </a:r>
          </a:p>
          <a:p>
            <a:pPr>
              <a:lnSpc>
                <a:spcPct val="150000"/>
              </a:lnSpc>
            </a:pPr>
            <a:r>
              <a:rPr lang="en-US" sz="1400" b="1" dirty="0"/>
              <a:t>Drawbacks:</a:t>
            </a:r>
          </a:p>
          <a:p>
            <a:pPr marL="285750" indent="-285750">
              <a:lnSpc>
                <a:spcPct val="150000"/>
              </a:lnSpc>
              <a:buFont typeface="Arial" panose="020B0604020202020204" pitchFamily="34" charset="0"/>
              <a:buChar char="•"/>
            </a:pPr>
            <a:r>
              <a:rPr lang="en-US" sz="1400" dirty="0"/>
              <a:t>Risk of conflicting resource requirements</a:t>
            </a:r>
          </a:p>
          <a:p>
            <a:pPr marL="285750" indent="-285750">
              <a:lnSpc>
                <a:spcPct val="150000"/>
              </a:lnSpc>
              <a:buFont typeface="Arial" panose="020B0604020202020204" pitchFamily="34" charset="0"/>
              <a:buChar char="•"/>
            </a:pPr>
            <a:r>
              <a:rPr lang="en-US" sz="1400" dirty="0"/>
              <a:t>Risk of conflicting dependency versions</a:t>
            </a:r>
          </a:p>
          <a:p>
            <a:pPr marL="285750" indent="-285750">
              <a:lnSpc>
                <a:spcPct val="150000"/>
              </a:lnSpc>
              <a:buFont typeface="Arial" panose="020B0604020202020204" pitchFamily="34" charset="0"/>
              <a:buChar char="•"/>
            </a:pPr>
            <a:r>
              <a:rPr lang="en-US" sz="1400" dirty="0"/>
              <a:t>Difficult to limit the resources consumed by a service instance</a:t>
            </a:r>
          </a:p>
          <a:p>
            <a:pPr marL="285750" indent="-285750">
              <a:lnSpc>
                <a:spcPct val="150000"/>
              </a:lnSpc>
              <a:buFont typeface="Arial" panose="020B0604020202020204" pitchFamily="34" charset="0"/>
              <a:buChar char="•"/>
            </a:pPr>
            <a:r>
              <a:rPr lang="en-US" sz="1400" dirty="0"/>
              <a:t>If multiple services instances are deployed in the same process then its difficult to monitor the resource consumption of each service instance. Its also impossible to isolate each instance</a:t>
            </a:r>
          </a:p>
          <a:p>
            <a:pPr>
              <a:lnSpc>
                <a:spcPct val="150000"/>
              </a:lnSpc>
            </a:pPr>
            <a:endParaRPr lang="en-US" sz="1400" dirty="0"/>
          </a:p>
          <a:p>
            <a:pPr>
              <a:lnSpc>
                <a:spcPct val="150000"/>
              </a:lnSpc>
            </a:pPr>
            <a:endParaRPr lang="en-US" sz="1400" dirty="0"/>
          </a:p>
        </p:txBody>
      </p:sp>
    </p:spTree>
    <p:extLst>
      <p:ext uri="{BB962C8B-B14F-4D97-AF65-F5344CB8AC3E}">
        <p14:creationId xmlns:p14="http://schemas.microsoft.com/office/powerpoint/2010/main" val="2262263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VM</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pPr>
            <a:r>
              <a:rPr lang="en-US" sz="1400" dirty="0"/>
              <a:t>Package the service as a virtual machine image and deploy each service instance as a separate VM</a:t>
            </a:r>
          </a:p>
          <a:p>
            <a:pPr>
              <a:lnSpc>
                <a:spcPct val="150000"/>
              </a:lnSpc>
            </a:pPr>
            <a:endParaRPr lang="en-US" sz="1400" dirty="0"/>
          </a:p>
          <a:p>
            <a:pPr>
              <a:lnSpc>
                <a:spcPct val="150000"/>
              </a:lnSpc>
            </a:pPr>
            <a:r>
              <a:rPr lang="en-US" sz="1400" b="1" dirty="0"/>
              <a:t>Benefits:</a:t>
            </a:r>
          </a:p>
          <a:p>
            <a:pPr marL="285750" indent="-285750">
              <a:lnSpc>
                <a:spcPct val="150000"/>
              </a:lnSpc>
              <a:buFont typeface="Arial" panose="020B0604020202020204" pitchFamily="34" charset="0"/>
              <a:buChar char="•"/>
            </a:pPr>
            <a:r>
              <a:rPr lang="en-US" sz="1400" dirty="0"/>
              <a:t>Straightforward to scale the service by increasing the number of instances. Amazon </a:t>
            </a:r>
            <a:r>
              <a:rPr lang="en-US" sz="1400" dirty="0" err="1"/>
              <a:t>Autoscaling</a:t>
            </a:r>
            <a:r>
              <a:rPr lang="en-US" sz="1400" dirty="0"/>
              <a:t> Groups can even do this automatically based on load.</a:t>
            </a:r>
          </a:p>
          <a:p>
            <a:pPr marL="285750" indent="-285750">
              <a:lnSpc>
                <a:spcPct val="150000"/>
              </a:lnSpc>
              <a:buFont typeface="Arial" panose="020B0604020202020204" pitchFamily="34" charset="0"/>
              <a:buChar char="•"/>
            </a:pPr>
            <a:r>
              <a:rPr lang="en-US" sz="1400" dirty="0"/>
              <a:t>The VM encapsulates the details of the technology used to build the service. All services are, for example, started and stopped in exactly the same way.</a:t>
            </a:r>
          </a:p>
          <a:p>
            <a:pPr marL="285750" indent="-285750">
              <a:lnSpc>
                <a:spcPct val="150000"/>
              </a:lnSpc>
              <a:buFont typeface="Arial" panose="020B0604020202020204" pitchFamily="34" charset="0"/>
              <a:buChar char="•"/>
            </a:pPr>
            <a:r>
              <a:rPr lang="en-US" sz="1400" dirty="0"/>
              <a:t>Each service instance is isolated</a:t>
            </a:r>
          </a:p>
          <a:p>
            <a:pPr marL="285750" indent="-285750">
              <a:lnSpc>
                <a:spcPct val="150000"/>
              </a:lnSpc>
              <a:buFont typeface="Arial" panose="020B0604020202020204" pitchFamily="34" charset="0"/>
              <a:buChar char="•"/>
            </a:pPr>
            <a:r>
              <a:rPr lang="en-US" sz="1400" dirty="0"/>
              <a:t>A VM imposes limits on the CPU and memory consumed by a service instance</a:t>
            </a:r>
          </a:p>
          <a:p>
            <a:pPr>
              <a:lnSpc>
                <a:spcPct val="150000"/>
              </a:lnSpc>
            </a:pPr>
            <a:endParaRPr lang="en-US" sz="1400" dirty="0"/>
          </a:p>
          <a:p>
            <a:pPr>
              <a:lnSpc>
                <a:spcPct val="150000"/>
              </a:lnSpc>
            </a:pPr>
            <a:r>
              <a:rPr lang="en-US" sz="1400" b="1" dirty="0"/>
              <a:t>Drawbacks:</a:t>
            </a:r>
          </a:p>
          <a:p>
            <a:pPr marL="285750" indent="-285750">
              <a:lnSpc>
                <a:spcPct val="150000"/>
              </a:lnSpc>
              <a:buFont typeface="Arial" panose="020B0604020202020204" pitchFamily="34" charset="0"/>
              <a:buChar char="•"/>
            </a:pPr>
            <a:r>
              <a:rPr lang="en-US" sz="1400" dirty="0"/>
              <a:t>Building a VM image is slow and time consuming</a:t>
            </a:r>
          </a:p>
          <a:p>
            <a:pPr marL="285750" indent="-285750">
              <a:lnSpc>
                <a:spcPct val="150000"/>
              </a:lnSpc>
              <a:buFont typeface="Arial" panose="020B0604020202020204" pitchFamily="34" charset="0"/>
              <a:buChar char="•"/>
            </a:pPr>
            <a:endParaRPr lang="en-US" sz="1400" dirty="0"/>
          </a:p>
        </p:txBody>
      </p:sp>
    </p:spTree>
    <p:extLst>
      <p:ext uri="{BB962C8B-B14F-4D97-AF65-F5344CB8AC3E}">
        <p14:creationId xmlns:p14="http://schemas.microsoft.com/office/powerpoint/2010/main" val="3351734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Service instance per Container</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371600"/>
            <a:ext cx="8382000" cy="4293483"/>
          </a:xfrm>
          <a:prstGeom prst="rect">
            <a:avLst/>
          </a:prstGeom>
          <a:noFill/>
        </p:spPr>
        <p:txBody>
          <a:bodyPr wrap="square" rtlCol="0">
            <a:spAutoFit/>
          </a:bodyPr>
          <a:lstStyle/>
          <a:p>
            <a:pPr>
              <a:lnSpc>
                <a:spcPct val="150000"/>
              </a:lnSpc>
            </a:pPr>
            <a:r>
              <a:rPr lang="en-US" sz="1400" dirty="0"/>
              <a:t>Package the service as a (Docker) container image and deploy each service instance as a container</a:t>
            </a:r>
          </a:p>
          <a:p>
            <a:pPr>
              <a:lnSpc>
                <a:spcPct val="150000"/>
              </a:lnSpc>
            </a:pPr>
            <a:r>
              <a:rPr lang="en-US" sz="1400" dirty="0"/>
              <a:t>E.g. Kubernetes, DC/OS, Marathon/</a:t>
            </a:r>
            <a:r>
              <a:rPr lang="en-US" sz="1400" dirty="0" err="1"/>
              <a:t>Mesos</a:t>
            </a:r>
            <a:r>
              <a:rPr lang="en-US" sz="1400" dirty="0"/>
              <a:t>, Docker Swarm</a:t>
            </a:r>
          </a:p>
          <a:p>
            <a:pPr>
              <a:lnSpc>
                <a:spcPct val="150000"/>
              </a:lnSpc>
            </a:pPr>
            <a:endParaRPr lang="en-US" sz="1400" dirty="0"/>
          </a:p>
          <a:p>
            <a:pPr>
              <a:lnSpc>
                <a:spcPct val="150000"/>
              </a:lnSpc>
            </a:pPr>
            <a:r>
              <a:rPr lang="en-US" sz="1400" b="1" dirty="0"/>
              <a:t>Benefits:</a:t>
            </a:r>
          </a:p>
          <a:p>
            <a:pPr marL="285750" indent="-285750">
              <a:lnSpc>
                <a:spcPct val="150000"/>
              </a:lnSpc>
              <a:buFont typeface="Arial" panose="020B0604020202020204" pitchFamily="34" charset="0"/>
              <a:buChar char="•"/>
            </a:pPr>
            <a:r>
              <a:rPr lang="en-US" sz="1400" dirty="0"/>
              <a:t>Easy to scale up and down a service by changing the number of container instances.</a:t>
            </a:r>
          </a:p>
          <a:p>
            <a:pPr marL="285750" indent="-285750">
              <a:lnSpc>
                <a:spcPct val="150000"/>
              </a:lnSpc>
              <a:buFont typeface="Arial" panose="020B0604020202020204" pitchFamily="34" charset="0"/>
              <a:buChar char="•"/>
            </a:pPr>
            <a:r>
              <a:rPr lang="en-US" sz="1400" dirty="0"/>
              <a:t>The container encapsulates the details of the technology used to build the service.</a:t>
            </a:r>
          </a:p>
          <a:p>
            <a:pPr marL="285750" indent="-285750">
              <a:lnSpc>
                <a:spcPct val="150000"/>
              </a:lnSpc>
              <a:buFont typeface="Arial" panose="020B0604020202020204" pitchFamily="34" charset="0"/>
              <a:buChar char="•"/>
            </a:pPr>
            <a:r>
              <a:rPr lang="en-US" sz="1400" dirty="0"/>
              <a:t>Each service instance is isolated</a:t>
            </a:r>
          </a:p>
          <a:p>
            <a:pPr marL="285750" indent="-285750">
              <a:lnSpc>
                <a:spcPct val="150000"/>
              </a:lnSpc>
              <a:buFont typeface="Arial" panose="020B0604020202020204" pitchFamily="34" charset="0"/>
              <a:buChar char="•"/>
            </a:pPr>
            <a:r>
              <a:rPr lang="en-US" sz="1400" dirty="0"/>
              <a:t>A container imposes limits on the CPU and memory consumed by a service instance</a:t>
            </a:r>
          </a:p>
          <a:p>
            <a:pPr marL="285750" indent="-285750">
              <a:lnSpc>
                <a:spcPct val="150000"/>
              </a:lnSpc>
              <a:buFont typeface="Arial" panose="020B0604020202020204" pitchFamily="34" charset="0"/>
              <a:buChar char="•"/>
            </a:pPr>
            <a:r>
              <a:rPr lang="en-US" sz="1400" dirty="0"/>
              <a:t>Containers are </a:t>
            </a:r>
            <a:r>
              <a:rPr lang="en-US" sz="1400" b="1" dirty="0"/>
              <a:t>extremely fast to build and start</a:t>
            </a:r>
            <a:r>
              <a:rPr lang="en-US" sz="1400" dirty="0"/>
              <a:t>. E.g. 100x faster to package an application as a Docker container than it is to package it as an AMI.</a:t>
            </a:r>
          </a:p>
          <a:p>
            <a:pPr>
              <a:lnSpc>
                <a:spcPct val="150000"/>
              </a:lnSpc>
            </a:pPr>
            <a:endParaRPr lang="en-US" sz="1400" dirty="0"/>
          </a:p>
          <a:p>
            <a:pPr>
              <a:lnSpc>
                <a:spcPct val="150000"/>
              </a:lnSpc>
            </a:pPr>
            <a:r>
              <a:rPr lang="en-US" sz="1400" b="1" dirty="0"/>
              <a:t>Drawbacks:</a:t>
            </a:r>
          </a:p>
          <a:p>
            <a:pPr marL="285750" indent="-285750">
              <a:lnSpc>
                <a:spcPct val="150000"/>
              </a:lnSpc>
              <a:buFont typeface="Arial" panose="020B0604020202020204" pitchFamily="34" charset="0"/>
              <a:buChar char="•"/>
            </a:pPr>
            <a:r>
              <a:rPr lang="en-US" sz="1400" dirty="0"/>
              <a:t>Less mature than VMs</a:t>
            </a:r>
          </a:p>
        </p:txBody>
      </p:sp>
    </p:spTree>
    <p:extLst>
      <p:ext uri="{BB962C8B-B14F-4D97-AF65-F5344CB8AC3E}">
        <p14:creationId xmlns:p14="http://schemas.microsoft.com/office/powerpoint/2010/main" val="1084172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2"/>
            <a:ext cx="7886700" cy="1158872"/>
          </a:xfrm>
        </p:spPr>
        <p:txBody>
          <a:bodyPr/>
          <a:lstStyle/>
          <a:p>
            <a:r>
              <a:rPr lang="en-US" dirty="0"/>
              <a:t>Server-less</a:t>
            </a:r>
          </a:p>
        </p:txBody>
      </p:sp>
      <p:sp>
        <p:nvSpPr>
          <p:cNvPr id="9" name="TextBox 8"/>
          <p:cNvSpPr txBox="1"/>
          <p:nvPr/>
        </p:nvSpPr>
        <p:spPr>
          <a:xfrm>
            <a:off x="457200" y="1524000"/>
            <a:ext cx="8305800" cy="3970318"/>
          </a:xfrm>
          <a:prstGeom prst="rect">
            <a:avLst/>
          </a:prstGeom>
          <a:noFill/>
        </p:spPr>
        <p:txBody>
          <a:bodyPr wrap="square" rtlCol="0">
            <a:spAutoFit/>
          </a:bodyPr>
          <a:lstStyle/>
          <a:p>
            <a:r>
              <a:rPr lang="en-US" sz="1400" b="1" dirty="0">
                <a:latin typeface="+mn-lt"/>
              </a:rPr>
              <a:t>Deployment infrastructure</a:t>
            </a:r>
            <a:r>
              <a:rPr lang="en-US" sz="1400" dirty="0">
                <a:latin typeface="+mn-lt"/>
              </a:rPr>
              <a:t> hides the concept of servers and takes the service’s code &amp; desired performance characteristics and runs the service.</a:t>
            </a:r>
          </a:p>
          <a:p>
            <a:endParaRPr lang="en-US" sz="1400" dirty="0">
              <a:latin typeface="+mn-lt"/>
            </a:endParaRPr>
          </a:p>
          <a:p>
            <a:r>
              <a:rPr lang="en-US" sz="1400" dirty="0">
                <a:latin typeface="+mn-lt"/>
              </a:rPr>
              <a:t>The deployment infrastructure is a utility operated by a public cloud provider. It typically uses either containers or virtual machines to isolate the services.</a:t>
            </a:r>
          </a:p>
          <a:p>
            <a:r>
              <a:rPr lang="en-US" sz="1400" dirty="0">
                <a:latin typeface="+mn-lt"/>
              </a:rPr>
              <a:t>E.g. AWS Lambda, Google Cloud Functions, Azure functions</a:t>
            </a:r>
          </a:p>
          <a:p>
            <a:endParaRPr lang="en-US" sz="1400" dirty="0">
              <a:latin typeface="+mn-lt"/>
            </a:endParaRPr>
          </a:p>
          <a:p>
            <a:r>
              <a:rPr lang="en-US" sz="1400" b="1" dirty="0">
                <a:latin typeface="+mn-lt"/>
              </a:rPr>
              <a:t>Benefits:</a:t>
            </a:r>
          </a:p>
          <a:p>
            <a:pPr marL="285750" indent="-285750">
              <a:buFont typeface="Arial" panose="020B0604020202020204" pitchFamily="34" charset="0"/>
              <a:buChar char="•"/>
            </a:pPr>
            <a:r>
              <a:rPr lang="en-US" sz="1400" dirty="0">
                <a:latin typeface="+mn-lt"/>
              </a:rPr>
              <a:t>Eliminates the need to spend time on the heavy lifting of managing low-level infrastructure.</a:t>
            </a:r>
          </a:p>
          <a:p>
            <a:pPr marL="285750" indent="-285750">
              <a:buFont typeface="Arial" panose="020B0604020202020204" pitchFamily="34" charset="0"/>
              <a:buChar char="•"/>
            </a:pPr>
            <a:r>
              <a:rPr lang="en-US" sz="1400" dirty="0">
                <a:latin typeface="+mn-lt"/>
              </a:rPr>
              <a:t>Extremely elastic. It automatically scales your services to handle the load.</a:t>
            </a:r>
          </a:p>
          <a:p>
            <a:pPr marL="285750" indent="-285750">
              <a:buFont typeface="Arial" panose="020B0604020202020204" pitchFamily="34" charset="0"/>
              <a:buChar char="•"/>
            </a:pPr>
            <a:r>
              <a:rPr lang="en-US" sz="1400" dirty="0">
                <a:latin typeface="+mn-lt"/>
              </a:rPr>
              <a:t>You pay for each request rather than provisioning what might be under utilized VMs or containers.</a:t>
            </a:r>
          </a:p>
          <a:p>
            <a:endParaRPr lang="en-US" sz="1400" dirty="0">
              <a:latin typeface="+mn-lt"/>
            </a:endParaRPr>
          </a:p>
          <a:p>
            <a:r>
              <a:rPr lang="en-US" sz="1400" b="1" dirty="0">
                <a:latin typeface="+mn-lt"/>
              </a:rPr>
              <a:t>Drawbacks:</a:t>
            </a:r>
          </a:p>
          <a:p>
            <a:pPr marL="285750" indent="-285750">
              <a:buFont typeface="Arial" panose="020B0604020202020204" pitchFamily="34" charset="0"/>
              <a:buChar char="•"/>
            </a:pPr>
            <a:r>
              <a:rPr lang="en-US" sz="1400" dirty="0">
                <a:latin typeface="+mn-lt"/>
              </a:rPr>
              <a:t>Has far more constraints than a VM/Container-based infrastructure. E.g., language support.</a:t>
            </a:r>
          </a:p>
          <a:p>
            <a:pPr marL="285750" indent="-285750">
              <a:buFont typeface="Arial" panose="020B0604020202020204" pitchFamily="34" charset="0"/>
              <a:buChar char="•"/>
            </a:pPr>
            <a:r>
              <a:rPr lang="en-US" sz="1400" dirty="0">
                <a:latin typeface="+mn-lt"/>
              </a:rPr>
              <a:t>Only suitable for deploying stateless applications, not for long running </a:t>
            </a:r>
            <a:r>
              <a:rPr lang="en-US" sz="1400" dirty="0" err="1">
                <a:latin typeface="+mn-lt"/>
              </a:rPr>
              <a:t>stateful</a:t>
            </a:r>
            <a:r>
              <a:rPr lang="en-US" sz="1400" dirty="0">
                <a:latin typeface="+mn-lt"/>
              </a:rPr>
              <a:t> or message broker.</a:t>
            </a:r>
          </a:p>
          <a:p>
            <a:pPr marL="285750" indent="-285750">
              <a:buFont typeface="Arial" panose="020B0604020202020204" pitchFamily="34" charset="0"/>
              <a:buChar char="•"/>
            </a:pPr>
            <a:r>
              <a:rPr lang="en-US" sz="1400" dirty="0">
                <a:latin typeface="+mn-lt"/>
              </a:rPr>
              <a:t>Risk of high latency - the time it takes for the infrastructure to provision an instance and for the function to initialize might result in significant latency.</a:t>
            </a:r>
          </a:p>
          <a:p>
            <a:pPr marL="285750" indent="-285750">
              <a:buFont typeface="Arial" panose="020B0604020202020204" pitchFamily="34" charset="0"/>
              <a:buChar char="•"/>
            </a:pPr>
            <a:r>
              <a:rPr lang="en-US" sz="1400" dirty="0">
                <a:latin typeface="+mn-lt"/>
              </a:rPr>
              <a:t>Can only react to increases in load, cannot proactively pre-provision capacity.</a:t>
            </a:r>
          </a:p>
        </p:txBody>
      </p:sp>
      <p:cxnSp>
        <p:nvCxnSpPr>
          <p:cNvPr id="8" name="Straight Connector 7"/>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4574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b="0" dirty="0"/>
              <a:t>Reliability</a:t>
            </a:r>
          </a:p>
          <a:p>
            <a:r>
              <a:rPr lang="en-US" b="0" dirty="0"/>
              <a:t>Observability</a:t>
            </a:r>
          </a:p>
          <a:p>
            <a:r>
              <a:rPr lang="en-US" b="0" dirty="0"/>
              <a:t>Testing</a:t>
            </a:r>
          </a:p>
        </p:txBody>
      </p:sp>
    </p:spTree>
    <p:extLst>
      <p:ext uri="{BB962C8B-B14F-4D97-AF65-F5344CB8AC3E}">
        <p14:creationId xmlns:p14="http://schemas.microsoft.com/office/powerpoint/2010/main" val="15767900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Service Discovery</a:t>
            </a:r>
          </a:p>
        </p:txBody>
      </p:sp>
      <p:sp>
        <p:nvSpPr>
          <p:cNvPr id="6" name="Content Placeholder 1"/>
          <p:cNvSpPr>
            <a:spLocks noGrp="1"/>
          </p:cNvSpPr>
          <p:nvPr>
            <p:ph idx="1"/>
          </p:nvPr>
        </p:nvSpPr>
        <p:spPr>
          <a:xfrm>
            <a:off x="591864" y="1371600"/>
            <a:ext cx="2876550" cy="4876800"/>
          </a:xfrm>
        </p:spPr>
        <p:txBody>
          <a:bodyPr>
            <a:normAutofit fontScale="55000" lnSpcReduction="20000"/>
          </a:bodyPr>
          <a:lstStyle/>
          <a:p>
            <a:pPr>
              <a:lnSpc>
                <a:spcPct val="150000"/>
              </a:lnSpc>
            </a:pPr>
            <a:r>
              <a:rPr lang="en-US" b="0" dirty="0"/>
              <a:t>Service instances have </a:t>
            </a:r>
            <a:r>
              <a:rPr lang="en-US" dirty="0"/>
              <a:t>dynamically assigned network locations</a:t>
            </a:r>
            <a:r>
              <a:rPr lang="en-US" b="0" dirty="0"/>
              <a:t>. Moreover, the set of service instances changes dynamically because of autoscaling, failures, and upgrades. Consequently, the client code needs to use a more elaborate </a:t>
            </a:r>
            <a:r>
              <a:rPr lang="en-US" dirty="0"/>
              <a:t>service discovery mechanism</a:t>
            </a:r>
            <a:r>
              <a:rPr lang="en-US" b="0" dirty="0"/>
              <a:t>.</a:t>
            </a:r>
          </a:p>
        </p:txBody>
      </p:sp>
      <p:pic>
        <p:nvPicPr>
          <p:cNvPr id="2" name="Picture 1"/>
          <p:cNvPicPr>
            <a:picLocks noChangeAspect="1"/>
          </p:cNvPicPr>
          <p:nvPr/>
        </p:nvPicPr>
        <p:blipFill>
          <a:blip r:embed="rId3"/>
          <a:stretch>
            <a:fillRect/>
          </a:stretch>
        </p:blipFill>
        <p:spPr>
          <a:xfrm>
            <a:off x="3657600" y="1219201"/>
            <a:ext cx="4953000" cy="4847618"/>
          </a:xfrm>
          <a:prstGeom prst="rect">
            <a:avLst/>
          </a:prstGeom>
        </p:spPr>
      </p:pic>
    </p:spTree>
    <p:extLst>
      <p:ext uri="{BB962C8B-B14F-4D97-AF65-F5344CB8AC3E}">
        <p14:creationId xmlns:p14="http://schemas.microsoft.com/office/powerpoint/2010/main" val="1965822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Service Registry</a:t>
            </a:r>
          </a:p>
        </p:txBody>
      </p:sp>
      <p:sp>
        <p:nvSpPr>
          <p:cNvPr id="6" name="Content Placeholder 1"/>
          <p:cNvSpPr>
            <a:spLocks noGrp="1"/>
          </p:cNvSpPr>
          <p:nvPr>
            <p:ph idx="1"/>
          </p:nvPr>
        </p:nvSpPr>
        <p:spPr>
          <a:xfrm>
            <a:off x="591864" y="1371600"/>
            <a:ext cx="8171136" cy="4876800"/>
          </a:xfrm>
        </p:spPr>
        <p:txBody>
          <a:bodyPr>
            <a:normAutofit fontScale="70000" lnSpcReduction="20000"/>
          </a:bodyPr>
          <a:lstStyle/>
          <a:p>
            <a:pPr>
              <a:lnSpc>
                <a:spcPct val="150000"/>
              </a:lnSpc>
            </a:pPr>
            <a:r>
              <a:rPr lang="en-US" b="0" dirty="0"/>
              <a:t>Key of </a:t>
            </a:r>
            <a:r>
              <a:rPr lang="en-US" dirty="0"/>
              <a:t>service discovery</a:t>
            </a:r>
            <a:endParaRPr lang="en-US" b="0" dirty="0"/>
          </a:p>
          <a:p>
            <a:pPr lvl="1">
              <a:lnSpc>
                <a:spcPct val="150000"/>
              </a:lnSpc>
            </a:pPr>
            <a:r>
              <a:rPr lang="en-US" b="0" dirty="0"/>
              <a:t>Database containing the network locations of service instances.</a:t>
            </a:r>
          </a:p>
          <a:p>
            <a:pPr lvl="1">
              <a:lnSpc>
                <a:spcPct val="150000"/>
              </a:lnSpc>
            </a:pPr>
            <a:r>
              <a:rPr lang="en-US" b="0" dirty="0"/>
              <a:t>Needs to be highly available and up to date.</a:t>
            </a:r>
          </a:p>
          <a:p>
            <a:pPr lvl="1">
              <a:lnSpc>
                <a:spcPct val="150000"/>
              </a:lnSpc>
            </a:pPr>
            <a:r>
              <a:rPr lang="en-US" b="0" dirty="0"/>
              <a:t>Clients can cache network locations obtained from the service registry -- that information eventually becomes out of date</a:t>
            </a:r>
          </a:p>
          <a:p>
            <a:pPr lvl="1">
              <a:lnSpc>
                <a:spcPct val="150000"/>
              </a:lnSpc>
            </a:pPr>
            <a:r>
              <a:rPr lang="en-US" b="0" dirty="0"/>
              <a:t>A service registry consists of a cluster of servers that use a replication protocol to maintain consistency.</a:t>
            </a:r>
          </a:p>
          <a:p>
            <a:pPr marL="457200" lvl="1" indent="0">
              <a:lnSpc>
                <a:spcPct val="150000"/>
              </a:lnSpc>
              <a:buNone/>
            </a:pPr>
            <a:r>
              <a:rPr lang="en-US" b="0" dirty="0"/>
              <a:t>E.g. Netflix Eureka, consul, Zookeeper</a:t>
            </a:r>
          </a:p>
          <a:p>
            <a:pPr marL="457200" lvl="1" indent="0">
              <a:lnSpc>
                <a:spcPct val="150000"/>
              </a:lnSpc>
              <a:buNone/>
            </a:pPr>
            <a:r>
              <a:rPr lang="en-US" b="0" dirty="0">
                <a:hlinkClick r:id="rId3"/>
              </a:rPr>
              <a:t>https://github.com/hashicorp/consul-template</a:t>
            </a:r>
            <a:r>
              <a:rPr lang="en-US" b="0" dirty="0"/>
              <a:t> -- dynamically reconfigure NGINX </a:t>
            </a:r>
            <a:r>
              <a:rPr lang="en-US" b="0" dirty="0" err="1"/>
              <a:t>nginx.conf</a:t>
            </a:r>
            <a:endParaRPr lang="en-US" b="0" dirty="0"/>
          </a:p>
        </p:txBody>
      </p:sp>
    </p:spTree>
    <p:extLst>
      <p:ext uri="{BB962C8B-B14F-4D97-AF65-F5344CB8AC3E}">
        <p14:creationId xmlns:p14="http://schemas.microsoft.com/office/powerpoint/2010/main" val="4010678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lstStyle/>
          <a:p>
            <a:r>
              <a:rPr lang="en-US" dirty="0"/>
              <a:t>Client-side Service Discovery Pattern</a:t>
            </a:r>
          </a:p>
        </p:txBody>
      </p:sp>
      <p:sp>
        <p:nvSpPr>
          <p:cNvPr id="6" name="Content Placeholder 1"/>
          <p:cNvSpPr>
            <a:spLocks noGrp="1"/>
          </p:cNvSpPr>
          <p:nvPr>
            <p:ph idx="1"/>
          </p:nvPr>
        </p:nvSpPr>
        <p:spPr>
          <a:xfrm>
            <a:off x="591864" y="1371600"/>
            <a:ext cx="3065736" cy="4876800"/>
          </a:xfrm>
        </p:spPr>
        <p:txBody>
          <a:bodyPr>
            <a:normAutofit fontScale="62500" lnSpcReduction="20000"/>
          </a:bodyPr>
          <a:lstStyle/>
          <a:p>
            <a:pPr marL="0" indent="0">
              <a:lnSpc>
                <a:spcPct val="150000"/>
              </a:lnSpc>
              <a:buNone/>
            </a:pPr>
            <a:r>
              <a:rPr lang="en-US" b="0" dirty="0"/>
              <a:t>The client queries a </a:t>
            </a:r>
            <a:r>
              <a:rPr lang="en-US" dirty="0"/>
              <a:t>service registry</a:t>
            </a:r>
            <a:r>
              <a:rPr lang="en-US" b="0" dirty="0"/>
              <a:t>, which is a database of available service instances. The client then uses a load‑balancing algorithm to select one of the available service instances and makes a request.</a:t>
            </a:r>
          </a:p>
          <a:p>
            <a:pPr marL="0" indent="0">
              <a:lnSpc>
                <a:spcPct val="150000"/>
              </a:lnSpc>
              <a:buNone/>
            </a:pPr>
            <a:r>
              <a:rPr lang="en-US" b="0" dirty="0"/>
              <a:t>E.g. Netflix OSS</a:t>
            </a:r>
          </a:p>
        </p:txBody>
      </p:sp>
      <p:pic>
        <p:nvPicPr>
          <p:cNvPr id="3" name="Picture 2"/>
          <p:cNvPicPr>
            <a:picLocks noChangeAspect="1"/>
          </p:cNvPicPr>
          <p:nvPr/>
        </p:nvPicPr>
        <p:blipFill>
          <a:blip r:embed="rId3"/>
          <a:stretch>
            <a:fillRect/>
          </a:stretch>
        </p:blipFill>
        <p:spPr>
          <a:xfrm>
            <a:off x="4038600" y="1295400"/>
            <a:ext cx="4874234" cy="4648200"/>
          </a:xfrm>
          <a:prstGeom prst="rect">
            <a:avLst/>
          </a:prstGeom>
        </p:spPr>
      </p:pic>
    </p:spTree>
    <p:extLst>
      <p:ext uri="{BB962C8B-B14F-4D97-AF65-F5344CB8AC3E}">
        <p14:creationId xmlns:p14="http://schemas.microsoft.com/office/powerpoint/2010/main" val="4206056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99" y="0"/>
            <a:ext cx="7886700" cy="1325563"/>
          </a:xfrm>
        </p:spPr>
        <p:txBody>
          <a:bodyPr/>
          <a:lstStyle/>
          <a:p>
            <a:r>
              <a:rPr lang="en-US" dirty="0"/>
              <a:t>Situation</a:t>
            </a:r>
            <a:r>
              <a:rPr lang="en-US"/>
              <a:t>: Enterprise team building </a:t>
            </a:r>
            <a:r>
              <a:rPr lang="en-US" dirty="0"/>
              <a:t>an enterprise app</a:t>
            </a:r>
          </a:p>
        </p:txBody>
      </p:sp>
      <p:sp>
        <p:nvSpPr>
          <p:cNvPr id="4" name="TextBox 3"/>
          <p:cNvSpPr txBox="1"/>
          <p:nvPr/>
        </p:nvSpPr>
        <p:spPr>
          <a:xfrm>
            <a:off x="629899" y="1447800"/>
            <a:ext cx="8210550" cy="4247317"/>
          </a:xfrm>
          <a:prstGeom prst="rect">
            <a:avLst/>
          </a:prstGeom>
          <a:noFill/>
        </p:spPr>
        <p:txBody>
          <a:bodyPr wrap="square" rtlCol="0">
            <a:spAutoFit/>
          </a:bodyPr>
          <a:lstStyle/>
          <a:p>
            <a:r>
              <a:rPr lang="en-US" dirty="0">
                <a:latin typeface="+mn-lt"/>
              </a:rPr>
              <a:t>Lets imagine a medium sized enterprise app that has a team with roughly</a:t>
            </a:r>
          </a:p>
          <a:p>
            <a:r>
              <a:rPr lang="en-US" dirty="0">
                <a:latin typeface="+mn-lt"/>
              </a:rPr>
              <a:t> </a:t>
            </a:r>
          </a:p>
          <a:p>
            <a:pPr marL="285750" indent="-285750">
              <a:buFont typeface="Arial" charset="0"/>
              <a:buChar char="•"/>
            </a:pPr>
            <a:r>
              <a:rPr lang="en-US" b="1" dirty="0">
                <a:latin typeface="+mn-lt"/>
              </a:rPr>
              <a:t>12 engineers</a:t>
            </a:r>
          </a:p>
          <a:p>
            <a:pPr marL="285750" indent="-285750">
              <a:buFont typeface="Arial" charset="0"/>
              <a:buChar char="•"/>
            </a:pPr>
            <a:r>
              <a:rPr lang="en-US" b="1" dirty="0">
                <a:latin typeface="+mn-lt"/>
              </a:rPr>
              <a:t>2 project managers</a:t>
            </a:r>
          </a:p>
          <a:p>
            <a:pPr marL="285750" indent="-285750">
              <a:buFont typeface="Arial" charset="0"/>
              <a:buChar char="•"/>
            </a:pPr>
            <a:r>
              <a:rPr lang="en-US" b="1" dirty="0">
                <a:latin typeface="+mn-lt"/>
              </a:rPr>
              <a:t>2 scrum masters</a:t>
            </a:r>
          </a:p>
          <a:p>
            <a:pPr marL="285750" indent="-285750">
              <a:buFont typeface="Arial" charset="0"/>
              <a:buChar char="•"/>
            </a:pPr>
            <a:r>
              <a:rPr lang="en-US" b="1" dirty="0">
                <a:latin typeface="+mn-lt"/>
              </a:rPr>
              <a:t>3 database engineers</a:t>
            </a:r>
          </a:p>
          <a:p>
            <a:pPr marL="285750" indent="-285750">
              <a:buFont typeface="Arial" charset="0"/>
              <a:buChar char="•"/>
            </a:pPr>
            <a:r>
              <a:rPr lang="en-US" b="1" dirty="0">
                <a:latin typeface="+mn-lt"/>
              </a:rPr>
              <a:t>8 UI engineers</a:t>
            </a:r>
          </a:p>
          <a:p>
            <a:pPr marL="285750" indent="-285750">
              <a:buFont typeface="Arial" charset="0"/>
              <a:buChar char="•"/>
            </a:pPr>
            <a:r>
              <a:rPr lang="en-US" b="1" dirty="0">
                <a:latin typeface="+mn-lt"/>
              </a:rPr>
              <a:t>2 engineering managers</a:t>
            </a:r>
          </a:p>
          <a:p>
            <a:pPr marL="285750" indent="-285750">
              <a:buFont typeface="Arial" charset="0"/>
              <a:buChar char="•"/>
            </a:pPr>
            <a:r>
              <a:rPr lang="en-US" b="1" dirty="0">
                <a:latin typeface="+mn-lt"/>
              </a:rPr>
              <a:t>1 UI engineering manager</a:t>
            </a:r>
          </a:p>
          <a:p>
            <a:pPr marL="285750" indent="-285750">
              <a:buFont typeface="Arial" charset="0"/>
              <a:buChar char="•"/>
            </a:pPr>
            <a:r>
              <a:rPr lang="en-US" b="1" dirty="0">
                <a:latin typeface="+mn-lt"/>
              </a:rPr>
              <a:t>1 QA manager</a:t>
            </a:r>
          </a:p>
          <a:p>
            <a:pPr marL="285750" indent="-285750">
              <a:buFont typeface="Arial" charset="0"/>
              <a:buChar char="•"/>
            </a:pPr>
            <a:r>
              <a:rPr lang="en-US" b="1" dirty="0">
                <a:latin typeface="+mn-lt"/>
              </a:rPr>
              <a:t>1 database engineering manager</a:t>
            </a:r>
          </a:p>
          <a:p>
            <a:pPr marL="285750" indent="-285750">
              <a:buFont typeface="Arial" charset="0"/>
              <a:buChar char="•"/>
            </a:pPr>
            <a:r>
              <a:rPr lang="en-US" b="1" dirty="0">
                <a:latin typeface="+mn-lt"/>
              </a:rPr>
              <a:t>2 directors</a:t>
            </a:r>
          </a:p>
          <a:p>
            <a:pPr marL="285750" indent="-285750">
              <a:buFont typeface="Arial" charset="0"/>
              <a:buChar char="•"/>
            </a:pPr>
            <a:r>
              <a:rPr lang="en-US" b="1" dirty="0">
                <a:latin typeface="+mn-lt"/>
              </a:rPr>
              <a:t>4 QA</a:t>
            </a:r>
          </a:p>
          <a:p>
            <a:pPr marL="285750" indent="-285750">
              <a:buFont typeface="Arial" charset="0"/>
              <a:buChar char="•"/>
            </a:pPr>
            <a:endParaRPr lang="en-US" dirty="0">
              <a:latin typeface="+mn-lt"/>
            </a:endParaRPr>
          </a:p>
          <a:p>
            <a:r>
              <a:rPr lang="en-US" dirty="0">
                <a:latin typeface="+mn-lt"/>
              </a:rPr>
              <a:t>36 individuals total, with 1/3 partially allocated to this and other projects</a:t>
            </a:r>
          </a:p>
        </p:txBody>
      </p:sp>
    </p:spTree>
    <p:extLst>
      <p:ext uri="{BB962C8B-B14F-4D97-AF65-F5344CB8AC3E}">
        <p14:creationId xmlns:p14="http://schemas.microsoft.com/office/powerpoint/2010/main" val="1638757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9"/>
            <a:ext cx="7981950" cy="777872"/>
          </a:xfrm>
        </p:spPr>
        <p:txBody>
          <a:bodyPr>
            <a:normAutofit/>
          </a:bodyPr>
          <a:lstStyle/>
          <a:p>
            <a:r>
              <a:rPr lang="en-US" dirty="0"/>
              <a:t>Server-side Service Discovery Pattern</a:t>
            </a:r>
          </a:p>
        </p:txBody>
      </p:sp>
      <p:sp>
        <p:nvSpPr>
          <p:cNvPr id="6" name="Content Placeholder 1"/>
          <p:cNvSpPr>
            <a:spLocks noGrp="1"/>
          </p:cNvSpPr>
          <p:nvPr>
            <p:ph idx="1"/>
          </p:nvPr>
        </p:nvSpPr>
        <p:spPr>
          <a:xfrm>
            <a:off x="591864" y="1371600"/>
            <a:ext cx="2876550" cy="4876800"/>
          </a:xfrm>
        </p:spPr>
        <p:txBody>
          <a:bodyPr>
            <a:normAutofit fontScale="55000" lnSpcReduction="20000"/>
          </a:bodyPr>
          <a:lstStyle/>
          <a:p>
            <a:pPr marL="0" indent="0">
              <a:lnSpc>
                <a:spcPct val="150000"/>
              </a:lnSpc>
              <a:buNone/>
            </a:pPr>
            <a:r>
              <a:rPr lang="en-US" b="0" dirty="0"/>
              <a:t>The client makes a request to a service via a load balancer. The load balancer queries the </a:t>
            </a:r>
            <a:r>
              <a:rPr lang="en-US" dirty="0"/>
              <a:t>service registry </a:t>
            </a:r>
            <a:r>
              <a:rPr lang="en-US" b="0" dirty="0"/>
              <a:t>and routes each request to an available service instance. As with client‑side discovery, service instances are registered and deregistered with the service registry.</a:t>
            </a:r>
          </a:p>
          <a:p>
            <a:pPr marL="0" indent="0">
              <a:lnSpc>
                <a:spcPct val="150000"/>
              </a:lnSpc>
              <a:buNone/>
            </a:pPr>
            <a:r>
              <a:rPr lang="en-US" b="0" dirty="0"/>
              <a:t>E.g. Kubernetes, </a:t>
            </a:r>
            <a:r>
              <a:rPr lang="en-US" b="0" dirty="0" err="1"/>
              <a:t>Mesos</a:t>
            </a:r>
            <a:r>
              <a:rPr lang="en-US" b="0" dirty="0"/>
              <a:t>, AWS Elastic </a:t>
            </a:r>
            <a:r>
              <a:rPr lang="en-US" b="0" dirty="0" err="1"/>
              <a:t>LoadBalancer</a:t>
            </a:r>
            <a:endParaRPr lang="en-US" b="0" dirty="0"/>
          </a:p>
        </p:txBody>
      </p:sp>
      <p:pic>
        <p:nvPicPr>
          <p:cNvPr id="2" name="Picture 1"/>
          <p:cNvPicPr>
            <a:picLocks noChangeAspect="1"/>
          </p:cNvPicPr>
          <p:nvPr/>
        </p:nvPicPr>
        <p:blipFill>
          <a:blip r:embed="rId3"/>
          <a:stretch>
            <a:fillRect/>
          </a:stretch>
        </p:blipFill>
        <p:spPr>
          <a:xfrm>
            <a:off x="3468414" y="1752600"/>
            <a:ext cx="5621730" cy="3886200"/>
          </a:xfrm>
          <a:prstGeom prst="rect">
            <a:avLst/>
          </a:prstGeom>
        </p:spPr>
      </p:pic>
    </p:spTree>
    <p:extLst>
      <p:ext uri="{BB962C8B-B14F-4D97-AF65-F5344CB8AC3E}">
        <p14:creationId xmlns:p14="http://schemas.microsoft.com/office/powerpoint/2010/main" val="30821785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4145"/>
            <a:ext cx="7886700" cy="1158872"/>
          </a:xfrm>
        </p:spPr>
        <p:txBody>
          <a:bodyPr/>
          <a:lstStyle/>
          <a:p>
            <a:r>
              <a:rPr lang="en-US" dirty="0"/>
              <a:t>API Gateway</a:t>
            </a:r>
          </a:p>
        </p:txBody>
      </p:sp>
      <p:sp>
        <p:nvSpPr>
          <p:cNvPr id="5" name="TextBox 4"/>
          <p:cNvSpPr txBox="1"/>
          <p:nvPr/>
        </p:nvSpPr>
        <p:spPr>
          <a:xfrm>
            <a:off x="206829" y="1165354"/>
            <a:ext cx="5334000" cy="4832092"/>
          </a:xfrm>
          <a:prstGeom prst="rect">
            <a:avLst/>
          </a:prstGeom>
          <a:noFill/>
        </p:spPr>
        <p:txBody>
          <a:bodyPr wrap="square" rtlCol="0">
            <a:spAutoFit/>
          </a:bodyPr>
          <a:lstStyle/>
          <a:p>
            <a:r>
              <a:rPr lang="en-US" sz="1400" dirty="0"/>
              <a:t>Single entry point for all clients. The API gateway handles requests in one of two ways:</a:t>
            </a:r>
          </a:p>
          <a:p>
            <a:pPr marL="285750" indent="-285750">
              <a:buFont typeface="Arial" panose="020B0604020202020204" pitchFamily="34" charset="0"/>
              <a:buChar char="•"/>
            </a:pPr>
            <a:r>
              <a:rPr lang="en-US" sz="1400" dirty="0" err="1"/>
              <a:t>Proxied</a:t>
            </a:r>
            <a:r>
              <a:rPr lang="en-US" sz="1400" dirty="0"/>
              <a:t>/routed to the appropriate service</a:t>
            </a:r>
          </a:p>
          <a:p>
            <a:pPr marL="285750" indent="-285750">
              <a:buFont typeface="Arial" panose="020B0604020202020204" pitchFamily="34" charset="0"/>
              <a:buChar char="•"/>
            </a:pPr>
            <a:r>
              <a:rPr lang="en-US" sz="1400" dirty="0"/>
              <a:t>Fanned out to multiple service</a:t>
            </a:r>
          </a:p>
          <a:p>
            <a:endParaRPr lang="en-US" sz="1400" dirty="0"/>
          </a:p>
          <a:p>
            <a:r>
              <a:rPr lang="en-US" sz="1400" dirty="0"/>
              <a:t>The API gateway can expose a different API for each client.</a:t>
            </a:r>
          </a:p>
          <a:p>
            <a:r>
              <a:rPr lang="en-US" sz="1400" dirty="0"/>
              <a:t>E.g., </a:t>
            </a:r>
            <a:r>
              <a:rPr lang="en-US" sz="1400" b="1" dirty="0"/>
              <a:t>Netflix API</a:t>
            </a:r>
            <a:r>
              <a:rPr lang="en-US" sz="1400" dirty="0"/>
              <a:t> gateway runs client-specific adapter code</a:t>
            </a:r>
          </a:p>
          <a:p>
            <a:endParaRPr lang="en-US" sz="1400" dirty="0"/>
          </a:p>
          <a:p>
            <a:r>
              <a:rPr lang="en-US" sz="1400" b="1" dirty="0"/>
              <a:t>Benefits:</a:t>
            </a:r>
          </a:p>
          <a:p>
            <a:pPr marL="285750" indent="-285750">
              <a:buFont typeface="Arial" panose="020B0604020202020204" pitchFamily="34" charset="0"/>
              <a:buChar char="•"/>
            </a:pPr>
            <a:r>
              <a:rPr lang="en-US" sz="1400" dirty="0"/>
              <a:t>Insulates the clients from how the application is partitioned into </a:t>
            </a:r>
            <a:r>
              <a:rPr lang="en-US" sz="1400" dirty="0" err="1"/>
              <a:t>microservices</a:t>
            </a:r>
            <a:endParaRPr lang="en-US" sz="1400" dirty="0"/>
          </a:p>
          <a:p>
            <a:pPr marL="285750" indent="-285750">
              <a:buFont typeface="Arial" panose="020B0604020202020204" pitchFamily="34" charset="0"/>
              <a:buChar char="•"/>
            </a:pPr>
            <a:r>
              <a:rPr lang="en-US" sz="1400" dirty="0"/>
              <a:t>Insulates the clients from the problem of determining the locations of service instances</a:t>
            </a:r>
          </a:p>
          <a:p>
            <a:pPr marL="285750" indent="-285750">
              <a:buFont typeface="Arial" panose="020B0604020202020204" pitchFamily="34" charset="0"/>
              <a:buChar char="•"/>
            </a:pPr>
            <a:r>
              <a:rPr lang="en-US" sz="1400" dirty="0"/>
              <a:t>Provides the optimal API for each client</a:t>
            </a:r>
          </a:p>
          <a:p>
            <a:endParaRPr lang="en-US" sz="1400" dirty="0"/>
          </a:p>
          <a:p>
            <a:r>
              <a:rPr lang="en-US" sz="1400" b="1" dirty="0"/>
              <a:t>Drawbacks:</a:t>
            </a:r>
          </a:p>
          <a:p>
            <a:r>
              <a:rPr lang="en-US" sz="1400" dirty="0"/>
              <a:t>Increased complexity - another moving part to develop, deployed and managed</a:t>
            </a:r>
          </a:p>
          <a:p>
            <a:r>
              <a:rPr lang="en-US" sz="1400" dirty="0"/>
              <a:t>Increased response time due to the additional network hop through the API gateway.</a:t>
            </a:r>
          </a:p>
          <a:p>
            <a:endParaRPr lang="en-US" sz="1400" dirty="0"/>
          </a:p>
          <a:p>
            <a:r>
              <a:rPr lang="en-US" sz="1400" dirty="0"/>
              <a:t>E.g. </a:t>
            </a:r>
            <a:r>
              <a:rPr lang="en-US" sz="1400" dirty="0" err="1"/>
              <a:t>Netty</a:t>
            </a:r>
            <a:endParaRPr lang="en-US" sz="140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22468" y="916132"/>
            <a:ext cx="3352800" cy="247048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622468" y="3581400"/>
            <a:ext cx="3352800" cy="2514600"/>
          </a:xfrm>
          <a:prstGeom prst="rect">
            <a:avLst/>
          </a:prstGeom>
        </p:spPr>
      </p:pic>
    </p:spTree>
    <p:extLst>
      <p:ext uri="{BB962C8B-B14F-4D97-AF65-F5344CB8AC3E}">
        <p14:creationId xmlns:p14="http://schemas.microsoft.com/office/powerpoint/2010/main" val="2067620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b="0" dirty="0"/>
              <a:t>Observability</a:t>
            </a:r>
          </a:p>
          <a:p>
            <a:r>
              <a:rPr lang="en-US" b="0" dirty="0"/>
              <a:t>Testing</a:t>
            </a:r>
          </a:p>
        </p:txBody>
      </p:sp>
    </p:spTree>
    <p:extLst>
      <p:ext uri="{BB962C8B-B14F-4D97-AF65-F5344CB8AC3E}">
        <p14:creationId xmlns:p14="http://schemas.microsoft.com/office/powerpoint/2010/main" val="41510567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5" y="113848"/>
            <a:ext cx="7886700" cy="1158872"/>
          </a:xfrm>
        </p:spPr>
        <p:txBody>
          <a:bodyPr/>
          <a:lstStyle/>
          <a:p>
            <a:r>
              <a:rPr lang="en-US" dirty="0"/>
              <a:t>Circuit Breaker</a:t>
            </a:r>
          </a:p>
        </p:txBody>
      </p:sp>
      <p:sp>
        <p:nvSpPr>
          <p:cNvPr id="5" name="TextBox 4"/>
          <p:cNvSpPr txBox="1"/>
          <p:nvPr/>
        </p:nvSpPr>
        <p:spPr>
          <a:xfrm>
            <a:off x="402542" y="1600200"/>
            <a:ext cx="4343400" cy="2677656"/>
          </a:xfrm>
          <a:prstGeom prst="rect">
            <a:avLst/>
          </a:prstGeom>
          <a:noFill/>
        </p:spPr>
        <p:txBody>
          <a:bodyPr wrap="square" rtlCol="0">
            <a:spAutoFit/>
          </a:bodyPr>
          <a:lstStyle/>
          <a:p>
            <a:r>
              <a:rPr lang="en-US" sz="1400" b="1" dirty="0"/>
              <a:t>Reason:</a:t>
            </a:r>
          </a:p>
          <a:p>
            <a:r>
              <a:rPr lang="en-US" sz="1400" dirty="0"/>
              <a:t>Remote calls can fail, reach timeout due to unresponsive supplier.</a:t>
            </a:r>
          </a:p>
          <a:p>
            <a:r>
              <a:rPr lang="en-US" sz="1400" dirty="0"/>
              <a:t>Increased number of calls may lead to cascading failures across multiple systems</a:t>
            </a:r>
          </a:p>
          <a:p>
            <a:endParaRPr lang="en-US" sz="1400" dirty="0"/>
          </a:p>
          <a:p>
            <a:r>
              <a:rPr lang="en-US" sz="1400" b="1" dirty="0"/>
              <a:t>What is it:</a:t>
            </a:r>
          </a:p>
          <a:p>
            <a:r>
              <a:rPr lang="en-US" sz="1400" dirty="0"/>
              <a:t>Wrap a protected function call in a circuit breaker object, which monitors for failures. Once the failures reach a certain threshold, the circuit breaker trips, and all further calls to the circuit breaker return with an error, without the protected call being made at all. </a:t>
            </a:r>
          </a:p>
        </p:txBody>
      </p:sp>
      <p:pic>
        <p:nvPicPr>
          <p:cNvPr id="8" name="Picture 7"/>
          <p:cNvPicPr>
            <a:picLocks noChangeAspect="1"/>
          </p:cNvPicPr>
          <p:nvPr/>
        </p:nvPicPr>
        <p:blipFill>
          <a:blip r:embed="rId3"/>
          <a:stretch>
            <a:fillRect/>
          </a:stretch>
        </p:blipFill>
        <p:spPr>
          <a:xfrm>
            <a:off x="5029200" y="533400"/>
            <a:ext cx="3990975" cy="5848350"/>
          </a:xfrm>
          <a:prstGeom prst="rect">
            <a:avLst/>
          </a:prstGeom>
        </p:spPr>
      </p:pic>
    </p:spTree>
    <p:extLst>
      <p:ext uri="{BB962C8B-B14F-4D97-AF65-F5344CB8AC3E}">
        <p14:creationId xmlns:p14="http://schemas.microsoft.com/office/powerpoint/2010/main" val="17287823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Pattern - Categories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28650" y="1524001"/>
            <a:ext cx="7886700" cy="3657600"/>
          </a:xfrm>
        </p:spPr>
        <p:txBody>
          <a:bodyPr>
            <a:normAutofit lnSpcReduction="10000"/>
          </a:bodyPr>
          <a:lstStyle/>
          <a:p>
            <a:r>
              <a:rPr lang="en-US" dirty="0"/>
              <a:t>Data Management</a:t>
            </a:r>
          </a:p>
          <a:p>
            <a:r>
              <a:rPr lang="en-US" dirty="0"/>
              <a:t>Communication</a:t>
            </a:r>
          </a:p>
          <a:p>
            <a:r>
              <a:rPr lang="en-US" dirty="0"/>
              <a:t>Deployment</a:t>
            </a:r>
          </a:p>
          <a:p>
            <a:r>
              <a:rPr lang="en-US" dirty="0"/>
              <a:t>Discovery</a:t>
            </a:r>
          </a:p>
          <a:p>
            <a:r>
              <a:rPr lang="en-US" dirty="0"/>
              <a:t>Reliability</a:t>
            </a:r>
          </a:p>
          <a:p>
            <a:r>
              <a:rPr lang="en-US" dirty="0"/>
              <a:t>Observability</a:t>
            </a:r>
          </a:p>
          <a:p>
            <a:r>
              <a:rPr lang="en-US" b="0" dirty="0"/>
              <a:t>Testing</a:t>
            </a:r>
          </a:p>
        </p:txBody>
      </p:sp>
    </p:spTree>
    <p:extLst>
      <p:ext uri="{BB962C8B-B14F-4D97-AF65-F5344CB8AC3E}">
        <p14:creationId xmlns:p14="http://schemas.microsoft.com/office/powerpoint/2010/main" val="24946169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871798"/>
          </a:xfrm>
        </p:spPr>
        <p:txBody>
          <a:bodyPr/>
          <a:lstStyle/>
          <a:p>
            <a:r>
              <a:rPr lang="en-US" dirty="0"/>
              <a:t>Observability Patterns</a:t>
            </a:r>
          </a:p>
        </p:txBody>
      </p:sp>
      <p:cxnSp>
        <p:nvCxnSpPr>
          <p:cNvPr id="9" name="Straight Connector 8"/>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28650" y="1524001"/>
            <a:ext cx="7886700" cy="3657600"/>
          </a:xfrm>
        </p:spPr>
        <p:txBody>
          <a:bodyPr>
            <a:normAutofit/>
          </a:bodyPr>
          <a:lstStyle/>
          <a:p>
            <a:r>
              <a:rPr lang="en-US" b="0" dirty="0"/>
              <a:t>Application Metrics</a:t>
            </a:r>
          </a:p>
          <a:p>
            <a:r>
              <a:rPr lang="en-US" b="0" dirty="0"/>
              <a:t>Health check API</a:t>
            </a:r>
          </a:p>
          <a:p>
            <a:r>
              <a:rPr lang="en-US" b="0" dirty="0"/>
              <a:t>Distributed Tracing</a:t>
            </a:r>
          </a:p>
          <a:p>
            <a:r>
              <a:rPr lang="en-US" b="0" dirty="0"/>
              <a:t>Exception Tracking</a:t>
            </a:r>
          </a:p>
          <a:p>
            <a:r>
              <a:rPr lang="en-US" b="0" dirty="0"/>
              <a:t>Log aggregation</a:t>
            </a:r>
          </a:p>
          <a:p>
            <a:r>
              <a:rPr lang="en-US" b="0" dirty="0"/>
              <a:t>Audit Logging</a:t>
            </a:r>
          </a:p>
        </p:txBody>
      </p:sp>
    </p:spTree>
    <p:extLst>
      <p:ext uri="{BB962C8B-B14F-4D97-AF65-F5344CB8AC3E}">
        <p14:creationId xmlns:p14="http://schemas.microsoft.com/office/powerpoint/2010/main" val="1819564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158872"/>
          </a:xfrm>
        </p:spPr>
        <p:txBody>
          <a:bodyPr/>
          <a:lstStyle/>
          <a:p>
            <a:r>
              <a:rPr lang="en-US" dirty="0"/>
              <a:t>Observability (Metrics)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4617" y="1676400"/>
            <a:ext cx="2984500" cy="4038600"/>
          </a:xfrm>
        </p:spPr>
      </p:pic>
      <p:sp>
        <p:nvSpPr>
          <p:cNvPr id="5" name="TextBox 4"/>
          <p:cNvSpPr txBox="1"/>
          <p:nvPr/>
        </p:nvSpPr>
        <p:spPr>
          <a:xfrm>
            <a:off x="76199" y="1375446"/>
            <a:ext cx="3200401" cy="2893100"/>
          </a:xfrm>
          <a:prstGeom prst="rect">
            <a:avLst/>
          </a:prstGeom>
          <a:noFill/>
        </p:spPr>
        <p:txBody>
          <a:bodyPr wrap="square" rtlCol="0">
            <a:spAutoFit/>
          </a:bodyPr>
          <a:lstStyle/>
          <a:p>
            <a:r>
              <a:rPr lang="en-US" sz="1400" b="1" dirty="0"/>
              <a:t>Health Check API</a:t>
            </a:r>
          </a:p>
          <a:p>
            <a:r>
              <a:rPr lang="en-US" sz="1400" dirty="0"/>
              <a:t>A health check client - a monitoring service - periodically invokes the endpoint to check the health of the service instance</a:t>
            </a:r>
          </a:p>
          <a:p>
            <a:pPr marL="285750" indent="-285750">
              <a:buFont typeface="Arial" charset="0"/>
              <a:buChar char="•"/>
            </a:pPr>
            <a:r>
              <a:rPr lang="en-US" sz="1400" dirty="0"/>
              <a:t>Ideally, you have a service that can ensure your service is active and accepting requests, a ’Health Check’</a:t>
            </a:r>
          </a:p>
          <a:p>
            <a:r>
              <a:rPr lang="en-US" sz="1400" dirty="0"/>
              <a:t>Health check examples included Consul, Kubernetes, and various libraries such as Sprint Boot, </a:t>
            </a:r>
            <a:r>
              <a:rPr lang="en-US" sz="1400" dirty="0" err="1"/>
              <a:t>Gokit</a:t>
            </a:r>
            <a:r>
              <a:rPr lang="en-US" sz="1400" dirty="0"/>
              <a:t>, etc. </a:t>
            </a:r>
          </a:p>
        </p:txBody>
      </p:sp>
      <p:sp>
        <p:nvSpPr>
          <p:cNvPr id="6" name="TextBox 5"/>
          <p:cNvSpPr txBox="1"/>
          <p:nvPr/>
        </p:nvSpPr>
        <p:spPr>
          <a:xfrm>
            <a:off x="6159881" y="1375446"/>
            <a:ext cx="2984120" cy="3323987"/>
          </a:xfrm>
          <a:prstGeom prst="rect">
            <a:avLst/>
          </a:prstGeom>
          <a:noFill/>
        </p:spPr>
        <p:txBody>
          <a:bodyPr wrap="square" rtlCol="0">
            <a:spAutoFit/>
          </a:bodyPr>
          <a:lstStyle/>
          <a:p>
            <a:r>
              <a:rPr lang="en-US" sz="1400" b="1" dirty="0"/>
              <a:t>Application Metrics</a:t>
            </a:r>
          </a:p>
          <a:p>
            <a:pPr marL="285750" indent="-285750">
              <a:buFont typeface="Arial" charset="0"/>
              <a:buChar char="•"/>
            </a:pPr>
            <a:r>
              <a:rPr lang="en-US" sz="1400" dirty="0"/>
              <a:t>Need to understand the behavior of an application so performance and other problems can be proactively managed</a:t>
            </a:r>
          </a:p>
          <a:p>
            <a:pPr marL="285750" indent="-285750">
              <a:buFont typeface="Arial" charset="0"/>
              <a:buChar char="•"/>
            </a:pPr>
            <a:r>
              <a:rPr lang="en-US" sz="1400" dirty="0"/>
              <a:t>Typically come in two models:</a:t>
            </a:r>
          </a:p>
          <a:p>
            <a:pPr marL="742950" lvl="1" indent="-285750">
              <a:buFont typeface="Arial" charset="0"/>
              <a:buChar char="•"/>
            </a:pPr>
            <a:r>
              <a:rPr lang="en-US" sz="1400" dirty="0"/>
              <a:t>Push </a:t>
            </a:r>
            <a:r>
              <a:rPr lang="mr-IN" sz="1400" dirty="0"/>
              <a:t>–</a:t>
            </a:r>
            <a:r>
              <a:rPr lang="en-US" sz="1400" dirty="0"/>
              <a:t> service pushes metrics (typically an agent) from the service</a:t>
            </a:r>
          </a:p>
          <a:p>
            <a:pPr marL="742950" lvl="1" indent="-285750">
              <a:buFont typeface="Arial" charset="0"/>
              <a:buChar char="•"/>
            </a:pPr>
            <a:r>
              <a:rPr lang="en-US" sz="1400" dirty="0"/>
              <a:t>Pull </a:t>
            </a:r>
            <a:r>
              <a:rPr lang="mr-IN" sz="1400" dirty="0"/>
              <a:t>–</a:t>
            </a:r>
            <a:r>
              <a:rPr lang="en-US" sz="1400" dirty="0"/>
              <a:t> Service pulls metrics from the service (typically a dashboard)</a:t>
            </a:r>
          </a:p>
          <a:p>
            <a:pPr marL="285750" indent="-285750">
              <a:buFont typeface="Arial" charset="0"/>
              <a:buChar char="•"/>
            </a:pPr>
            <a:r>
              <a:rPr lang="en-US" sz="1400" dirty="0"/>
              <a:t>Examples include Prometheus, AWS Cloud Watch, </a:t>
            </a:r>
            <a:r>
              <a:rPr lang="en-US" sz="1400" dirty="0" err="1"/>
              <a:t>Sysdig</a:t>
            </a:r>
            <a:r>
              <a:rPr lang="en-US" sz="1400" dirty="0"/>
              <a:t>, </a:t>
            </a:r>
            <a:r>
              <a:rPr lang="en-US" sz="1400" dirty="0" err="1"/>
              <a:t>etc</a:t>
            </a:r>
            <a:endParaRPr lang="en-US" sz="1400" dirty="0"/>
          </a:p>
        </p:txBody>
      </p:sp>
      <p:cxnSp>
        <p:nvCxnSpPr>
          <p:cNvPr id="7" name="Straight Connector 6"/>
          <p:cNvCxnSpPr/>
          <p:nvPr/>
        </p:nvCxnSpPr>
        <p:spPr>
          <a:xfrm>
            <a:off x="304800" y="990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37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3" name="Content Placeholder 2"/>
          <p:cNvSpPr>
            <a:spLocks noGrp="1"/>
          </p:cNvSpPr>
          <p:nvPr>
            <p:ph idx="1"/>
          </p:nvPr>
        </p:nvSpPr>
        <p:spPr>
          <a:xfrm>
            <a:off x="628650" y="1524000"/>
            <a:ext cx="8210550" cy="4652963"/>
          </a:xfrm>
        </p:spPr>
        <p:txBody>
          <a:bodyPr>
            <a:normAutofit/>
          </a:bodyPr>
          <a:lstStyle/>
          <a:p>
            <a:r>
              <a:rPr lang="en-US" sz="2400" dirty="0"/>
              <a:t>USE</a:t>
            </a:r>
            <a:r>
              <a:rPr lang="en-US" sz="2400" b="0" dirty="0"/>
              <a:t> method (Brendan Gregg)</a:t>
            </a:r>
          </a:p>
          <a:p>
            <a:r>
              <a:rPr lang="en-US" sz="2400" b="0" dirty="0"/>
              <a:t>For every resource, check</a:t>
            </a:r>
          </a:p>
          <a:p>
            <a:pPr lvl="1"/>
            <a:r>
              <a:rPr lang="en-US" sz="2000" dirty="0"/>
              <a:t>Utilization</a:t>
            </a:r>
            <a:r>
              <a:rPr lang="en-US" sz="2000" b="0" dirty="0"/>
              <a:t>: average time that the resource was busy servicing work</a:t>
            </a:r>
          </a:p>
          <a:p>
            <a:pPr lvl="2"/>
            <a:r>
              <a:rPr lang="en-US" sz="1600" dirty="0"/>
              <a:t>Example: One disk is running at 90%</a:t>
            </a:r>
          </a:p>
          <a:p>
            <a:pPr lvl="1"/>
            <a:r>
              <a:rPr lang="en-US" sz="2000" dirty="0"/>
              <a:t>Saturation: </a:t>
            </a:r>
            <a:r>
              <a:rPr lang="en-US" sz="2000" b="0" dirty="0"/>
              <a:t>the degree to which the resource has extra work which it can’t service, often queued</a:t>
            </a:r>
          </a:p>
          <a:p>
            <a:pPr lvl="2"/>
            <a:r>
              <a:rPr lang="en-US" sz="1600" dirty="0"/>
              <a:t>Example: The CPUs have an average run queue length of four</a:t>
            </a:r>
          </a:p>
          <a:p>
            <a:pPr lvl="1"/>
            <a:r>
              <a:rPr lang="en-US" sz="2000" dirty="0"/>
              <a:t>Error count </a:t>
            </a:r>
            <a:r>
              <a:rPr lang="en-US" sz="2000" b="0" dirty="0"/>
              <a:t>(rate): the count of error events</a:t>
            </a:r>
          </a:p>
          <a:p>
            <a:pPr lvl="2"/>
            <a:r>
              <a:rPr lang="en-US" sz="1600" dirty="0"/>
              <a:t>Example: This network interface has had fifty late collisions</a:t>
            </a:r>
          </a:p>
          <a:p>
            <a:r>
              <a:rPr lang="en-US" sz="2000" b="0" dirty="0"/>
              <a:t>Useful for resources such as queues, CPU’s, memory, interconnects, etc.</a:t>
            </a:r>
          </a:p>
        </p:txBody>
      </p:sp>
      <p:cxnSp>
        <p:nvCxnSpPr>
          <p:cNvPr id="4" name="Straight Connector 3"/>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222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762000" y="381000"/>
            <a:ext cx="7637690" cy="5346383"/>
          </a:xfrm>
        </p:spPr>
      </p:pic>
    </p:spTree>
    <p:extLst>
      <p:ext uri="{BB962C8B-B14F-4D97-AF65-F5344CB8AC3E}">
        <p14:creationId xmlns:p14="http://schemas.microsoft.com/office/powerpoint/2010/main" val="21271208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 Metrics</a:t>
            </a:r>
          </a:p>
        </p:txBody>
      </p:sp>
      <p:sp>
        <p:nvSpPr>
          <p:cNvPr id="4" name="Content Placeholder 2"/>
          <p:cNvSpPr txBox="1">
            <a:spLocks/>
          </p:cNvSpPr>
          <p:nvPr/>
        </p:nvSpPr>
        <p:spPr>
          <a:xfrm>
            <a:off x="628651" y="1524001"/>
            <a:ext cx="3867150" cy="2285999"/>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RED</a:t>
            </a:r>
            <a:r>
              <a:rPr lang="en-US" sz="2000" b="0" dirty="0"/>
              <a:t> method (Tom </a:t>
            </a:r>
            <a:r>
              <a:rPr lang="en-US" sz="2000" b="0" dirty="0" err="1"/>
              <a:t>Wilkie</a:t>
            </a:r>
            <a:r>
              <a:rPr lang="en-US" sz="2000" b="0" dirty="0"/>
              <a:t>)</a:t>
            </a:r>
          </a:p>
          <a:p>
            <a:pPr marL="0" indent="0">
              <a:spcAft>
                <a:spcPts val="0"/>
              </a:spcAft>
              <a:buNone/>
            </a:pPr>
            <a:r>
              <a:rPr lang="en-US" sz="2000" b="0" dirty="0"/>
              <a:t>For every service, check that</a:t>
            </a:r>
          </a:p>
          <a:p>
            <a:pPr>
              <a:spcAft>
                <a:spcPts val="0"/>
              </a:spcAft>
            </a:pPr>
            <a:r>
              <a:rPr lang="en-US" sz="2200" dirty="0"/>
              <a:t>Request count </a:t>
            </a:r>
            <a:r>
              <a:rPr lang="en-US" sz="2200" b="0" dirty="0"/>
              <a:t>(rate)</a:t>
            </a:r>
          </a:p>
          <a:p>
            <a:pPr>
              <a:spcAft>
                <a:spcPts val="0"/>
              </a:spcAft>
            </a:pPr>
            <a:r>
              <a:rPr lang="en-US" sz="2200" dirty="0"/>
              <a:t>Error count </a:t>
            </a:r>
            <a:r>
              <a:rPr lang="en-US" sz="2200" b="0" dirty="0"/>
              <a:t>(rate)</a:t>
            </a:r>
          </a:p>
          <a:p>
            <a:pPr>
              <a:spcAft>
                <a:spcPts val="0"/>
              </a:spcAft>
            </a:pPr>
            <a:r>
              <a:rPr lang="en-US" sz="2200" dirty="0"/>
              <a:t>Duration</a:t>
            </a:r>
          </a:p>
        </p:txBody>
      </p:sp>
      <p:sp>
        <p:nvSpPr>
          <p:cNvPr id="6" name="Content Placeholder 2"/>
          <p:cNvSpPr txBox="1">
            <a:spLocks/>
          </p:cNvSpPr>
          <p:nvPr/>
        </p:nvSpPr>
        <p:spPr>
          <a:xfrm>
            <a:off x="628650" y="3962401"/>
            <a:ext cx="8362948" cy="2057399"/>
          </a:xfrm>
          <a:prstGeom prst="rect">
            <a:avLst/>
          </a:prstGeom>
        </p:spPr>
        <p:txBody>
          <a:bodyPr vert="horz" lIns="91440" tIns="45720" rIns="91440" bIns="45720" rtlCol="0">
            <a:normAutofit fontScale="925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All good instrumentation libraries (Prometheus, Graphite, etc.) have at least three main primitives</a:t>
            </a:r>
          </a:p>
          <a:p>
            <a:pPr>
              <a:spcAft>
                <a:spcPts val="0"/>
              </a:spcAft>
            </a:pPr>
            <a:r>
              <a:rPr lang="en-US" sz="2000" b="0" dirty="0"/>
              <a:t>Counter: records events that happen such as incoming requests, bad requests, errors, etc.</a:t>
            </a:r>
          </a:p>
          <a:p>
            <a:pPr>
              <a:spcAft>
                <a:spcPts val="0"/>
              </a:spcAft>
            </a:pPr>
            <a:r>
              <a:rPr lang="en-US" sz="2000" b="0" dirty="0"/>
              <a:t>Gauge: records things that fluctuate over time such as the size of a thread pool</a:t>
            </a:r>
          </a:p>
          <a:p>
            <a:pPr>
              <a:spcAft>
                <a:spcPts val="0"/>
              </a:spcAft>
            </a:pPr>
            <a:r>
              <a:rPr lang="en-US" sz="2000" b="0" dirty="0"/>
              <a:t>Histogram: records observations of scalar quantities of events such as request durations</a:t>
            </a:r>
          </a:p>
        </p:txBody>
      </p:sp>
      <p:sp>
        <p:nvSpPr>
          <p:cNvPr id="7" name="Content Placeholder 2"/>
          <p:cNvSpPr txBox="1">
            <a:spLocks/>
          </p:cNvSpPr>
          <p:nvPr/>
        </p:nvSpPr>
        <p:spPr>
          <a:xfrm>
            <a:off x="5467350" y="1524001"/>
            <a:ext cx="3048000" cy="1142999"/>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b="0" dirty="0"/>
              <a:t>Note:</a:t>
            </a:r>
          </a:p>
          <a:p>
            <a:pPr marL="0" indent="0">
              <a:spcAft>
                <a:spcPts val="0"/>
              </a:spcAft>
              <a:buNone/>
            </a:pPr>
            <a:r>
              <a:rPr lang="en-US" sz="2000" b="0" i="1" dirty="0"/>
              <a:t>Observability</a:t>
            </a:r>
            <a:r>
              <a:rPr lang="en-US" sz="2000" b="0" dirty="0"/>
              <a:t> = Logging + Monitoring + Tracing + Visualization</a:t>
            </a:r>
          </a:p>
        </p:txBody>
      </p:sp>
      <p:cxnSp>
        <p:nvCxnSpPr>
          <p:cNvPr id="8" name="Straight Connector 7"/>
          <p:cNvCxnSpPr/>
          <p:nvPr/>
        </p:nvCxnSpPr>
        <p:spPr>
          <a:xfrm>
            <a:off x="304800" y="12954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715830"/>
      </p:ext>
    </p:extLst>
  </p:cSld>
  <p:clrMapOvr>
    <a:masterClrMapping/>
  </p:clrMapOvr>
</p:sld>
</file>

<file path=ppt/theme/theme1.xml><?xml version="1.0" encoding="utf-8"?>
<a:theme xmlns:a="http://schemas.openxmlformats.org/drawingml/2006/main" name="Theme-orange">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Theme-orange</Template>
  <TotalTime>38091</TotalTime>
  <Words>20511</Words>
  <Application>Microsoft Macintosh PowerPoint</Application>
  <PresentationFormat>On-screen Show (4:3)</PresentationFormat>
  <Paragraphs>2736</Paragraphs>
  <Slides>283</Slides>
  <Notes>283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283</vt:i4>
      </vt:variant>
    </vt:vector>
  </HeadingPairs>
  <TitlesOfParts>
    <vt:vector size="299" baseType="lpstr">
      <vt:lpstr>ＭＳ Ｐゴシック</vt:lpstr>
      <vt:lpstr>ヒラギノ明朝 ProN W3</vt:lpstr>
      <vt:lpstr>Arial</vt:lpstr>
      <vt:lpstr>Calibri</vt:lpstr>
      <vt:lpstr>Calibri Light</vt:lpstr>
      <vt:lpstr>Courier New</vt:lpstr>
      <vt:lpstr>Helvetica Neue</vt:lpstr>
      <vt:lpstr>Helvetica Neue Light</vt:lpstr>
      <vt:lpstr>Mangal</vt:lpstr>
      <vt:lpstr>Myriad Pro</vt:lpstr>
      <vt:lpstr>Palatino</vt:lpstr>
      <vt:lpstr>Segoe UI</vt:lpstr>
      <vt:lpstr>Segoe UI Symbol</vt:lpstr>
      <vt:lpstr>Times New Roman</vt:lpstr>
      <vt:lpstr>Wingdings</vt:lpstr>
      <vt:lpstr>Theme-orange</vt:lpstr>
      <vt:lpstr>Microservices Engineering Boot Camp</vt:lpstr>
      <vt:lpstr>Welcome!</vt:lpstr>
      <vt:lpstr>PowerPoint Presentation</vt:lpstr>
      <vt:lpstr>Introductions</vt:lpstr>
      <vt:lpstr>Core Objectives</vt:lpstr>
      <vt:lpstr>What to expect from this class</vt:lpstr>
      <vt:lpstr>Part 1: Introduction to Microservices</vt:lpstr>
      <vt:lpstr>The Journey is a “Team of Teams”</vt:lpstr>
      <vt:lpstr>Situation: Enterprise team building an enterprise app</vt:lpstr>
      <vt:lpstr>DevOps Foundation - Toyota Production System</vt:lpstr>
      <vt:lpstr>Complication: Context Switching is Expensive</vt:lpstr>
      <vt:lpstr>Complication: Context Switching is Expensive</vt:lpstr>
      <vt:lpstr>Before diving into Microservices, let’s go through few aspects in DevOps.</vt:lpstr>
      <vt:lpstr>Your DevOps Journey: Optimize Flow – First Way</vt:lpstr>
      <vt:lpstr>Your DevOps Journey: Amplify Feedback – Second Way</vt:lpstr>
      <vt:lpstr>Your DevOps Journey: Continual Learning – Third Way</vt:lpstr>
      <vt:lpstr>Situation: Executive leadership wants a roadmap, time to plan!</vt:lpstr>
      <vt:lpstr>Complication: Dependencies</vt:lpstr>
      <vt:lpstr>Complication</vt:lpstr>
      <vt:lpstr>The Hairball</vt:lpstr>
      <vt:lpstr>Complication: Deploying the complex app is hard</vt:lpstr>
      <vt:lpstr>Complication: Scaling the complex app is hard</vt:lpstr>
      <vt:lpstr>Complication: Updating the complex app is hard</vt:lpstr>
      <vt:lpstr>Resolution: Microservice Architecture</vt:lpstr>
      <vt:lpstr>Resolution: Microservices</vt:lpstr>
      <vt:lpstr>Walmart Canada Case Study</vt:lpstr>
      <vt:lpstr>Walmart Canada: Situation</vt:lpstr>
      <vt:lpstr>Walmart Canada: Action</vt:lpstr>
      <vt:lpstr>Walmart Canada: Action</vt:lpstr>
      <vt:lpstr>Walmart Canada: Action</vt:lpstr>
      <vt:lpstr>Walmart Canada: Action</vt:lpstr>
      <vt:lpstr>Walmart Canada: Action</vt:lpstr>
      <vt:lpstr>Walmart Canada: Action</vt:lpstr>
      <vt:lpstr>Walmart Canada: Result</vt:lpstr>
      <vt:lpstr>How to break an application into Microservices?</vt:lpstr>
      <vt:lpstr>Strategy for legacy monoliths: The Strangler Pattern</vt:lpstr>
      <vt:lpstr>Strategy for legacy monoliths: The Strangler Pattern</vt:lpstr>
      <vt:lpstr>What is a Microservice?</vt:lpstr>
      <vt:lpstr>How big is a Microservice?</vt:lpstr>
      <vt:lpstr>Where is the data for a Microservice?</vt:lpstr>
      <vt:lpstr>Event Driven Data Management</vt:lpstr>
      <vt:lpstr>Event Driven Data Management</vt:lpstr>
      <vt:lpstr>Event Driven Data Management</vt:lpstr>
      <vt:lpstr>Event Driven Data Management</vt:lpstr>
      <vt:lpstr>Event Driven Data Management</vt:lpstr>
      <vt:lpstr>Event Driven Data Management - Preserve Atomicity</vt:lpstr>
      <vt:lpstr>How to maintain Microservices?</vt:lpstr>
      <vt:lpstr>How to architect Microservices?</vt:lpstr>
      <vt:lpstr>Microservice: Advantages</vt:lpstr>
      <vt:lpstr>Microservices</vt:lpstr>
      <vt:lpstr>The Art of Scaling</vt:lpstr>
      <vt:lpstr>Self Service Mandate (Build a Platform)</vt:lpstr>
      <vt:lpstr>Devops = Optimize for Speed</vt:lpstr>
      <vt:lpstr>Microservices = Optimize for Speed</vt:lpstr>
      <vt:lpstr>Small Team Size </vt:lpstr>
      <vt:lpstr>Why Small Team Size? Scaling the Organization</vt:lpstr>
      <vt:lpstr>Why do Microservices?</vt:lpstr>
      <vt:lpstr>Microservice building blocks</vt:lpstr>
      <vt:lpstr>Resolution: Service Oriented Architecture</vt:lpstr>
      <vt:lpstr>External Benchmarks</vt:lpstr>
      <vt:lpstr>Microservices Patterns</vt:lpstr>
      <vt:lpstr>Writing Monolithic - Java</vt:lpstr>
      <vt:lpstr>Sample Monolithic App in Java</vt:lpstr>
      <vt:lpstr>Project Structure</vt:lpstr>
      <vt:lpstr>Setup – Running Java Monolithic</vt:lpstr>
      <vt:lpstr>Patterns</vt:lpstr>
      <vt:lpstr>What is a pattern?</vt:lpstr>
      <vt:lpstr>Microservice Architectures</vt:lpstr>
      <vt:lpstr>Pattern - Categories</vt:lpstr>
      <vt:lpstr>Data Management Patterns</vt:lpstr>
      <vt:lpstr>Shared Database</vt:lpstr>
      <vt:lpstr>Database Per Service</vt:lpstr>
      <vt:lpstr>Saga Pattern – For Data Consistency</vt:lpstr>
      <vt:lpstr>Event Sourcing</vt:lpstr>
      <vt:lpstr>CQRS – Command Query Responsibility Segregation</vt:lpstr>
      <vt:lpstr>API Composition</vt:lpstr>
      <vt:lpstr>Pattern - Categories</vt:lpstr>
      <vt:lpstr>Communication Style</vt:lpstr>
      <vt:lpstr>Pattern - Categories</vt:lpstr>
      <vt:lpstr>Deployment Patterns</vt:lpstr>
      <vt:lpstr>Service instance per host</vt:lpstr>
      <vt:lpstr>Multiple Service instance per host</vt:lpstr>
      <vt:lpstr>Service instance per VM</vt:lpstr>
      <vt:lpstr>Service instance per Container</vt:lpstr>
      <vt:lpstr>Server-less</vt:lpstr>
      <vt:lpstr>Pattern - Categories</vt:lpstr>
      <vt:lpstr>Service Discovery</vt:lpstr>
      <vt:lpstr>Service Registry</vt:lpstr>
      <vt:lpstr>Client-side Service Discovery Pattern</vt:lpstr>
      <vt:lpstr>Server-side Service Discovery Pattern</vt:lpstr>
      <vt:lpstr>API Gateway</vt:lpstr>
      <vt:lpstr>Pattern - Categories</vt:lpstr>
      <vt:lpstr>Circuit Breaker</vt:lpstr>
      <vt:lpstr>Pattern - Categories</vt:lpstr>
      <vt:lpstr>Observability Patterns</vt:lpstr>
      <vt:lpstr>Observability (Metrics)</vt:lpstr>
      <vt:lpstr>Observability Metrics</vt:lpstr>
      <vt:lpstr>PowerPoint Presentation</vt:lpstr>
      <vt:lpstr>Observability Metrics</vt:lpstr>
      <vt:lpstr>Observability (Tracing)</vt:lpstr>
      <vt:lpstr>Observability (Exceptions and Logging)</vt:lpstr>
      <vt:lpstr>Observability (Aggregation and Audit)</vt:lpstr>
      <vt:lpstr>Logging best practices</vt:lpstr>
      <vt:lpstr>Pattern - Categories</vt:lpstr>
      <vt:lpstr>Service Integration/Component Testing</vt:lpstr>
      <vt:lpstr>End-To-End tests Vs Unit Test</vt:lpstr>
      <vt:lpstr>Testing Pyramid</vt:lpstr>
      <vt:lpstr>Technical Debt Payback</vt:lpstr>
      <vt:lpstr>Static Code Metrics </vt:lpstr>
      <vt:lpstr>EXTERNAL BENCHMARKS (Velocity &amp; Stability Metrics) </vt:lpstr>
      <vt:lpstr>Like Inflation, technical debt can be gauged by a basket of indicators</vt:lpstr>
      <vt:lpstr>Microservices - Definition of Done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 Microservices in Development</vt:lpstr>
      <vt:lpstr>Part 2: Microservices in Development</vt:lpstr>
      <vt:lpstr>Optimize for Time to Value</vt:lpstr>
      <vt:lpstr>Overview of Docker Containers</vt:lpstr>
      <vt:lpstr>Containers</vt:lpstr>
      <vt:lpstr>Container Advantages</vt:lpstr>
      <vt:lpstr>Challenges with Multiple Containers</vt:lpstr>
      <vt:lpstr>The Need for Container Orchestration</vt:lpstr>
      <vt:lpstr>The Need for Container Orchestration</vt:lpstr>
      <vt:lpstr>The Need for Container Orchestration</vt:lpstr>
      <vt:lpstr>Container Orchestration Tools</vt:lpstr>
      <vt:lpstr>Kubernetes Stats</vt:lpstr>
      <vt:lpstr>Feature Comparison (March 2016)</vt:lpstr>
      <vt:lpstr>Architecture – Bird’s Eye View</vt:lpstr>
      <vt:lpstr>What is Kubernetes?</vt:lpstr>
      <vt:lpstr>Kubernetes Architecture</vt:lpstr>
      <vt:lpstr>Configuring Kubernetes</vt:lpstr>
      <vt:lpstr>Getting Started with Minikube</vt:lpstr>
      <vt:lpstr>Local Kubernetes </vt:lpstr>
      <vt:lpstr>Google Compute Engine Kubernetes Connect </vt:lpstr>
      <vt:lpstr>AWS Kubernetes Connect </vt:lpstr>
      <vt:lpstr>Azure Kubernetes Connect </vt:lpstr>
      <vt:lpstr>Multi-node Kubernetes Installation </vt:lpstr>
      <vt:lpstr>Kubernetes Installation - Pointers</vt:lpstr>
      <vt:lpstr>HA Kubernetes Installation (high availability)</vt:lpstr>
      <vt:lpstr>HA Kubernetes Installation (high availability)</vt:lpstr>
      <vt:lpstr>HA Kubernetes Installation (high availability)</vt:lpstr>
      <vt:lpstr>Amazon Case</vt:lpstr>
      <vt:lpstr>Amazon Web Services: Situation</vt:lpstr>
      <vt:lpstr>Amazon Web Services: Action</vt:lpstr>
      <vt:lpstr>Amazon Web Services: Action</vt:lpstr>
      <vt:lpstr>Complication: Communication is Expensive</vt:lpstr>
      <vt:lpstr>Amazon Web Services: Result</vt:lpstr>
      <vt:lpstr>Amazon Web Services: Result</vt:lpstr>
      <vt:lpstr>Kubernetes Connect </vt:lpstr>
      <vt:lpstr>GE Case</vt:lpstr>
      <vt:lpstr>GE Oil and Gas: Situation</vt:lpstr>
      <vt:lpstr>GE Oil and Gas: Action</vt:lpstr>
      <vt:lpstr>GE Oil and Gas: Action</vt:lpstr>
      <vt:lpstr>GE Oil and Gas: Result</vt:lpstr>
      <vt:lpstr>Conway’s Law</vt:lpstr>
      <vt:lpstr>Kubernetes Terminology - Pods</vt:lpstr>
      <vt:lpstr>Kubernetes Terminology - Service</vt:lpstr>
      <vt:lpstr>Kubernetes Terminology – Master Node</vt:lpstr>
      <vt:lpstr>Kubernetes Terminology - Others</vt:lpstr>
      <vt:lpstr>General Architecture - Kubernetes</vt:lpstr>
      <vt:lpstr>Kubernetes Master</vt:lpstr>
      <vt:lpstr>Kubernetes Master</vt:lpstr>
      <vt:lpstr>Kubernetes Nodes</vt:lpstr>
      <vt:lpstr>Kubernetes Node Components</vt:lpstr>
      <vt:lpstr>DC/OS integration with Kubernetes</vt:lpstr>
      <vt:lpstr>K8s Architecture - detailed</vt:lpstr>
      <vt:lpstr>Kubernetes Connect </vt:lpstr>
      <vt:lpstr>Kubernetes (K8’s for short)</vt:lpstr>
      <vt:lpstr>Kubernetes: Clusters</vt:lpstr>
      <vt:lpstr>Kubernetes: Deployments</vt:lpstr>
      <vt:lpstr>$ kubectl create</vt:lpstr>
      <vt:lpstr>Kubernetes: Pods</vt:lpstr>
      <vt:lpstr>$ kubectl get pods</vt:lpstr>
      <vt:lpstr>Kubernetes: Nodes</vt:lpstr>
      <vt:lpstr>$ kubectl get nodes</vt:lpstr>
      <vt:lpstr>Kubernetes Command Line Tool: kubectl</vt:lpstr>
      <vt:lpstr>Kubernetes Connect </vt:lpstr>
      <vt:lpstr>Kubernetes: Service</vt:lpstr>
      <vt:lpstr>$ kubectl get services</vt:lpstr>
      <vt:lpstr>Kubernetes: Label</vt:lpstr>
      <vt:lpstr>$ kubectl get pod –l name=&lt;label&gt;</vt:lpstr>
      <vt:lpstr>Converting Monolithic to Microservices - Java</vt:lpstr>
      <vt:lpstr>Microservice App in Java (Taken from Day 1)</vt:lpstr>
      <vt:lpstr>Docker Container/Image Requirements (To run the App)</vt:lpstr>
      <vt:lpstr>Kubernetes Requirements (To run the App)</vt:lpstr>
      <vt:lpstr>Project Structure – User Service</vt:lpstr>
      <vt:lpstr>Project Structure – Product Service</vt:lpstr>
      <vt:lpstr>Project Structure – Api Composer Service</vt:lpstr>
      <vt:lpstr>Project Structure – Kubernetes and Docker</vt:lpstr>
      <vt:lpstr>Setup – Running Java Microservices</vt:lpstr>
      <vt:lpstr>Kubernetes Entities (Redis deployment and service)</vt:lpstr>
      <vt:lpstr>Kubernetes Entities (Redis user data loader image and pod)</vt:lpstr>
      <vt:lpstr>Kubernetes Entities (User service persistent claim and volume)</vt:lpstr>
      <vt:lpstr>Kubernetes Entities (User service deployment)</vt:lpstr>
      <vt:lpstr>Kubernetes Entities (user-service service)</vt:lpstr>
      <vt:lpstr>Successfully converted a Monolith to Microservices and deployed in Kubernetes</vt:lpstr>
      <vt:lpstr>Part 3: Microservices in Production</vt:lpstr>
      <vt:lpstr>Kubernetes: Scaling</vt:lpstr>
      <vt:lpstr>$ kubectl scale deployments/&lt;deployment&gt; --replicas=&lt;new num&gt;</vt:lpstr>
      <vt:lpstr>Kubernetes: Rolling Update</vt:lpstr>
      <vt:lpstr>$ kubectl set image &lt;deployment&gt; &lt;new-image&gt;</vt:lpstr>
      <vt:lpstr>$ kubectl rollout undo &lt;deployment&gt;</vt:lpstr>
      <vt:lpstr>Kubernetes cheat sheet (CRUD snapshot)</vt:lpstr>
      <vt:lpstr>Kubernetes: Volumes</vt:lpstr>
      <vt:lpstr>Kubernetes: Volumes</vt:lpstr>
      <vt:lpstr>Kubernetes: Persistent Volumes</vt:lpstr>
      <vt:lpstr>Kubernetes Dashboard (optional) </vt:lpstr>
      <vt:lpstr>Kubernetes: Secrets</vt:lpstr>
      <vt:lpstr>Kubernetes: Secrets</vt:lpstr>
      <vt:lpstr>Wordpress on Kubernetes</vt:lpstr>
      <vt:lpstr>Kubernetes: Logging</vt:lpstr>
      <vt:lpstr>Kubernetes: Logging</vt:lpstr>
      <vt:lpstr>Create Logging Pod</vt:lpstr>
      <vt:lpstr>Spotify Case</vt:lpstr>
      <vt:lpstr>Elastic Search on K8s</vt:lpstr>
      <vt:lpstr>Kubernetes: Stateful Sets</vt:lpstr>
      <vt:lpstr>Kubernetes Stateful Application</vt:lpstr>
      <vt:lpstr>Multi-tenancy</vt:lpstr>
      <vt:lpstr>Kubernetes: Namespace</vt:lpstr>
      <vt:lpstr>Kubernetes: Namespace</vt:lpstr>
      <vt:lpstr>Kubernetes: Configmap</vt:lpstr>
      <vt:lpstr>Kubernetes Configmap</vt:lpstr>
      <vt:lpstr>Kubernetes &amp; Prometheus (Metrics)</vt:lpstr>
      <vt:lpstr>Spotify: Situation</vt:lpstr>
      <vt:lpstr>Spotify: Action</vt:lpstr>
      <vt:lpstr>Spotify: Action</vt:lpstr>
      <vt:lpstr>Spotify: Action</vt:lpstr>
      <vt:lpstr>PowerPoint Presentation</vt:lpstr>
      <vt:lpstr>PowerPoint Presentation</vt:lpstr>
      <vt:lpstr>Spotify: Result</vt:lpstr>
      <vt:lpstr>Equifax Case</vt:lpstr>
      <vt:lpstr>Situation</vt:lpstr>
      <vt:lpstr>Action: Equifax Tech Stack</vt:lpstr>
      <vt:lpstr>Action: How to prevent easy attacks?</vt:lpstr>
      <vt:lpstr>Action: How to prevent easy attacks?</vt:lpstr>
      <vt:lpstr>Action: How to prevent easy attacks?</vt:lpstr>
      <vt:lpstr>Action: A layered architecture (Microservices) would have likely defeated this attack</vt:lpstr>
      <vt:lpstr>Action: Monitoring between layers would have also defeated the attack</vt:lpstr>
      <vt:lpstr>Result: Security basics for Microservices and beyond</vt:lpstr>
      <vt:lpstr>Kubernetes: Secrets</vt:lpstr>
      <vt:lpstr>Kubernetes: Secrets</vt:lpstr>
      <vt:lpstr>Kubernetes Secrets</vt:lpstr>
      <vt:lpstr>Kubernetes: Configmap</vt:lpstr>
      <vt:lpstr>Kubernetes Configmap</vt:lpstr>
      <vt:lpstr>Kubernetes: Volumes</vt:lpstr>
      <vt:lpstr>Kubernetes: Volumes</vt:lpstr>
      <vt:lpstr>Kubernetes: Volumes</vt:lpstr>
      <vt:lpstr>Kubernetes: Persistent Volumes</vt:lpstr>
      <vt:lpstr>Kubernetes: Logging</vt:lpstr>
      <vt:lpstr>Kubernetes: Logging</vt:lpstr>
      <vt:lpstr>Kubernetes: Logging</vt:lpstr>
      <vt:lpstr>Kubernetes: Stateful Sets</vt:lpstr>
      <vt:lpstr>Kubernetes Stateful Application</vt:lpstr>
      <vt:lpstr>Kubernetes: Namespace</vt:lpstr>
      <vt:lpstr>Kubernetes: Namespace</vt:lpstr>
      <vt:lpstr>Security</vt:lpstr>
      <vt:lpstr>Secure Traffic</vt:lpstr>
      <vt:lpstr>Security - Microsegmentation</vt:lpstr>
      <vt:lpstr>Security Actions</vt:lpstr>
      <vt:lpstr>Security – Least Privilege</vt:lpstr>
      <vt:lpstr>Security Actions</vt:lpstr>
      <vt:lpstr>Part 4: Course Summary and Supplemental Lab work</vt:lpstr>
      <vt:lpstr>Deploy Cassandra with Stateful Sets</vt:lpstr>
      <vt:lpstr>Helm (package manager) on Kubernetes</vt:lpstr>
      <vt:lpstr>Windows on Kubernetes</vt:lpstr>
      <vt:lpstr>PowerPoint Presentation</vt:lpstr>
      <vt:lpstr>PowerPoint Presentation</vt:lpstr>
      <vt:lpstr>PowerPoint Presentation</vt:lpstr>
      <vt:lpstr>Go, gRPC and Kubernetes (Optional) </vt:lpstr>
      <vt:lpstr>K8s Architecture – Networking view</vt:lpstr>
      <vt:lpstr>K8s Architecture – Simplified</vt:lpstr>
      <vt:lpstr>$ az acm create</vt:lpstr>
      <vt:lpstr>Kubernetes Connect (Optional) </vt:lpstr>
      <vt:lpstr>Elastic Search on K8s</vt:lpstr>
      <vt:lpstr>Kubernetes &amp; Prometheus (Metrics)</vt:lpstr>
    </vt:vector>
  </TitlesOfParts>
  <Company>Microsoft</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Cothran</dc:creator>
  <cp:lastModifiedBy>Shaun Hillin</cp:lastModifiedBy>
  <cp:revision>1116</cp:revision>
  <cp:lastPrinted>2017-12-04T19:27:05Z</cp:lastPrinted>
  <dcterms:created xsi:type="dcterms:W3CDTF">2012-07-24T18:59:53Z</dcterms:created>
  <dcterms:modified xsi:type="dcterms:W3CDTF">2018-08-15T16:34:10Z</dcterms:modified>
</cp:coreProperties>
</file>